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71" r:id="rId2"/>
  </p:sldMasterIdLst>
  <p:notesMasterIdLst>
    <p:notesMasterId r:id="rId27"/>
  </p:notesMasterIdLst>
  <p:sldIdLst>
    <p:sldId id="256" r:id="rId3"/>
    <p:sldId id="302" r:id="rId4"/>
    <p:sldId id="270" r:id="rId5"/>
    <p:sldId id="274" r:id="rId6"/>
    <p:sldId id="257" r:id="rId7"/>
    <p:sldId id="288" r:id="rId8"/>
    <p:sldId id="258" r:id="rId9"/>
    <p:sldId id="259" r:id="rId10"/>
    <p:sldId id="260" r:id="rId11"/>
    <p:sldId id="262" r:id="rId12"/>
    <p:sldId id="261" r:id="rId13"/>
    <p:sldId id="292" r:id="rId14"/>
    <p:sldId id="266" r:id="rId15"/>
    <p:sldId id="275" r:id="rId16"/>
    <p:sldId id="298" r:id="rId17"/>
    <p:sldId id="265" r:id="rId18"/>
    <p:sldId id="301" r:id="rId19"/>
    <p:sldId id="300" r:id="rId20"/>
    <p:sldId id="297" r:id="rId21"/>
    <p:sldId id="299" r:id="rId22"/>
    <p:sldId id="294" r:id="rId23"/>
    <p:sldId id="295" r:id="rId24"/>
    <p:sldId id="293" r:id="rId25"/>
    <p:sldId id="290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pez, Christina (MDE)" initials="LC(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AB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1" autoAdjust="0"/>
    <p:restoredTop sz="79396" autoAdjust="0"/>
  </p:normalViewPr>
  <p:slideViewPr>
    <p:cSldViewPr snapToGrid="0">
      <p:cViewPr>
        <p:scale>
          <a:sx n="65" d="100"/>
          <a:sy n="65" d="100"/>
        </p:scale>
        <p:origin x="-528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2D3101-AF28-4A4A-8768-64279BCCD6A3}" type="datetimeFigureOut">
              <a:rPr lang="en-US" smtClean="0"/>
              <a:t>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56D1B8-BBCD-4730-89F3-129CBDC0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96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the release</a:t>
            </a:r>
            <a:r>
              <a:rPr lang="en-US" baseline="0" dirty="0" smtClean="0"/>
              <a:t> of </a:t>
            </a:r>
            <a:r>
              <a:rPr lang="en-US" dirty="0" smtClean="0"/>
              <a:t>SIF</a:t>
            </a:r>
            <a:r>
              <a:rPr lang="en-US" baseline="0" dirty="0" smtClean="0"/>
              <a:t> 1.0 in 2005, we have seen many changes within and surrounding education.  Just think to yourself for a moment about two or three changes that have impacted you.</a:t>
            </a:r>
          </a:p>
          <a:p>
            <a:r>
              <a:rPr lang="en-US" baseline="0" dirty="0" smtClean="0"/>
              <a:t>(*note, this will reappear in the interactive video)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79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Overview ONLY – Advanced Organizer. (handout)</a:t>
            </a:r>
          </a:p>
          <a:p>
            <a:r>
              <a:rPr lang="en-US" dirty="0" smtClean="0"/>
              <a:t>We’re excited to share an engaging interactive video to introduce</a:t>
            </a:r>
            <a:r>
              <a:rPr lang="en-US" baseline="0" dirty="0" smtClean="0"/>
              <a:t> SIF-DIF 2.0.  The video will be located on MVU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64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brief reference to the points and features on each card (front</a:t>
            </a:r>
            <a:r>
              <a:rPr lang="en-US" baseline="0" dirty="0" smtClean="0"/>
              <a:t> and back) to share!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38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table will have one card deck and one set of 10 ledger-size activity sheets- </a:t>
            </a:r>
          </a:p>
          <a:p>
            <a:r>
              <a:rPr lang="en-US" baseline="0" dirty="0" smtClean="0"/>
              <a:t>Have each person take at least one (Standard) district card and locate the corresponding (Standard) school cards.</a:t>
            </a:r>
          </a:p>
          <a:p>
            <a:r>
              <a:rPr lang="en-US" baseline="0" dirty="0" smtClean="0"/>
              <a:t>Each person will locate the corresponding activity sheet page and begin (HANDOUT CARD ACTIVITY DIRECTIONS)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16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the advent of 2.0: </a:t>
            </a:r>
          </a:p>
          <a:p>
            <a:r>
              <a:rPr lang="en-US" baseline="0" dirty="0" smtClean="0"/>
              <a:t>The School Systems Review will still be in ASSIST and replaces the School Process Rubrics (40/90 to 26)</a:t>
            </a:r>
          </a:p>
          <a:p>
            <a:r>
              <a:rPr lang="en-US" baseline="0" dirty="0" smtClean="0"/>
              <a:t>The District Systems Review will still be in ASSIST and replaces the District Process Rubrics. (19 to 10)</a:t>
            </a:r>
          </a:p>
          <a:p>
            <a:r>
              <a:rPr lang="en-US" baseline="0" dirty="0" smtClean="0"/>
              <a:t>Schools and Districts will still  select level of performance/rating and select or insert evidence to support their choice</a:t>
            </a:r>
          </a:p>
          <a:p>
            <a:r>
              <a:rPr lang="en-US" baseline="0" dirty="0" smtClean="0"/>
              <a:t>Schools and District will still be able to view a report summary showing each standard and the rating level selected.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62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SIF 2.0 and DIF 2.0 </a:t>
            </a:r>
          </a:p>
          <a:p>
            <a:r>
              <a:rPr lang="en-US" dirty="0" smtClean="0"/>
              <a:t>Pull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64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8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1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96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Schools</a:t>
            </a:r>
            <a:r>
              <a:rPr lang="en-US" baseline="0" dirty="0" smtClean="0"/>
              <a:t> and districts have been working with version 1.0 since 2005. It became apparent over time that revisions were needed. </a:t>
            </a:r>
          </a:p>
          <a:p>
            <a:r>
              <a:rPr lang="en-US" baseline="0" dirty="0" smtClean="0"/>
              <a:t>You requested streamlined;  40/90 becomes 26   and 19 becomes 10</a:t>
            </a:r>
          </a:p>
          <a:p>
            <a:r>
              <a:rPr lang="en-US" baseline="0" dirty="0" smtClean="0"/>
              <a:t>The data strand has been integrated throughout the other strands meaning that 5 strands have become 4</a:t>
            </a:r>
          </a:p>
          <a:p>
            <a:r>
              <a:rPr lang="en-US" baseline="0" dirty="0" smtClean="0"/>
              <a:t>The revision process including input from numerous agencies, organizations and educators.</a:t>
            </a:r>
          </a:p>
          <a:p>
            <a:r>
              <a:rPr lang="en-US" baseline="0" dirty="0" smtClean="0"/>
              <a:t>The 2.0 version will allow educators to focus their time and energies on what is truly important in moving teaching and learning forward.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version 2.0 attention was given to the fact that schools and districts</a:t>
            </a:r>
            <a:r>
              <a:rPr lang="en-US" baseline="0" dirty="0" smtClean="0"/>
              <a:t> operate differently and yet must work together as a system.  SIF-DIF 2.0 works to specifically address the needs of each level.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9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short video</a:t>
            </a:r>
            <a:r>
              <a:rPr lang="en-US" baseline="0" dirty="0" smtClean="0"/>
              <a:t> clip (Cogs) helps reinforce the idea of “systems”. </a:t>
            </a:r>
          </a:p>
          <a:p>
            <a:r>
              <a:rPr lang="en-US" baseline="0" dirty="0" smtClean="0"/>
              <a:t>FYI: This was actually a “one-take” video!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36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Allow participants to work in pairs or at tables for 2 minutes.  Ask</a:t>
            </a:r>
            <a:r>
              <a:rPr lang="en-US" baseline="0" dirty="0" smtClean="0"/>
              <a:t> for 2-3 people to share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22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one member of the team discuss how</a:t>
            </a:r>
            <a:r>
              <a:rPr lang="en-US" baseline="0" dirty="0" smtClean="0"/>
              <a:t> the MICSI team was asked that question, but also asked to consider a visual to represent their thinking. Describe the graphic component by component.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69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as the bus visual is one-dimensional, the reality for schools is that there are multiple layers or “systems within systems”.  At each level, educators go through the gather – study – plan –do cycles as it is relevant to them using data points unique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62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consider the bus visual again.</a:t>
            </a:r>
            <a:r>
              <a:rPr lang="en-US" baseline="0" dirty="0" smtClean="0"/>
              <a:t> This time reflect on how this applies to each level/system.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6D1B8-BBCD-4730-89F3-129CBDC0F3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07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3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67" y="5594949"/>
            <a:ext cx="2329048" cy="105583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0801" y="2393951"/>
          <a:ext cx="12120504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Image" r:id="rId3" imgW="10209524" imgH="1815873" progId="Photoshop.Image.6">
                  <p:embed/>
                </p:oleObj>
              </mc:Choice>
              <mc:Fallback>
                <p:oleObj name="Image" r:id="rId3" imgW="10209524" imgH="181587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1" y="2393951"/>
                        <a:ext cx="12120504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7038" y="4292600"/>
            <a:ext cx="12097926" cy="2520950"/>
            <a:chOff x="0" y="2640"/>
            <a:chExt cx="5760" cy="1680"/>
          </a:xfrm>
        </p:grpSpPr>
        <p:sp>
          <p:nvSpPr>
            <p:cNvPr id="6" name="Rectangle 4"/>
            <p:cNvSpPr>
              <a:spLocks noChangeArrowheads="1"/>
            </p:cNvSpPr>
            <p:nvPr userDrawn="1"/>
          </p:nvSpPr>
          <p:spPr bwMode="gray">
            <a:xfrm>
              <a:off x="0" y="2640"/>
              <a:ext cx="5760" cy="16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1D528D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gray">
            <a:xfrm>
              <a:off x="0" y="2640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1D528D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47038" y="44451"/>
            <a:ext cx="12097926" cy="228282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1D528D"/>
              </a:solidFill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-5644" y="1"/>
            <a:ext cx="12197645" cy="6856413"/>
            <a:chOff x="-3" y="0"/>
            <a:chExt cx="5763" cy="4319"/>
          </a:xfrm>
        </p:grpSpPr>
        <p:sp>
          <p:nvSpPr>
            <p:cNvPr id="10" name="AutoShape 8"/>
            <p:cNvSpPr>
              <a:spLocks noChangeArrowheads="1"/>
            </p:cNvSpPr>
            <p:nvPr userDrawn="1"/>
          </p:nvSpPr>
          <p:spPr bwMode="gray">
            <a:xfrm>
              <a:off x="24" y="24"/>
              <a:ext cx="5712" cy="4272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1D528D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gray">
            <a:xfrm>
              <a:off x="0" y="0"/>
              <a:ext cx="288" cy="288"/>
            </a:xfrm>
            <a:custGeom>
              <a:avLst/>
              <a:gdLst>
                <a:gd name="T0" fmla="*/ 0 w 336"/>
                <a:gd name="T1" fmla="*/ 36 h 384"/>
                <a:gd name="T2" fmla="*/ 0 w 336"/>
                <a:gd name="T3" fmla="*/ 288 h 384"/>
                <a:gd name="T4" fmla="*/ 82 w 336"/>
                <a:gd name="T5" fmla="*/ 144 h 384"/>
                <a:gd name="T6" fmla="*/ 165 w 336"/>
                <a:gd name="T7" fmla="*/ 36 h 384"/>
                <a:gd name="T8" fmla="*/ 288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1D528D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gray">
            <a:xfrm rot="-5408600">
              <a:off x="-50" y="4030"/>
              <a:ext cx="336" cy="242"/>
            </a:xfrm>
            <a:custGeom>
              <a:avLst/>
              <a:gdLst>
                <a:gd name="T0" fmla="*/ 0 w 336"/>
                <a:gd name="T1" fmla="*/ 30 h 384"/>
                <a:gd name="T2" fmla="*/ 0 w 336"/>
                <a:gd name="T3" fmla="*/ 242 h 384"/>
                <a:gd name="T4" fmla="*/ 96 w 336"/>
                <a:gd name="T5" fmla="*/ 121 h 384"/>
                <a:gd name="T6" fmla="*/ 192 w 336"/>
                <a:gd name="T7" fmla="*/ 30 h 384"/>
                <a:gd name="T8" fmla="*/ 336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1D528D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gray">
            <a:xfrm rot="10769190">
              <a:off x="5519" y="4031"/>
              <a:ext cx="232" cy="287"/>
            </a:xfrm>
            <a:custGeom>
              <a:avLst/>
              <a:gdLst>
                <a:gd name="T0" fmla="*/ 0 w 336"/>
                <a:gd name="T1" fmla="*/ 36 h 384"/>
                <a:gd name="T2" fmla="*/ 0 w 336"/>
                <a:gd name="T3" fmla="*/ 287 h 384"/>
                <a:gd name="T4" fmla="*/ 66 w 336"/>
                <a:gd name="T5" fmla="*/ 144 h 384"/>
                <a:gd name="T6" fmla="*/ 133 w 336"/>
                <a:gd name="T7" fmla="*/ 36 h 384"/>
                <a:gd name="T8" fmla="*/ 232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1D528D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gray">
            <a:xfrm rot="5400000">
              <a:off x="5472" y="0"/>
              <a:ext cx="288" cy="288"/>
            </a:xfrm>
            <a:custGeom>
              <a:avLst/>
              <a:gdLst>
                <a:gd name="T0" fmla="*/ 0 w 336"/>
                <a:gd name="T1" fmla="*/ 36 h 384"/>
                <a:gd name="T2" fmla="*/ 0 w 336"/>
                <a:gd name="T3" fmla="*/ 288 h 384"/>
                <a:gd name="T4" fmla="*/ 82 w 336"/>
                <a:gd name="T5" fmla="*/ 144 h 384"/>
                <a:gd name="T6" fmla="*/ 165 w 336"/>
                <a:gd name="T7" fmla="*/ 36 h 384"/>
                <a:gd name="T8" fmla="*/ 288 w 336"/>
                <a:gd name="T9" fmla="*/ 0 h 384"/>
                <a:gd name="T10" fmla="*/ 0 w 336"/>
                <a:gd name="T11" fmla="*/ 0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6" h="384">
                  <a:moveTo>
                    <a:pt x="0" y="48"/>
                  </a:moveTo>
                  <a:lnTo>
                    <a:pt x="0" y="384"/>
                  </a:lnTo>
                  <a:lnTo>
                    <a:pt x="96" y="192"/>
                  </a:lnTo>
                  <a:lnTo>
                    <a:pt x="192" y="48"/>
                  </a:lnTo>
                  <a:lnTo>
                    <a:pt x="336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1D528D"/>
                </a:solidFill>
              </a:endParaRPr>
            </a:p>
          </p:txBody>
        </p:sp>
      </p:grpSp>
      <p:grpSp>
        <p:nvGrpSpPr>
          <p:cNvPr id="15" name="Group 16"/>
          <p:cNvGrpSpPr>
            <a:grpSpLocks/>
          </p:cNvGrpSpPr>
          <p:nvPr/>
        </p:nvGrpSpPr>
        <p:grpSpPr bwMode="auto">
          <a:xfrm>
            <a:off x="3311407" y="2895600"/>
            <a:ext cx="3597393" cy="1041400"/>
            <a:chOff x="1610" y="1965"/>
            <a:chExt cx="1700" cy="656"/>
          </a:xfrm>
        </p:grpSpPr>
        <p:pic>
          <p:nvPicPr>
            <p:cNvPr id="16" name="Picture 17" descr="Untitled-1 copy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426" y="1965"/>
              <a:ext cx="590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8" descr="Untitled-1 copy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061" y="2372"/>
              <a:ext cx="249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Untitled-1 copy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610" y="2237"/>
              <a:ext cx="36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 Box 21"/>
          <p:cNvSpPr txBox="1">
            <a:spLocks noChangeArrowheads="1"/>
          </p:cNvSpPr>
          <p:nvPr userDrawn="1"/>
        </p:nvSpPr>
        <p:spPr bwMode="auto">
          <a:xfrm>
            <a:off x="5192889" y="6477001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1800" smtClean="0">
              <a:solidFill>
                <a:srgbClr val="1D528D"/>
              </a:solidFill>
            </a:endParaRPr>
          </a:p>
        </p:txBody>
      </p:sp>
      <p:pic>
        <p:nvPicPr>
          <p:cNvPr id="20" name="Picture 23" descr="color logo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49" y="5999164"/>
            <a:ext cx="179869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3" name="Rectangle 13"/>
          <p:cNvSpPr>
            <a:spLocks noGrp="1" noChangeArrowheads="1"/>
          </p:cNvSpPr>
          <p:nvPr>
            <p:ph type="ctrTitle"/>
          </p:nvPr>
        </p:nvSpPr>
        <p:spPr bwMode="ltGray">
          <a:xfrm>
            <a:off x="677333" y="457200"/>
            <a:ext cx="10701867" cy="1447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84334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857956" y="4648200"/>
            <a:ext cx="10566400" cy="990600"/>
          </a:xfrm>
        </p:spPr>
        <p:txBody>
          <a:bodyPr/>
          <a:lstStyle>
            <a:lvl1pPr marL="0" indent="0" algn="ctr">
              <a:buFontTx/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1" name="Rectangle 15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25778" y="6400800"/>
            <a:ext cx="2935111" cy="381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Geneva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1D528D"/>
                </a:solidFill>
              </a:rPr>
              <a:t>Office of Education Improvement &amp; Innovation www.mi.gov/osi </a:t>
            </a:r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4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765">
            <a:off x="9707583" y="1974009"/>
            <a:ext cx="2247241" cy="2908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8438">
            <a:off x="220516" y="2003589"/>
            <a:ext cx="2201528" cy="28490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67" y="5594949"/>
            <a:ext cx="2329048" cy="1055835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603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D1396-882F-4626-8AEA-BDC04BB55106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9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19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36154-DC67-4700-BDDA-6A8A9D436508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95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0444" y="1600200"/>
            <a:ext cx="4605867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6933" y="1600200"/>
            <a:ext cx="4605867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72AF9-9E4B-427E-AF1A-4E52AD21DCCE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76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68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68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6C63BB-C910-49E0-8193-FE93A00A2323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58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FE668-C895-4F29-B2CF-CA255379476E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66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EBCC8D-0A9F-4280-8C98-D6D39C0A9729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37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675" y="273051"/>
            <a:ext cx="681472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406DA-97BB-4962-A99B-801693637C5B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67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30F5-EE3A-4DB6-B960-9546C7F56EC7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08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CA8FA-4AB0-44B7-958A-CCAC7657CF62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24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39112" y="274638"/>
            <a:ext cx="2652889" cy="5592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80445" y="274638"/>
            <a:ext cx="7778044" cy="5592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64B0D-B5BF-4831-83C5-9F94C7DF1F00}" type="slidenum">
              <a:rPr lang="en-US" altLang="en-US">
                <a:solidFill>
                  <a:srgbClr val="1D528D"/>
                </a:solidFill>
              </a:rPr>
              <a:pPr/>
              <a:t>‹#›</a:t>
            </a:fld>
            <a:endParaRPr lang="en-US" altLang="en-US">
              <a:solidFill>
                <a:srgbClr val="1D52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71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Office of Education Improvement &amp; Innovation www.mi.gov/osi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497">
            <a:off x="-8959" y="213088"/>
            <a:ext cx="1879882" cy="852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8" r:id="rId3"/>
    <p:sldLayoutId id="2147483651" r:id="rId4"/>
    <p:sldLayoutId id="2147483669" r:id="rId5"/>
    <p:sldLayoutId id="2147483653" r:id="rId6"/>
    <p:sldLayoutId id="2147483654" r:id="rId7"/>
    <p:sldLayoutId id="2147483655" r:id="rId8"/>
    <p:sldLayoutId id="2147483656" r:id="rId9"/>
    <p:sldLayoutId id="2147483660" r:id="rId10"/>
    <p:sldLayoutId id="2147483657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58" r:id="rId17"/>
    <p:sldLayoutId id="2147483659" r:id="rId18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85751"/>
            <a:ext cx="12208934" cy="911225"/>
            <a:chOff x="-1" y="196"/>
            <a:chExt cx="5768" cy="635"/>
          </a:xfrm>
        </p:grpSpPr>
        <p:sp>
          <p:nvSpPr>
            <p:cNvPr id="1036" name="Rectangle 3"/>
            <p:cNvSpPr>
              <a:spLocks noChangeArrowheads="1"/>
            </p:cNvSpPr>
            <p:nvPr userDrawn="1"/>
          </p:nvSpPr>
          <p:spPr bwMode="gray">
            <a:xfrm>
              <a:off x="1" y="196"/>
              <a:ext cx="5766" cy="635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800" smtClean="0">
                <a:solidFill>
                  <a:srgbClr val="1D528D"/>
                </a:solidFill>
              </a:endParaRPr>
            </a:p>
          </p:txBody>
        </p:sp>
        <p:sp>
          <p:nvSpPr>
            <p:cNvPr id="183300" name="Freeform 4"/>
            <p:cNvSpPr>
              <a:spLocks/>
            </p:cNvSpPr>
            <p:nvPr userDrawn="1"/>
          </p:nvSpPr>
          <p:spPr bwMode="gray">
            <a:xfrm flipH="1" flipV="1">
              <a:off x="2265" y="196"/>
              <a:ext cx="3497" cy="226"/>
            </a:xfrm>
            <a:custGeom>
              <a:avLst/>
              <a:gdLst>
                <a:gd name="T0" fmla="*/ 45 w 1497"/>
                <a:gd name="T1" fmla="*/ 590 h 590"/>
                <a:gd name="T2" fmla="*/ 1497 w 1497"/>
                <a:gd name="T3" fmla="*/ 590 h 590"/>
                <a:gd name="T4" fmla="*/ 0 w 1497"/>
                <a:gd name="T5" fmla="*/ 0 h 590"/>
                <a:gd name="T6" fmla="*/ 0 w 1497"/>
                <a:gd name="T7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7" h="590">
                  <a:moveTo>
                    <a:pt x="45" y="590"/>
                  </a:moveTo>
                  <a:lnTo>
                    <a:pt x="1497" y="590"/>
                  </a:lnTo>
                  <a:lnTo>
                    <a:pt x="0" y="0"/>
                  </a:lnTo>
                  <a:lnTo>
                    <a:pt x="0" y="590"/>
                  </a:lnTo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1D528D"/>
                </a:solidFill>
              </a:endParaRPr>
            </a:p>
          </p:txBody>
        </p:sp>
        <p:sp>
          <p:nvSpPr>
            <p:cNvPr id="183301" name="Freeform 5"/>
            <p:cNvSpPr>
              <a:spLocks/>
            </p:cNvSpPr>
            <p:nvPr userDrawn="1"/>
          </p:nvSpPr>
          <p:spPr bwMode="gray">
            <a:xfrm>
              <a:off x="-1" y="514"/>
              <a:ext cx="3702" cy="311"/>
            </a:xfrm>
            <a:custGeom>
              <a:avLst/>
              <a:gdLst>
                <a:gd name="T0" fmla="*/ 45 w 1497"/>
                <a:gd name="T1" fmla="*/ 590 h 590"/>
                <a:gd name="T2" fmla="*/ 1497 w 1497"/>
                <a:gd name="T3" fmla="*/ 590 h 590"/>
                <a:gd name="T4" fmla="*/ 0 w 1497"/>
                <a:gd name="T5" fmla="*/ 0 h 590"/>
                <a:gd name="T6" fmla="*/ 0 w 1497"/>
                <a:gd name="T7" fmla="*/ 59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7" h="590">
                  <a:moveTo>
                    <a:pt x="45" y="590"/>
                  </a:moveTo>
                  <a:lnTo>
                    <a:pt x="1497" y="590"/>
                  </a:lnTo>
                  <a:lnTo>
                    <a:pt x="0" y="0"/>
                  </a:lnTo>
                  <a:lnTo>
                    <a:pt x="0" y="59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1D528D"/>
                </a:solidFill>
              </a:endParaRPr>
            </a:p>
          </p:txBody>
        </p:sp>
      </p:grpSp>
      <p:sp>
        <p:nvSpPr>
          <p:cNvPr id="183302" name="Rectangle 6"/>
          <p:cNvSpPr>
            <a:spLocks noChangeArrowheads="1"/>
          </p:cNvSpPr>
          <p:nvPr/>
        </p:nvSpPr>
        <p:spPr bwMode="gray">
          <a:xfrm>
            <a:off x="1882" y="0"/>
            <a:ext cx="12192000" cy="2413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1D528D"/>
              </a:solidFill>
            </a:endParaRPr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gray">
          <a:xfrm>
            <a:off x="16934" y="1235075"/>
            <a:ext cx="12176948" cy="158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1D528D"/>
              </a:solidFill>
            </a:endParaRPr>
          </a:p>
        </p:txBody>
      </p:sp>
      <p:pic>
        <p:nvPicPr>
          <p:cNvPr id="1029" name="Picture 8" descr="Untitled-1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36786" y="382589"/>
            <a:ext cx="96143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Untitled-1 cop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98223" y="765176"/>
            <a:ext cx="477896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"/>
          <p:cNvSpPr>
            <a:spLocks noGrp="1" noChangeArrowheads="1"/>
          </p:cNvSpPr>
          <p:nvPr>
            <p:ph type="title"/>
          </p:nvPr>
        </p:nvSpPr>
        <p:spPr bwMode="gray">
          <a:xfrm>
            <a:off x="2235200" y="274638"/>
            <a:ext cx="99568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0000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80444" y="1600200"/>
            <a:ext cx="9392356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8330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5467" y="6537326"/>
            <a:ext cx="284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Geneva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mtClean="0">
                <a:solidFill>
                  <a:srgbClr val="1D528D"/>
                </a:solidFill>
              </a:rPr>
              <a:t>11/18/2014</a:t>
            </a:r>
            <a:endParaRPr lang="en-US" altLang="en-US">
              <a:solidFill>
                <a:srgbClr val="1D528D"/>
              </a:solidFill>
            </a:endParaRPr>
          </a:p>
        </p:txBody>
      </p:sp>
      <p:sp>
        <p:nvSpPr>
          <p:cNvPr id="18331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31644" y="638175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CEC34CF-B85E-4BC7-A6D8-F728AF3D12EB}" type="slidenum">
              <a:rPr lang="en-US" altLang="en-US" smtClean="0">
                <a:solidFill>
                  <a:srgbClr val="1D528D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1D528D"/>
              </a:solidFill>
            </a:endParaRPr>
          </a:p>
        </p:txBody>
      </p:sp>
      <p:pic>
        <p:nvPicPr>
          <p:cNvPr id="1035" name="Picture 16" descr="color 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349" y="5999164"/>
            <a:ext cx="1798696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34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3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mivu.org/mvu_pd/SIFandDIF/story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mivu.org/mvu_pd/SIFandDIF/story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mi.gov/osi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School &amp; District  Improvement Frameworks 2.0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Beth Brophy</a:t>
            </a:r>
          </a:p>
          <a:p>
            <a:r>
              <a:rPr lang="en-US" sz="2800" dirty="0" smtClean="0"/>
              <a:t>Calhoun ISD</a:t>
            </a:r>
          </a:p>
          <a:p>
            <a:r>
              <a:rPr lang="en-US" sz="2800" dirty="0" smtClean="0"/>
              <a:t>January 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74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Improvement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04548" y="2767844"/>
            <a:ext cx="10064441" cy="3108023"/>
          </a:xfrm>
        </p:spPr>
        <p:txBody>
          <a:bodyPr/>
          <a:lstStyle/>
          <a:p>
            <a:r>
              <a:rPr lang="en-US" sz="3200" dirty="0"/>
              <a:t>What changes have you seen in education over the last five years</a:t>
            </a:r>
            <a:r>
              <a:rPr lang="en-US" sz="3200" dirty="0" smtClean="0"/>
              <a:t>?</a:t>
            </a:r>
            <a:endParaRPr lang="en-US" sz="3200" dirty="0"/>
          </a:p>
          <a:p>
            <a:r>
              <a:rPr lang="en-US" sz="3200" dirty="0" smtClean="0"/>
              <a:t>How has your school or district sought to </a:t>
            </a:r>
            <a:r>
              <a:rPr lang="en-US" sz="3200" dirty="0"/>
              <a:t>successfully address the evolving educational landscape?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89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4857" y="1236871"/>
            <a:ext cx="3718455" cy="1371600"/>
          </a:xfrm>
        </p:spPr>
        <p:txBody>
          <a:bodyPr/>
          <a:lstStyle/>
          <a:p>
            <a:r>
              <a:rPr lang="en-US" b="1" dirty="0" smtClean="0"/>
              <a:t>MVU Modules</a:t>
            </a:r>
            <a:endParaRPr lang="en-US" b="1" dirty="0"/>
          </a:p>
        </p:txBody>
      </p:sp>
      <p:pic>
        <p:nvPicPr>
          <p:cNvPr id="9" name="Content Placeholder 8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252247"/>
            <a:ext cx="5470525" cy="43535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312765" y="2917317"/>
            <a:ext cx="3718455" cy="243840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SIF 2.0 and DIF 2.0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2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432" y="2496729"/>
            <a:ext cx="2843080" cy="36910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148" y="2496730"/>
            <a:ext cx="2834768" cy="36910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71" y="1201382"/>
            <a:ext cx="2840839" cy="36910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262" y="1201382"/>
            <a:ext cx="2844034" cy="36910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53558" y="796413"/>
            <a:ext cx="2502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92D050"/>
                </a:solidFill>
              </a:rPr>
              <a:t>CARDS! </a:t>
            </a:r>
            <a:endParaRPr lang="en-US" sz="36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13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166225" y="649759"/>
            <a:ext cx="6387548" cy="4247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i="1" dirty="0">
                <a:solidFill>
                  <a:schemeClr val="tx1"/>
                </a:solidFill>
              </a:rPr>
              <a:t>Be prepared to share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Connections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with your tablemates.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29" y="1194621"/>
            <a:ext cx="9910916" cy="47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5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220" y="1388534"/>
            <a:ext cx="3718455" cy="1371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to Expect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84" y="1388534"/>
            <a:ext cx="1822708" cy="734569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050999" y="3031065"/>
            <a:ext cx="3718455" cy="24384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School Systems Review</a:t>
            </a:r>
          </a:p>
          <a:p>
            <a:r>
              <a:rPr lang="en-US" sz="2800" b="1" dirty="0" smtClean="0">
                <a:solidFill>
                  <a:srgbClr val="92D050"/>
                </a:solidFill>
              </a:rPr>
              <a:t>Available in ASSIST by the end of January!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287" y="959150"/>
            <a:ext cx="6520973" cy="4680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1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4857" y="1236871"/>
            <a:ext cx="3718455" cy="1371600"/>
          </a:xfrm>
        </p:spPr>
        <p:txBody>
          <a:bodyPr/>
          <a:lstStyle/>
          <a:p>
            <a:r>
              <a:rPr lang="en-US" b="1" dirty="0" smtClean="0"/>
              <a:t>MVU Modules</a:t>
            </a:r>
            <a:endParaRPr lang="en-US" b="1" dirty="0"/>
          </a:p>
        </p:txBody>
      </p:sp>
      <p:pic>
        <p:nvPicPr>
          <p:cNvPr id="9" name="Content Placeholder 8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252247"/>
            <a:ext cx="5470525" cy="43535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312765" y="2917317"/>
            <a:ext cx="3718455" cy="243840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SIF 2.0 and DIF 2.0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School </a:t>
            </a:r>
            <a:r>
              <a:rPr lang="en-US" dirty="0"/>
              <a:t>and District Systems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503" y="2540352"/>
            <a:ext cx="10367701" cy="3526158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sz="2800" i="1" dirty="0" smtClean="0"/>
              <a:t>Take a few minutes to examine the School or District Systems Review documents.</a:t>
            </a:r>
          </a:p>
          <a:p>
            <a:pPr lvl="1"/>
            <a:r>
              <a:rPr lang="en-US" sz="2800" i="1" dirty="0" smtClean="0"/>
              <a:t>What are your thoughts about using a guiding question to catalyze your discussions?</a:t>
            </a:r>
          </a:p>
          <a:p>
            <a:pPr lvl="1"/>
            <a:r>
              <a:rPr lang="en-US" sz="2800" i="1" dirty="0"/>
              <a:t>What are your thoughts </a:t>
            </a:r>
            <a:r>
              <a:rPr lang="en-US" sz="2800" i="1" dirty="0" smtClean="0"/>
              <a:t>about starting </a:t>
            </a:r>
            <a:r>
              <a:rPr lang="en-US" sz="2800" i="1" dirty="0"/>
              <a:t>with the Full Implementation column and moving left or right depending on your discussions</a:t>
            </a:r>
            <a:r>
              <a:rPr lang="en-US" sz="2800" i="1" dirty="0" smtClean="0"/>
              <a:t>?</a:t>
            </a:r>
          </a:p>
          <a:p>
            <a:pPr lvl="1"/>
            <a:r>
              <a:rPr lang="en-US" sz="2800" i="1" dirty="0" smtClean="0"/>
              <a:t>What do you like about the SSR or the DSR?</a:t>
            </a:r>
          </a:p>
          <a:p>
            <a:pPr lvl="1"/>
            <a:r>
              <a:rPr lang="en-US" sz="2800" i="1" dirty="0" smtClean="0"/>
              <a:t>What concerns do you have? </a:t>
            </a:r>
            <a:endParaRPr lang="en-US" sz="2800" i="1" dirty="0"/>
          </a:p>
          <a:p>
            <a:pPr lvl="1"/>
            <a:endParaRPr lang="en-US" i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2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School </a:t>
            </a:r>
            <a:r>
              <a:rPr lang="en-US" dirty="0"/>
              <a:t>and District Systems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503" y="2540352"/>
            <a:ext cx="10367701" cy="3526158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5400" i="1" dirty="0" smtClean="0"/>
              <a:t>Questions?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2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School Improvement Timeline</a:t>
            </a:r>
            <a:br>
              <a:rPr lang="en-US" dirty="0" smtClean="0"/>
            </a:br>
            <a:r>
              <a:rPr lang="en-US" sz="4000" i="1" dirty="0" smtClean="0"/>
              <a:t>School and District Systems Reviews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503" y="2540352"/>
            <a:ext cx="10367701" cy="352615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March 20 or…. </a:t>
            </a:r>
            <a:r>
              <a:rPr lang="en-US" sz="2800" dirty="0" smtClean="0"/>
              <a:t>4 weeks prior to AdvancED </a:t>
            </a:r>
            <a:r>
              <a:rPr lang="en-US" sz="2800" dirty="0"/>
              <a:t>E</a:t>
            </a:r>
            <a:r>
              <a:rPr lang="en-US" sz="2800" dirty="0" smtClean="0"/>
              <a:t>xternal Review</a:t>
            </a:r>
          </a:p>
          <a:p>
            <a:pPr lvl="1"/>
            <a:r>
              <a:rPr lang="en-US" sz="2400" b="1" dirty="0" smtClean="0"/>
              <a:t>School Systems Review (SSR[26]), Interim Self-Assessment or Self-Assessment</a:t>
            </a:r>
          </a:p>
          <a:p>
            <a:pPr lvl="2"/>
            <a:r>
              <a:rPr lang="en-US" i="1" dirty="0" smtClean="0"/>
              <a:t>All of these meet the ED YES- Reporting Requirement</a:t>
            </a:r>
          </a:p>
          <a:p>
            <a:r>
              <a:rPr lang="en-US" sz="2800" b="1" dirty="0" smtClean="0"/>
              <a:t>April 17 or…. </a:t>
            </a:r>
            <a:r>
              <a:rPr lang="en-US" sz="2800" dirty="0"/>
              <a:t>4 weeks prior to </a:t>
            </a:r>
            <a:r>
              <a:rPr lang="en-US" sz="2800" dirty="0" smtClean="0"/>
              <a:t>AdvancED </a:t>
            </a:r>
            <a:r>
              <a:rPr lang="en-US" sz="2800" dirty="0"/>
              <a:t>External Review</a:t>
            </a:r>
          </a:p>
          <a:p>
            <a:pPr lvl="1"/>
            <a:r>
              <a:rPr lang="en-US" sz="2400" b="1" dirty="0" smtClean="0"/>
              <a:t>District </a:t>
            </a:r>
            <a:r>
              <a:rPr lang="en-US" sz="2400" b="1" dirty="0"/>
              <a:t>Systems Review </a:t>
            </a:r>
            <a:r>
              <a:rPr lang="en-US" sz="2400" b="1" dirty="0" smtClean="0"/>
              <a:t>(DSR[10]</a:t>
            </a:r>
            <a:r>
              <a:rPr lang="en-US" sz="2400" b="1" dirty="0"/>
              <a:t>), Interim Self-Assessment or </a:t>
            </a:r>
            <a:r>
              <a:rPr lang="en-US" sz="2400" b="1" dirty="0" smtClean="0"/>
              <a:t>Self-Assessment</a:t>
            </a:r>
            <a:endParaRPr lang="en-US" sz="2400" b="1" dirty="0"/>
          </a:p>
          <a:p>
            <a:pPr lvl="1"/>
            <a:endParaRPr lang="en-US" i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905" y="790403"/>
            <a:ext cx="9898624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School and District Systems Review </a:t>
            </a:r>
            <a:br>
              <a:rPr lang="en-US" dirty="0" smtClean="0"/>
            </a:br>
            <a:r>
              <a:rPr lang="en-US" sz="4000" i="1" dirty="0" smtClean="0"/>
              <a:t>How might you gather input at your school or district?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503" y="2540352"/>
            <a:ext cx="10367701" cy="3526158"/>
          </a:xfrm>
        </p:spPr>
        <p:txBody>
          <a:bodyPr>
            <a:normAutofit/>
          </a:bodyPr>
          <a:lstStyle/>
          <a:p>
            <a:pPr lvl="1"/>
            <a:r>
              <a:rPr lang="en-US" sz="2800" i="1" dirty="0" smtClean="0"/>
              <a:t>Introduce staff to the new SIF and/or DIF 2.0</a:t>
            </a:r>
          </a:p>
          <a:p>
            <a:pPr lvl="1"/>
            <a:r>
              <a:rPr lang="en-US" sz="2800" i="1" dirty="0" smtClean="0"/>
              <a:t>Review the School and/or District Systems Review</a:t>
            </a:r>
          </a:p>
          <a:p>
            <a:pPr lvl="2"/>
            <a:r>
              <a:rPr lang="en-US" sz="3000" i="1" dirty="0" smtClean="0"/>
              <a:t>Start with analysis the descriptions under Full Implementation</a:t>
            </a:r>
          </a:p>
          <a:p>
            <a:pPr lvl="3"/>
            <a:r>
              <a:rPr lang="en-US" sz="3000" i="1" dirty="0" smtClean="0"/>
              <a:t>Move left or right depending on analysis and evidence available</a:t>
            </a:r>
          </a:p>
          <a:p>
            <a:pPr lvl="3"/>
            <a:r>
              <a:rPr lang="en-US" sz="3000" i="1" dirty="0" smtClean="0"/>
              <a:t>Choose an implementation level and fill in evidence</a:t>
            </a:r>
          </a:p>
          <a:p>
            <a:pPr lvl="3"/>
            <a:endParaRPr lang="en-US" sz="2000" i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School &amp; District  Improvement Frameworks 2.0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539609"/>
            <a:ext cx="6815669" cy="174031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3600" dirty="0" smtClean="0"/>
              <a:t>Wireless: </a:t>
            </a:r>
            <a:r>
              <a:rPr lang="en-US" sz="3600" dirty="0" err="1" smtClean="0"/>
              <a:t>cisd</a:t>
            </a:r>
            <a:r>
              <a:rPr lang="en-US" sz="3600" dirty="0" smtClean="0"/>
              <a:t> public</a:t>
            </a:r>
          </a:p>
          <a:p>
            <a:pPr>
              <a:spcAft>
                <a:spcPts val="0"/>
              </a:spcAft>
            </a:pPr>
            <a:r>
              <a:rPr lang="en-US" sz="3600" dirty="0" smtClean="0"/>
              <a:t>Username: guest</a:t>
            </a:r>
          </a:p>
          <a:p>
            <a:pPr>
              <a:spcAft>
                <a:spcPts val="0"/>
              </a:spcAft>
            </a:pPr>
            <a:r>
              <a:rPr lang="en-US" sz="3600" dirty="0" smtClean="0"/>
              <a:t>Password: 53dd0300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15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905" y="790403"/>
            <a:ext cx="9898624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School and District Systems Review </a:t>
            </a:r>
            <a:br>
              <a:rPr lang="en-US" dirty="0" smtClean="0"/>
            </a:br>
            <a:r>
              <a:rPr lang="en-US" sz="4000" b="1" i="1" dirty="0" smtClean="0">
                <a:solidFill>
                  <a:srgbClr val="92D050"/>
                </a:solidFill>
              </a:rPr>
              <a:t>One Option</a:t>
            </a:r>
            <a:endParaRPr lang="en-US" sz="4000" b="1" i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503" y="2540352"/>
            <a:ext cx="10367701" cy="3526158"/>
          </a:xfrm>
        </p:spPr>
        <p:txBody>
          <a:bodyPr>
            <a:normAutofit/>
          </a:bodyPr>
          <a:lstStyle/>
          <a:p>
            <a:pPr lvl="1"/>
            <a:r>
              <a:rPr lang="en-US" sz="2800" i="1" dirty="0" smtClean="0"/>
              <a:t>Use the Google Forms provided to collect data from all staff</a:t>
            </a:r>
          </a:p>
          <a:p>
            <a:pPr lvl="2"/>
            <a:r>
              <a:rPr lang="en-US" sz="2800" i="1" dirty="0" smtClean="0"/>
              <a:t>Please copy the Google Form and rename it in your Google Drive</a:t>
            </a:r>
          </a:p>
          <a:p>
            <a:pPr lvl="2"/>
            <a:r>
              <a:rPr lang="en-US" sz="2800" i="1" dirty="0" smtClean="0"/>
              <a:t>Share the links with your staff</a:t>
            </a:r>
          </a:p>
          <a:p>
            <a:pPr lvl="2"/>
            <a:r>
              <a:rPr lang="en-US" sz="2800" i="1" dirty="0" smtClean="0"/>
              <a:t>Analyze results together with your staff</a:t>
            </a:r>
          </a:p>
          <a:p>
            <a:pPr lvl="2"/>
            <a:r>
              <a:rPr lang="en-US" sz="2800" i="1" dirty="0" smtClean="0"/>
              <a:t>Identify the evidence together with your staff</a:t>
            </a:r>
          </a:p>
          <a:p>
            <a:pPr marL="914400" lvl="2" indent="0">
              <a:buNone/>
            </a:pPr>
            <a:endParaRPr lang="en-US" sz="2800" i="1" dirty="0" smtClean="0"/>
          </a:p>
          <a:p>
            <a:pPr lvl="3"/>
            <a:endParaRPr lang="en-US" sz="2000" i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School Improvement Timeline</a:t>
            </a:r>
            <a:br>
              <a:rPr lang="en-US" dirty="0" smtClean="0"/>
            </a:br>
            <a:r>
              <a:rPr lang="en-US" sz="4000" i="1" dirty="0" smtClean="0"/>
              <a:t>School and District </a:t>
            </a:r>
            <a:r>
              <a:rPr lang="en-US" sz="4000" i="1" u="sng" dirty="0" smtClean="0"/>
              <a:t>Program Evaluation</a:t>
            </a:r>
            <a:r>
              <a:rPr lang="en-US" sz="4000" i="1" dirty="0" smtClean="0"/>
              <a:t> 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783" y="2426604"/>
            <a:ext cx="8918813" cy="3449263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pPr marL="457200" lvl="1" indent="0">
              <a:buNone/>
            </a:pPr>
            <a:r>
              <a:rPr lang="en-US" sz="3600" b="1" i="1" dirty="0" smtClean="0"/>
              <a:t>Don’t forget that the Program Evaluation Diagnostic is due June 30, 2015 for both schools and districts</a:t>
            </a:r>
            <a:endParaRPr lang="en-US" sz="3600" i="1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607" y="672416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Access the MVU Training Course for SIF and DIF 2.0</a:t>
            </a:r>
            <a:endParaRPr lang="en-US" sz="40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22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99" y="1858297"/>
            <a:ext cx="9523413" cy="408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26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      3   –   2    –  1    Reflection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6080" y="2935796"/>
            <a:ext cx="8470516" cy="294007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AutoNum type="arabicPlain" startAt="3"/>
            </a:pPr>
            <a:r>
              <a:rPr lang="en-US" sz="3200" b="1" dirty="0" smtClean="0"/>
              <a:t>   –   New  points  of  learning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 smtClean="0"/>
              <a:t>2    </a:t>
            </a:r>
            <a:r>
              <a:rPr lang="en-US" sz="3200" b="1" dirty="0" smtClean="0"/>
              <a:t>–   Wonderings  you  may  have</a:t>
            </a:r>
            <a:endParaRPr lang="en-US" sz="32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3200" b="1" dirty="0" smtClean="0"/>
              <a:t>1     –   Question  still  circling</a:t>
            </a:r>
            <a:endParaRPr lang="en-US" sz="3200" b="1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Isosceles Triangle 6"/>
          <p:cNvSpPr/>
          <p:nvPr/>
        </p:nvSpPr>
        <p:spPr>
          <a:xfrm>
            <a:off x="2956786" y="1042681"/>
            <a:ext cx="890826" cy="985808"/>
          </a:xfrm>
          <a:prstGeom prst="triangle">
            <a:avLst/>
          </a:prstGeom>
          <a:solidFill>
            <a:srgbClr val="3366FF">
              <a:alpha val="22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2179680" y="2824717"/>
            <a:ext cx="852919" cy="777271"/>
          </a:xfrm>
          <a:prstGeom prst="triangle">
            <a:avLst/>
          </a:prstGeom>
          <a:solidFill>
            <a:srgbClr val="3366FF">
              <a:alpha val="22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24715" y="1137472"/>
            <a:ext cx="833965" cy="909976"/>
          </a:xfrm>
          <a:prstGeom prst="rect">
            <a:avLst/>
          </a:prstGeom>
          <a:solidFill>
            <a:srgbClr val="19AB15">
              <a:alpha val="3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17591" y="3696780"/>
            <a:ext cx="758150" cy="758312"/>
          </a:xfrm>
          <a:prstGeom prst="rect">
            <a:avLst/>
          </a:prstGeom>
          <a:solidFill>
            <a:srgbClr val="19AB15">
              <a:alpha val="38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16830" y="1137471"/>
            <a:ext cx="815011" cy="1004765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80451" y="4531663"/>
            <a:ext cx="815011" cy="909977"/>
          </a:xfrm>
          <a:prstGeom prst="ellipse">
            <a:avLst/>
          </a:prstGeom>
          <a:solidFill>
            <a:srgbClr val="FF0000">
              <a:alpha val="2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8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95450" y="2098202"/>
            <a:ext cx="8858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MVU Link for use 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8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School &amp; District Improvement Frameworks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2556932"/>
            <a:ext cx="6128441" cy="33189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State Board of Education approved both the School Improvement Framework 2.0 and the District Improvement Framework 2.0 on</a:t>
            </a:r>
            <a:br>
              <a:rPr lang="en-US" dirty="0"/>
            </a:br>
            <a:r>
              <a:rPr lang="en-US" dirty="0"/>
              <a:t>March 11, 2014</a:t>
            </a:r>
          </a:p>
          <a:p>
            <a:r>
              <a:rPr lang="en-US" dirty="0" smtClean="0"/>
              <a:t>You asked: We listened!</a:t>
            </a:r>
          </a:p>
          <a:p>
            <a:pPr lvl="1"/>
            <a:r>
              <a:rPr lang="en-US" dirty="0" smtClean="0"/>
              <a:t>Updated and Streamlined</a:t>
            </a:r>
          </a:p>
          <a:p>
            <a:pPr lvl="1"/>
            <a:r>
              <a:rPr lang="en-US" dirty="0" smtClean="0"/>
              <a:t>Collaborative Input</a:t>
            </a:r>
          </a:p>
          <a:p>
            <a:pPr lvl="1"/>
            <a:r>
              <a:rPr lang="en-US" dirty="0" smtClean="0"/>
              <a:t>A Process, not just a Report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920">
            <a:off x="8971872" y="2904553"/>
            <a:ext cx="2119745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329">
            <a:off x="7535022" y="2860717"/>
            <a:ext cx="2119746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6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038397"/>
          </a:xfrm>
        </p:spPr>
        <p:txBody>
          <a:bodyPr/>
          <a:lstStyle/>
          <a:p>
            <a:r>
              <a:rPr lang="en-US" dirty="0" smtClean="0"/>
              <a:t>Supporting Documents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95400" y="2466804"/>
            <a:ext cx="4718304" cy="576262"/>
          </a:xfrm>
        </p:spPr>
        <p:txBody>
          <a:bodyPr/>
          <a:lstStyle/>
          <a:p>
            <a:r>
              <a:rPr lang="en-US" dirty="0" smtClean="0"/>
              <a:t>SIF 2.0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310149" y="2992539"/>
            <a:ext cx="4718304" cy="1948171"/>
          </a:xfrm>
        </p:spPr>
        <p:txBody>
          <a:bodyPr/>
          <a:lstStyle/>
          <a:p>
            <a:r>
              <a:rPr lang="en-US" dirty="0"/>
              <a:t>School Improvement Framework Overview</a:t>
            </a:r>
          </a:p>
          <a:p>
            <a:r>
              <a:rPr lang="en-US" dirty="0"/>
              <a:t>School System Review (</a:t>
            </a:r>
            <a:r>
              <a:rPr lang="en-US" dirty="0" smtClean="0"/>
              <a:t>SSR)</a:t>
            </a:r>
          </a:p>
          <a:p>
            <a:r>
              <a:rPr lang="en-US" dirty="0" smtClean="0"/>
              <a:t>SIF Cards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180670" y="2422559"/>
            <a:ext cx="4718304" cy="576262"/>
          </a:xfrm>
        </p:spPr>
        <p:txBody>
          <a:bodyPr/>
          <a:lstStyle/>
          <a:p>
            <a:r>
              <a:rPr lang="en-US" dirty="0" smtClean="0"/>
              <a:t>DIF 2.0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6165921" y="2977792"/>
            <a:ext cx="4718304" cy="1918674"/>
          </a:xfrm>
        </p:spPr>
        <p:txBody>
          <a:bodyPr/>
          <a:lstStyle/>
          <a:p>
            <a:r>
              <a:rPr lang="en-US" dirty="0"/>
              <a:t>District Improvement Framework Overview</a:t>
            </a:r>
          </a:p>
          <a:p>
            <a:r>
              <a:rPr lang="en-US" dirty="0"/>
              <a:t>District System Review (</a:t>
            </a:r>
            <a:r>
              <a:rPr lang="en-US" dirty="0" smtClean="0"/>
              <a:t>DSR)</a:t>
            </a:r>
          </a:p>
          <a:p>
            <a:r>
              <a:rPr lang="en-US" dirty="0" smtClean="0"/>
              <a:t>DIF Cards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01097" y="5043948"/>
            <a:ext cx="8878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Glossary (covers both SIF and DIF)</a:t>
            </a:r>
          </a:p>
          <a:p>
            <a:pPr algn="ctr"/>
            <a:r>
              <a:rPr lang="en-US" sz="2400" dirty="0" smtClean="0"/>
              <a:t>Colored Chart for Observation Notes (both SIF and DIF)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701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Honda Cog Commercial-SD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0993" y="861391"/>
            <a:ext cx="8755364" cy="4956314"/>
          </a:xfrm>
        </p:spPr>
      </p:pic>
    </p:spTree>
    <p:extLst>
      <p:ext uri="{BB962C8B-B14F-4D97-AF65-F5344CB8AC3E}">
        <p14:creationId xmlns:p14="http://schemas.microsoft.com/office/powerpoint/2010/main" val="42839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95401" y="1774479"/>
            <a:ext cx="9601200" cy="36572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When you consider school and district improvement as a </a:t>
            </a:r>
            <a:r>
              <a:rPr lang="en-US" sz="4800" dirty="0" smtClean="0"/>
              <a:t>process, </a:t>
            </a:r>
            <a:r>
              <a:rPr lang="en-US" sz="4800" dirty="0"/>
              <a:t>how is it also like a system? </a:t>
            </a:r>
          </a:p>
        </p:txBody>
      </p:sp>
    </p:spTree>
    <p:extLst>
      <p:ext uri="{BB962C8B-B14F-4D97-AF65-F5344CB8AC3E}">
        <p14:creationId xmlns:p14="http://schemas.microsoft.com/office/powerpoint/2010/main" val="271444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06" y="706170"/>
            <a:ext cx="6810721" cy="5262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59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System of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Office of Education Improvement &amp; Innovation </a:t>
            </a:r>
            <a:r>
              <a:rPr lang="en-US" dirty="0" smtClean="0">
                <a:hlinkClick r:id="rId3"/>
              </a:rPr>
              <a:t>www.mi.gov/osi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8</a:t>
            </a:fld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8" y="622300"/>
            <a:ext cx="5486400" cy="54864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8" y="622300"/>
            <a:ext cx="5486400" cy="5486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8" y="622300"/>
            <a:ext cx="5486400" cy="5486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8" y="622300"/>
            <a:ext cx="54864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44" y="2943348"/>
            <a:ext cx="3961188" cy="298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5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06" y="706170"/>
            <a:ext cx="6810721" cy="52628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4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44709D"/>
      </a:hlink>
      <a:folHlink>
        <a:srgbClr val="B4CA80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Sample presentation slides [1]">
  <a:themeElements>
    <a:clrScheme name="1_Sample presentation slides [1] 1">
      <a:dk1>
        <a:srgbClr val="1D528D"/>
      </a:dk1>
      <a:lt1>
        <a:srgbClr val="FFFFFF"/>
      </a:lt1>
      <a:dk2>
        <a:srgbClr val="000000"/>
      </a:dk2>
      <a:lt2>
        <a:srgbClr val="CACACA"/>
      </a:lt2>
      <a:accent1>
        <a:srgbClr val="0099CC"/>
      </a:accent1>
      <a:accent2>
        <a:srgbClr val="BFA907"/>
      </a:accent2>
      <a:accent3>
        <a:srgbClr val="FFFFFF"/>
      </a:accent3>
      <a:accent4>
        <a:srgbClr val="174578"/>
      </a:accent4>
      <a:accent5>
        <a:srgbClr val="AACAE2"/>
      </a:accent5>
      <a:accent6>
        <a:srgbClr val="AD9906"/>
      </a:accent6>
      <a:hlink>
        <a:srgbClr val="6E81E0"/>
      </a:hlink>
      <a:folHlink>
        <a:srgbClr val="009999"/>
      </a:folHlink>
    </a:clrScheme>
    <a:fontScheme name="1_Sample presentation slides [1]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ample presentation slides [1] 1">
        <a:dk1>
          <a:srgbClr val="1D528D"/>
        </a:dk1>
        <a:lt1>
          <a:srgbClr val="FFFFFF"/>
        </a:lt1>
        <a:dk2>
          <a:srgbClr val="000000"/>
        </a:dk2>
        <a:lt2>
          <a:srgbClr val="CACACA"/>
        </a:lt2>
        <a:accent1>
          <a:srgbClr val="0099CC"/>
        </a:accent1>
        <a:accent2>
          <a:srgbClr val="BFA907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AD990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mple presentation slides [1] 2">
        <a:dk1>
          <a:srgbClr val="4E40A4"/>
        </a:dk1>
        <a:lt1>
          <a:srgbClr val="FFFFFF"/>
        </a:lt1>
        <a:dk2>
          <a:srgbClr val="000000"/>
        </a:dk2>
        <a:lt2>
          <a:srgbClr val="CACACA"/>
        </a:lt2>
        <a:accent1>
          <a:srgbClr val="8B65E9"/>
        </a:accent1>
        <a:accent2>
          <a:srgbClr val="008080"/>
        </a:accent2>
        <a:accent3>
          <a:srgbClr val="FFFFFF"/>
        </a:accent3>
        <a:accent4>
          <a:srgbClr val="41358B"/>
        </a:accent4>
        <a:accent5>
          <a:srgbClr val="C4B8F2"/>
        </a:accent5>
        <a:accent6>
          <a:srgbClr val="007373"/>
        </a:accent6>
        <a:hlink>
          <a:srgbClr val="0066CC"/>
        </a:hlink>
        <a:folHlink>
          <a:srgbClr val="8AB15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mple presentation slides [1] 3">
        <a:dk1>
          <a:srgbClr val="666699"/>
        </a:dk1>
        <a:lt1>
          <a:srgbClr val="FFFFFF"/>
        </a:lt1>
        <a:dk2>
          <a:srgbClr val="000000"/>
        </a:dk2>
        <a:lt2>
          <a:srgbClr val="CACACA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44709D"/>
    </a:hlink>
    <a:folHlink>
      <a:srgbClr val="B4CA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1755</TotalTime>
  <Words>1052</Words>
  <Application>Microsoft Office PowerPoint</Application>
  <PresentationFormat>Custom</PresentationFormat>
  <Paragraphs>144</Paragraphs>
  <Slides>24</Slides>
  <Notes>17</Notes>
  <HiddenSlides>1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Organic</vt:lpstr>
      <vt:lpstr>1_Sample presentation slides [1]</vt:lpstr>
      <vt:lpstr>Image</vt:lpstr>
      <vt:lpstr>School &amp; District  Improvement Frameworks 2.0</vt:lpstr>
      <vt:lpstr>School &amp; District  Improvement Frameworks 2.0</vt:lpstr>
      <vt:lpstr>School &amp; District Improvement Frameworks 2.0</vt:lpstr>
      <vt:lpstr>Supporting Documents</vt:lpstr>
      <vt:lpstr>PowerPoint Presentation</vt:lpstr>
      <vt:lpstr>PowerPoint Presentation</vt:lpstr>
      <vt:lpstr>PowerPoint Presentation</vt:lpstr>
      <vt:lpstr>A System of Systems</vt:lpstr>
      <vt:lpstr>PowerPoint Presentation</vt:lpstr>
      <vt:lpstr>Continuous Improvement</vt:lpstr>
      <vt:lpstr>MVU Modules</vt:lpstr>
      <vt:lpstr>PowerPoint Presentation</vt:lpstr>
      <vt:lpstr>PowerPoint Presentation</vt:lpstr>
      <vt:lpstr>What to Expect</vt:lpstr>
      <vt:lpstr>MVU Modules</vt:lpstr>
      <vt:lpstr>School and District Systems Reviews</vt:lpstr>
      <vt:lpstr>School and District Systems Reviews</vt:lpstr>
      <vt:lpstr>School Improvement Timeline School and District Systems Reviews</vt:lpstr>
      <vt:lpstr>School and District Systems Review  How might you gather input at your school or district?</vt:lpstr>
      <vt:lpstr>School and District Systems Review  One Option</vt:lpstr>
      <vt:lpstr>School Improvement Timeline School and District Program Evaluation </vt:lpstr>
      <vt:lpstr>How to Access the MVU Training Course for SIF and DIF 2.0</vt:lpstr>
      <vt:lpstr>      3   –   2    –  1    Reflection</vt:lpstr>
      <vt:lpstr>PowerPoint Presentation</vt:lpstr>
    </vt:vector>
  </TitlesOfParts>
  <Company>State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&amp; District  Improvement Frameworks 2.0</dc:title>
  <dc:creator>Lopez, Christina (MDE)</dc:creator>
  <cp:lastModifiedBy>Brophy, Elizabeth</cp:lastModifiedBy>
  <cp:revision>89</cp:revision>
  <cp:lastPrinted>2014-10-07T18:24:14Z</cp:lastPrinted>
  <dcterms:created xsi:type="dcterms:W3CDTF">2014-10-06T15:35:42Z</dcterms:created>
  <dcterms:modified xsi:type="dcterms:W3CDTF">2015-01-06T13:09:00Z</dcterms:modified>
</cp:coreProperties>
</file>