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92" r:id="rId4"/>
    <p:sldId id="279" r:id="rId5"/>
    <p:sldId id="280" r:id="rId6"/>
    <p:sldId id="281" r:id="rId7"/>
    <p:sldId id="290" r:id="rId8"/>
    <p:sldId id="282" r:id="rId9"/>
    <p:sldId id="283" r:id="rId10"/>
    <p:sldId id="291" r:id="rId11"/>
    <p:sldId id="285" r:id="rId12"/>
    <p:sldId id="284" r:id="rId13"/>
    <p:sldId id="289" r:id="rId14"/>
    <p:sldId id="287" r:id="rId15"/>
    <p:sldId id="288" r:id="rId16"/>
    <p:sldId id="293" r:id="rId17"/>
    <p:sldId id="278"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94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947696D1-FF11-4DB6-B669-23DFFBE1162A}" type="datetimeFigureOut">
              <a:rPr lang="en-US"/>
              <a:pPr>
                <a:defRPr/>
              </a:pPr>
              <a:t>3/8/2014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A4429B85-D9A1-4A9A-AB19-9EB8E9C46B11}" type="slidenum">
              <a:rPr lang="en-US"/>
              <a:pPr>
                <a:defRPr/>
              </a:pPr>
              <a:t>‹#›</a:t>
            </a:fld>
            <a:endParaRPr lang="en-US"/>
          </a:p>
        </p:txBody>
      </p:sp>
    </p:spTree>
    <p:extLst>
      <p:ext uri="{BB962C8B-B14F-4D97-AF65-F5344CB8AC3E}">
        <p14:creationId xmlns:p14="http://schemas.microsoft.com/office/powerpoint/2010/main" val="27210715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sz="2000" i="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B5019C44-4166-4F9E-B2DD-DF59B7B866CE}" type="slidenum">
              <a:rPr lang="en-US"/>
              <a:pPr>
                <a:defRPr/>
              </a:pPr>
              <a:t>‹#›</a:t>
            </a:fld>
            <a:endParaRPr lang="en-US" dirty="0"/>
          </a:p>
        </p:txBody>
      </p:sp>
    </p:spTree>
    <p:extLst>
      <p:ext uri="{BB962C8B-B14F-4D97-AF65-F5344CB8AC3E}">
        <p14:creationId xmlns:p14="http://schemas.microsoft.com/office/powerpoint/2010/main" val="3553842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35462BA6-15C3-429F-B84A-4881FC3E878B}" type="datetimeFigureOut">
              <a:rPr lang="en-US"/>
              <a:pPr>
                <a:defRPr/>
              </a:pPr>
              <a:t>3/8/2014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95F200B-7D4B-419A-B3C7-1360F6F0A03C}" type="slidenum">
              <a:rPr lang="en-US"/>
              <a:pPr>
                <a:defRPr/>
              </a:pPr>
              <a:t>‹#›</a:t>
            </a:fld>
            <a:endParaRPr lang="en-US"/>
          </a:p>
        </p:txBody>
      </p:sp>
    </p:spTree>
    <p:extLst>
      <p:ext uri="{BB962C8B-B14F-4D97-AF65-F5344CB8AC3E}">
        <p14:creationId xmlns:p14="http://schemas.microsoft.com/office/powerpoint/2010/main" val="1871026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AF1031B1-1AB6-40A2-9E1A-DA44D50B7054}" type="datetimeFigureOut">
              <a:rPr lang="en-US"/>
              <a:pPr>
                <a:defRPr/>
              </a:pPr>
              <a:t>3/8/2014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F7FE0D-15FD-43E5-A020-012347ECCDD1}" type="slidenum">
              <a:rPr lang="en-US"/>
              <a:pPr>
                <a:defRPr/>
              </a:pPr>
              <a:t>‹#›</a:t>
            </a:fld>
            <a:endParaRPr lang="en-US"/>
          </a:p>
        </p:txBody>
      </p:sp>
    </p:spTree>
    <p:extLst>
      <p:ext uri="{BB962C8B-B14F-4D97-AF65-F5344CB8AC3E}">
        <p14:creationId xmlns:p14="http://schemas.microsoft.com/office/powerpoint/2010/main" val="4253598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a:t>2011 DataDirector User Conference</a:t>
            </a:r>
          </a:p>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a:t>Mitch Fowler – fowlerm@calhounisd.org</a:t>
            </a:r>
          </a:p>
        </p:txBody>
      </p:sp>
      <p:sp>
        <p:nvSpPr>
          <p:cNvPr id="6" name="Slide Number Placeholder 5"/>
          <p:cNvSpPr>
            <a:spLocks noGrp="1"/>
          </p:cNvSpPr>
          <p:nvPr>
            <p:ph type="sldNum" sz="quarter" idx="12"/>
          </p:nvPr>
        </p:nvSpPr>
        <p:spPr/>
        <p:txBody>
          <a:bodyPr/>
          <a:lstStyle>
            <a:lvl1pPr>
              <a:defRPr/>
            </a:lvl1pPr>
          </a:lstStyle>
          <a:p>
            <a:pPr>
              <a:defRPr/>
            </a:pPr>
            <a:fld id="{78FB6D87-06B9-4E9C-81C8-004619C2481F}" type="slidenum">
              <a:rPr lang="en-US"/>
              <a:pPr>
                <a:defRPr/>
              </a:pPr>
              <a:t>‹#›</a:t>
            </a:fld>
            <a:endParaRPr lang="en-US"/>
          </a:p>
        </p:txBody>
      </p:sp>
    </p:spTree>
    <p:extLst>
      <p:ext uri="{BB962C8B-B14F-4D97-AF65-F5344CB8AC3E}">
        <p14:creationId xmlns:p14="http://schemas.microsoft.com/office/powerpoint/2010/main" val="3348495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CE29A8E0-22D2-4686-8E02-B261F83B8CCA}" type="datetimeFigureOut">
              <a:rPr lang="en-US"/>
              <a:pPr>
                <a:defRPr/>
              </a:pPr>
              <a:t>3/8/2014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926DC86-A226-4A26-B36B-F76A2EF9A7A1}" type="slidenum">
              <a:rPr lang="en-US"/>
              <a:pPr>
                <a:defRPr/>
              </a:pPr>
              <a:t>‹#›</a:t>
            </a:fld>
            <a:endParaRPr lang="en-US"/>
          </a:p>
        </p:txBody>
      </p:sp>
    </p:spTree>
    <p:extLst>
      <p:ext uri="{BB962C8B-B14F-4D97-AF65-F5344CB8AC3E}">
        <p14:creationId xmlns:p14="http://schemas.microsoft.com/office/powerpoint/2010/main" val="3537003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vl1pPr>
          </a:lstStyle>
          <a:p>
            <a:pPr>
              <a:defRPr/>
            </a:pPr>
            <a:fld id="{E30BA217-D762-405C-A5FF-FC558F997870}" type="datetimeFigureOut">
              <a:rPr lang="en-US"/>
              <a:pPr>
                <a:defRPr/>
              </a:pPr>
              <a:t>3/8/2014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C66A38FA-155E-4215-BFD5-BD37EDBE6E76}" type="slidenum">
              <a:rPr lang="en-US"/>
              <a:pPr>
                <a:defRPr/>
              </a:pPr>
              <a:t>‹#›</a:t>
            </a:fld>
            <a:endParaRPr lang="en-US"/>
          </a:p>
        </p:txBody>
      </p:sp>
    </p:spTree>
    <p:extLst>
      <p:ext uri="{BB962C8B-B14F-4D97-AF65-F5344CB8AC3E}">
        <p14:creationId xmlns:p14="http://schemas.microsoft.com/office/powerpoint/2010/main" val="14061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vl1pPr>
          </a:lstStyle>
          <a:p>
            <a:pPr>
              <a:defRPr/>
            </a:pPr>
            <a:fld id="{5A2B2F84-E8DB-4D17-9BEB-D0E699775E3E}" type="datetimeFigureOut">
              <a:rPr lang="en-US"/>
              <a:pPr>
                <a:defRPr/>
              </a:pPr>
              <a:t>3/8/2014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89F67476-9A61-490B-998B-E608D04EFBA5}" type="slidenum">
              <a:rPr lang="en-US"/>
              <a:pPr>
                <a:defRPr/>
              </a:pPr>
              <a:t>‹#›</a:t>
            </a:fld>
            <a:endParaRPr lang="en-US"/>
          </a:p>
        </p:txBody>
      </p:sp>
    </p:spTree>
    <p:extLst>
      <p:ext uri="{BB962C8B-B14F-4D97-AF65-F5344CB8AC3E}">
        <p14:creationId xmlns:p14="http://schemas.microsoft.com/office/powerpoint/2010/main" val="481061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vl1pPr>
          </a:lstStyle>
          <a:p>
            <a:pPr>
              <a:defRPr/>
            </a:pPr>
            <a:fld id="{CC414389-4966-43FF-85DC-78A1DE2471C4}" type="datetimeFigureOut">
              <a:rPr lang="en-US"/>
              <a:pPr>
                <a:defRPr/>
              </a:pPr>
              <a:t>3/8/2014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26D0F9BC-F546-4666-B3DB-D5D493310FA0}" type="slidenum">
              <a:rPr lang="en-US"/>
              <a:pPr>
                <a:defRPr/>
              </a:pPr>
              <a:t>‹#›</a:t>
            </a:fld>
            <a:endParaRPr lang="en-US"/>
          </a:p>
        </p:txBody>
      </p:sp>
    </p:spTree>
    <p:extLst>
      <p:ext uri="{BB962C8B-B14F-4D97-AF65-F5344CB8AC3E}">
        <p14:creationId xmlns:p14="http://schemas.microsoft.com/office/powerpoint/2010/main" val="1998810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vl1pPr>
          </a:lstStyle>
          <a:p>
            <a:pPr>
              <a:defRPr/>
            </a:pPr>
            <a:fld id="{E6ABD0CD-28FF-44B1-B27C-4D4D922B3C86}" type="datetimeFigureOut">
              <a:rPr lang="en-US"/>
              <a:pPr>
                <a:defRPr/>
              </a:pPr>
              <a:t>3/8/2014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3083F66C-D2BF-44C6-8C92-57C4B997BBA3}" type="slidenum">
              <a:rPr lang="en-US"/>
              <a:pPr>
                <a:defRPr/>
              </a:pPr>
              <a:t>‹#›</a:t>
            </a:fld>
            <a:endParaRPr lang="en-US"/>
          </a:p>
        </p:txBody>
      </p:sp>
    </p:spTree>
    <p:extLst>
      <p:ext uri="{BB962C8B-B14F-4D97-AF65-F5344CB8AC3E}">
        <p14:creationId xmlns:p14="http://schemas.microsoft.com/office/powerpoint/2010/main" val="419284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vl1pPr>
          </a:lstStyle>
          <a:p>
            <a:pPr>
              <a:defRPr/>
            </a:pPr>
            <a:fld id="{3395D5E5-B275-4480-9F69-2B26DE9E3400}" type="datetimeFigureOut">
              <a:rPr lang="en-US"/>
              <a:pPr>
                <a:defRPr/>
              </a:pPr>
              <a:t>3/8/2014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6880981-894A-44E3-A449-4664102B5516}" type="slidenum">
              <a:rPr lang="en-US"/>
              <a:pPr>
                <a:defRPr/>
              </a:pPr>
              <a:t>‹#›</a:t>
            </a:fld>
            <a:endParaRPr lang="en-US"/>
          </a:p>
        </p:txBody>
      </p:sp>
    </p:spTree>
    <p:extLst>
      <p:ext uri="{BB962C8B-B14F-4D97-AF65-F5344CB8AC3E}">
        <p14:creationId xmlns:p14="http://schemas.microsoft.com/office/powerpoint/2010/main" val="790776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vl1pPr>
          </a:lstStyle>
          <a:p>
            <a:pPr>
              <a:defRPr/>
            </a:pPr>
            <a:fld id="{B548D43A-26C3-47EA-B00E-013ACC0C4F5E}" type="datetimeFigureOut">
              <a:rPr lang="en-US"/>
              <a:pPr>
                <a:defRPr/>
              </a:pPr>
              <a:t>3/8/2014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43684E6-7845-404D-AF25-F1105EB02952}" type="slidenum">
              <a:rPr lang="en-US"/>
              <a:pPr>
                <a:defRPr/>
              </a:pPr>
              <a:t>‹#›</a:t>
            </a:fld>
            <a:endParaRPr lang="en-US"/>
          </a:p>
        </p:txBody>
      </p:sp>
    </p:spTree>
    <p:extLst>
      <p:ext uri="{BB962C8B-B14F-4D97-AF65-F5344CB8AC3E}">
        <p14:creationId xmlns:p14="http://schemas.microsoft.com/office/powerpoint/2010/main" val="3901567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2161829-EE5E-40F8-8889-22A640D66EC7}" type="slidenum">
              <a:rPr lang="en-US"/>
              <a:pPr>
                <a:defRPr/>
              </a:pPr>
              <a:t>‹#›</a:t>
            </a:fld>
            <a:endParaRPr lang="en-US" dirty="0"/>
          </a:p>
        </p:txBody>
      </p:sp>
      <p:pic>
        <p:nvPicPr>
          <p:cNvPr id="7" name="Picture 6" descr="8-12-2011 3-10-34 PM.png"/>
          <p:cNvPicPr>
            <a:picLocks noChangeAspect="1"/>
          </p:cNvPicPr>
          <p:nvPr/>
        </p:nvPicPr>
        <p:blipFill>
          <a:blip r:embed="rId13" cstate="print"/>
          <a:stretch>
            <a:fillRect/>
          </a:stretch>
        </p:blipFill>
        <p:spPr>
          <a:xfrm>
            <a:off x="7153524" y="3352800"/>
            <a:ext cx="1990476" cy="3505200"/>
          </a:xfrm>
          <a:prstGeom prst="rect">
            <a:avLst/>
          </a:prstGeom>
          <a:effectLst>
            <a:softEdge rad="635000"/>
          </a:effectLst>
        </p:spPr>
      </p:pic>
      <p:pic>
        <p:nvPicPr>
          <p:cNvPr id="1030" name="Picture 7"/>
          <p:cNvPicPr>
            <a:picLocks noChangeAspect="1"/>
          </p:cNvPicPr>
          <p:nvPr/>
        </p:nvPicPr>
        <p:blipFill>
          <a:blip r:embed="rId14">
            <a:extLst>
              <a:ext uri="{28A0092B-C50C-407E-A947-70E740481C1C}">
                <a14:useLocalDpi xmlns:a14="http://schemas.microsoft.com/office/drawing/2010/main" val="0"/>
              </a:ext>
            </a:extLst>
          </a:blip>
          <a:srcRect t="78432" r="6853" b="13412"/>
          <a:stretch>
            <a:fillRect/>
          </a:stretch>
        </p:blipFill>
        <p:spPr bwMode="auto">
          <a:xfrm>
            <a:off x="685800" y="6278563"/>
            <a:ext cx="6884988"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rgbClr val="953735"/>
          </a:solidFill>
          <a:latin typeface="+mj-lt"/>
          <a:ea typeface="+mj-ea"/>
          <a:cs typeface="+mj-cs"/>
        </a:defRPr>
      </a:lvl1pPr>
      <a:lvl2pPr algn="ctr" rtl="0" eaLnBrk="0" fontAlgn="base" hangingPunct="0">
        <a:spcBef>
          <a:spcPct val="0"/>
        </a:spcBef>
        <a:spcAft>
          <a:spcPct val="0"/>
        </a:spcAft>
        <a:defRPr sz="4400">
          <a:solidFill>
            <a:srgbClr val="953735"/>
          </a:solidFill>
          <a:latin typeface="Calibri" pitchFamily="34" charset="0"/>
        </a:defRPr>
      </a:lvl2pPr>
      <a:lvl3pPr algn="ctr" rtl="0" eaLnBrk="0" fontAlgn="base" hangingPunct="0">
        <a:spcBef>
          <a:spcPct val="0"/>
        </a:spcBef>
        <a:spcAft>
          <a:spcPct val="0"/>
        </a:spcAft>
        <a:defRPr sz="4400">
          <a:solidFill>
            <a:srgbClr val="953735"/>
          </a:solidFill>
          <a:latin typeface="Calibri" pitchFamily="34" charset="0"/>
        </a:defRPr>
      </a:lvl3pPr>
      <a:lvl4pPr algn="ctr" rtl="0" eaLnBrk="0" fontAlgn="base" hangingPunct="0">
        <a:spcBef>
          <a:spcPct val="0"/>
        </a:spcBef>
        <a:spcAft>
          <a:spcPct val="0"/>
        </a:spcAft>
        <a:defRPr sz="4400">
          <a:solidFill>
            <a:srgbClr val="953735"/>
          </a:solidFill>
          <a:latin typeface="Calibri" pitchFamily="34" charset="0"/>
        </a:defRPr>
      </a:lvl4pPr>
      <a:lvl5pPr algn="ctr" rtl="0" eaLnBrk="0" fontAlgn="base" hangingPunct="0">
        <a:spcBef>
          <a:spcPct val="0"/>
        </a:spcBef>
        <a:spcAft>
          <a:spcPct val="0"/>
        </a:spcAft>
        <a:defRPr sz="4400">
          <a:solidFill>
            <a:srgbClr val="953735"/>
          </a:solidFill>
          <a:latin typeface="Calibri" pitchFamily="34" charset="0"/>
        </a:defRPr>
      </a:lvl5pPr>
      <a:lvl6pPr marL="457200" algn="ctr" rtl="0" fontAlgn="base">
        <a:spcBef>
          <a:spcPct val="0"/>
        </a:spcBef>
        <a:spcAft>
          <a:spcPct val="0"/>
        </a:spcAft>
        <a:defRPr sz="4400">
          <a:solidFill>
            <a:srgbClr val="953735"/>
          </a:solidFill>
          <a:latin typeface="Calibri" pitchFamily="34" charset="0"/>
        </a:defRPr>
      </a:lvl6pPr>
      <a:lvl7pPr marL="914400" algn="ctr" rtl="0" fontAlgn="base">
        <a:spcBef>
          <a:spcPct val="0"/>
        </a:spcBef>
        <a:spcAft>
          <a:spcPct val="0"/>
        </a:spcAft>
        <a:defRPr sz="4400">
          <a:solidFill>
            <a:srgbClr val="953735"/>
          </a:solidFill>
          <a:latin typeface="Calibri" pitchFamily="34" charset="0"/>
        </a:defRPr>
      </a:lvl7pPr>
      <a:lvl8pPr marL="1371600" algn="ctr" rtl="0" fontAlgn="base">
        <a:spcBef>
          <a:spcPct val="0"/>
        </a:spcBef>
        <a:spcAft>
          <a:spcPct val="0"/>
        </a:spcAft>
        <a:defRPr sz="4400">
          <a:solidFill>
            <a:srgbClr val="953735"/>
          </a:solidFill>
          <a:latin typeface="Calibri" pitchFamily="34" charset="0"/>
        </a:defRPr>
      </a:lvl8pPr>
      <a:lvl9pPr marL="1828800" algn="ctr" rtl="0" fontAlgn="base">
        <a:spcBef>
          <a:spcPct val="0"/>
        </a:spcBef>
        <a:spcAft>
          <a:spcPct val="0"/>
        </a:spcAft>
        <a:defRPr sz="4400">
          <a:solidFill>
            <a:srgbClr val="953735"/>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image" Target="../media/image7.pn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p:txBody>
          <a:bodyPr/>
          <a:lstStyle/>
          <a:p>
            <a:pPr eaLnBrk="1" hangingPunct="1"/>
            <a:r>
              <a:rPr lang="en-US" altLang="en-US" dirty="0" smtClean="0"/>
              <a:t>Data Sherpa in Action: </a:t>
            </a:r>
            <a:br>
              <a:rPr lang="en-US" altLang="en-US" dirty="0" smtClean="0"/>
            </a:br>
            <a:r>
              <a:rPr lang="en-US" altLang="en-US" dirty="0" smtClean="0"/>
              <a:t>The True Story of a Data Journey</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dirty="0" smtClean="0"/>
              <a:t>Mitch Fowler</a:t>
            </a:r>
          </a:p>
          <a:p>
            <a:pPr eaLnBrk="1" fontAlgn="auto" hangingPunct="1">
              <a:spcAft>
                <a:spcPts val="0"/>
              </a:spcAft>
              <a:buFont typeface="Arial" pitchFamily="34" charset="0"/>
              <a:buNone/>
              <a:defRPr/>
            </a:pPr>
            <a:r>
              <a:rPr lang="en-US" dirty="0" smtClean="0"/>
              <a:t>School Data Consultant – Calhoun ISD</a:t>
            </a:r>
            <a:endParaRPr lang="en-US" dirty="0" smtClean="0"/>
          </a:p>
          <a:p>
            <a:pPr eaLnBrk="1" fontAlgn="auto" hangingPunct="1">
              <a:spcAft>
                <a:spcPts val="0"/>
              </a:spcAft>
              <a:buFont typeface="Arial" pitchFamily="34" charset="0"/>
              <a:buNone/>
              <a:defRPr/>
            </a:pPr>
            <a:r>
              <a:rPr lang="en-US" dirty="0" smtClean="0"/>
              <a:t>Email: fowlerm@calhounisd.org</a:t>
            </a:r>
          </a:p>
          <a:p>
            <a:pPr eaLnBrk="1" fontAlgn="auto" hangingPunct="1">
              <a:spcAft>
                <a:spcPts val="0"/>
              </a:spcAft>
              <a:buFont typeface="Arial" pitchFamily="34" charset="0"/>
              <a:buNone/>
              <a:defRPr/>
            </a:pPr>
            <a:r>
              <a:rPr lang="en-US" dirty="0" smtClean="0"/>
              <a:t>Twitter: @</a:t>
            </a:r>
            <a:r>
              <a:rPr lang="en-US" dirty="0" err="1" smtClean="0"/>
              <a:t>fowlerm</a:t>
            </a:r>
            <a:endParaRPr lang="en-US" dirty="0" smtClean="0"/>
          </a:p>
          <a:p>
            <a:pPr eaLnBrk="1" fontAlgn="auto" hangingPunct="1">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a:t>
            </a:r>
            <a:endParaRPr lang="en-US" dirty="0"/>
          </a:p>
        </p:txBody>
      </p:sp>
      <p:sp>
        <p:nvSpPr>
          <p:cNvPr id="4" name="Rectangle 3"/>
          <p:cNvSpPr/>
          <p:nvPr/>
        </p:nvSpPr>
        <p:spPr>
          <a:xfrm>
            <a:off x="533400" y="1366778"/>
            <a:ext cx="3657600" cy="2062103"/>
          </a:xfrm>
          <a:prstGeom prst="rect">
            <a:avLst/>
          </a:prstGeom>
        </p:spPr>
        <p:txBody>
          <a:bodyPr wrap="square">
            <a:spAutoFit/>
          </a:bodyPr>
          <a:lstStyle/>
          <a:p>
            <a:r>
              <a:rPr lang="en-US" sz="1400" dirty="0"/>
              <a:t>Mitch meets with me at key times in the process to drive my work with my staff and then is available in between times for my questions, concerns and frustrations. We think and plan together and then tailor the work to my circumstances specifically! </a:t>
            </a:r>
          </a:p>
          <a:p>
            <a:endParaRPr lang="en-US" sz="1600" dirty="0"/>
          </a:p>
          <a:p>
            <a:r>
              <a:rPr lang="en-US" sz="1400" dirty="0"/>
              <a:t>- Penny Brockway, Principal, Quincy Middle School</a:t>
            </a:r>
          </a:p>
        </p:txBody>
      </p:sp>
      <p:sp>
        <p:nvSpPr>
          <p:cNvPr id="5" name="Rectangle 4"/>
          <p:cNvSpPr/>
          <p:nvPr/>
        </p:nvSpPr>
        <p:spPr>
          <a:xfrm>
            <a:off x="4419600" y="1366778"/>
            <a:ext cx="4038600" cy="2246769"/>
          </a:xfrm>
          <a:prstGeom prst="rect">
            <a:avLst/>
          </a:prstGeom>
        </p:spPr>
        <p:txBody>
          <a:bodyPr wrap="square">
            <a:spAutoFit/>
          </a:bodyPr>
          <a:lstStyle/>
          <a:p>
            <a:r>
              <a:rPr lang="en-US" sz="1400" dirty="0" smtClean="0"/>
              <a:t>I </a:t>
            </a:r>
            <a:r>
              <a:rPr lang="en-US" sz="1400" dirty="0"/>
              <a:t>believe I have gained in my data coaching and I am beginning to develop a good rapport with my teachers around data.  We all are becoming more comfortable with data and the discussions around data.   We are far from where we want to be, but we are gaining ground</a:t>
            </a:r>
            <a:r>
              <a:rPr lang="en-US" sz="1400" dirty="0" smtClean="0"/>
              <a:t>. </a:t>
            </a:r>
          </a:p>
          <a:p>
            <a:endParaRPr lang="en-US" sz="1400" dirty="0"/>
          </a:p>
          <a:p>
            <a:r>
              <a:rPr lang="en-US" sz="1400" dirty="0"/>
              <a:t> - Lucas Trierweiler, Special Ed Director, Delton Kellogg Schools</a:t>
            </a:r>
          </a:p>
          <a:p>
            <a:endParaRPr lang="en-US" sz="1400" dirty="0"/>
          </a:p>
        </p:txBody>
      </p:sp>
      <p:sp>
        <p:nvSpPr>
          <p:cNvPr id="7" name="Rectangle 6"/>
          <p:cNvSpPr/>
          <p:nvPr/>
        </p:nvSpPr>
        <p:spPr>
          <a:xfrm>
            <a:off x="1009650" y="3733800"/>
            <a:ext cx="6858000" cy="2031325"/>
          </a:xfrm>
          <a:prstGeom prst="rect">
            <a:avLst/>
          </a:prstGeom>
        </p:spPr>
        <p:txBody>
          <a:bodyPr wrap="square">
            <a:spAutoFit/>
          </a:bodyPr>
          <a:lstStyle/>
          <a:p>
            <a:r>
              <a:rPr lang="en-US" sz="1400" dirty="0"/>
              <a:t>All of this is still a work in progress.  However, the amount of time the teachers are taking to analyze their assessments and their willingness to want to find out how they can improve their students’ level of understanding (based on data collected through assessments) is refreshing.  The teachers are buying into the positive impact useful assessments can have on student learning and how it can help them improve their own instructional practices.  I am looking forward to seeing more results from more teachers and classrooms</a:t>
            </a:r>
            <a:r>
              <a:rPr lang="en-US" sz="1400" dirty="0" smtClean="0"/>
              <a:t>.</a:t>
            </a:r>
          </a:p>
          <a:p>
            <a:endParaRPr lang="en-US" sz="1400" dirty="0"/>
          </a:p>
          <a:p>
            <a:r>
              <a:rPr lang="en-US" sz="1400" dirty="0" smtClean="0"/>
              <a:t>-Rob </a:t>
            </a:r>
            <a:r>
              <a:rPr lang="en-US" sz="1400" dirty="0" err="1" smtClean="0"/>
              <a:t>Bobeda</a:t>
            </a:r>
            <a:r>
              <a:rPr lang="en-US" sz="1400" dirty="0" smtClean="0"/>
              <a:t>, Principal, Olivet High School</a:t>
            </a:r>
            <a:endParaRPr lang="en-US" sz="1400" dirty="0"/>
          </a:p>
        </p:txBody>
      </p:sp>
    </p:spTree>
    <p:extLst>
      <p:ext uri="{BB962C8B-B14F-4D97-AF65-F5344CB8AC3E}">
        <p14:creationId xmlns:p14="http://schemas.microsoft.com/office/powerpoint/2010/main" val="488785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pic>
        <p:nvPicPr>
          <p:cNvPr id="69637" name="Picture 5" descr="C:\Users\FowlerM.CISD\AppData\Local\Microsoft\Windows\Temporary Internet Files\Content.IE5\VIWCYHHX\MC90044601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1447800"/>
            <a:ext cx="1772107" cy="154533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5" descr="C:\Users\FowlerM.CISD\AppData\Local\Microsoft\Windows\Temporary Internet Files\Content.IE5\VIWCYHHX\MC90044601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599" y="3733800"/>
            <a:ext cx="1772107" cy="154533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5" descr="C:\Users\FowlerM.CISD\AppData\Local\Microsoft\Windows\Temporary Internet Files\Content.IE5\VIWCYHHX\MC90044601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0" y="3733800"/>
            <a:ext cx="1772107" cy="154533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5" descr="C:\Users\FowlerM.CISD\AppData\Local\Microsoft\Windows\Temporary Internet Files\Content.IE5\VIWCYHHX\MC90044601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0" y="1447800"/>
            <a:ext cx="1772107" cy="154533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5" descr="C:\Users\FowlerM.CISD\AppData\Local\Microsoft\Windows\Temporary Internet Files\Content.IE5\VIWCYHHX\MC90044601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1447800"/>
            <a:ext cx="1772107" cy="154533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C:\Users\FowlerM.CISD\AppData\Local\Microsoft\Windows\Temporary Internet Files\Content.IE5\VIWCYHHX\MC90044601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31230" y="3703320"/>
            <a:ext cx="1772107" cy="154533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876652" y="1447800"/>
            <a:ext cx="886055" cy="15453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6265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9"/>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10"/>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13"/>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12"/>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11"/>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pic>
        <p:nvPicPr>
          <p:cNvPr id="57346" name="Picture 2" descr="http://media.jappler.com/files/2009/08/912960_4.jpg"/>
          <p:cNvPicPr>
            <a:picLocks noChangeAspect="1" noChangeArrowheads="1"/>
          </p:cNvPicPr>
          <p:nvPr/>
        </p:nvPicPr>
        <p:blipFill rotWithShape="1">
          <a:blip r:embed="rId2">
            <a:extLst>
              <a:ext uri="{28A0092B-C50C-407E-A947-70E740481C1C}">
                <a14:useLocalDpi xmlns:a14="http://schemas.microsoft.com/office/drawing/2010/main" val="0"/>
              </a:ext>
            </a:extLst>
          </a:blip>
          <a:srcRect l="20729" t="2344"/>
          <a:stretch/>
        </p:blipFill>
        <p:spPr bwMode="auto">
          <a:xfrm>
            <a:off x="762000" y="1447800"/>
            <a:ext cx="5798820" cy="476250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606540" y="1027837"/>
            <a:ext cx="2339102" cy="1754326"/>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Action</a:t>
            </a:r>
          </a:p>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Plan</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cxnSp>
        <p:nvCxnSpPr>
          <p:cNvPr id="6" name="Straight Arrow Connector 5"/>
          <p:cNvCxnSpPr/>
          <p:nvPr/>
        </p:nvCxnSpPr>
        <p:spPr>
          <a:xfrm flipH="1">
            <a:off x="5334000" y="1905000"/>
            <a:ext cx="1752600" cy="609600"/>
          </a:xfrm>
          <a:prstGeom prst="straightConnector1">
            <a:avLst/>
          </a:prstGeom>
          <a:ln w="762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02349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3" name="Content Placeholder 2"/>
          <p:cNvSpPr>
            <a:spLocks noGrp="1"/>
          </p:cNvSpPr>
          <p:nvPr>
            <p:ph idx="1"/>
          </p:nvPr>
        </p:nvSpPr>
        <p:spPr/>
        <p:txBody>
          <a:bodyPr/>
          <a:lstStyle/>
          <a:p>
            <a:pPr marL="0" indent="0">
              <a:buNone/>
            </a:pPr>
            <a:r>
              <a:rPr lang="en-US" dirty="0" smtClean="0"/>
              <a:t>Data Journey Cohort II</a:t>
            </a:r>
          </a:p>
          <a:p>
            <a:r>
              <a:rPr lang="en-US" dirty="0" smtClean="0"/>
              <a:t>Online Work – March 3</a:t>
            </a:r>
            <a:r>
              <a:rPr lang="en-US" baseline="30000" dirty="0" smtClean="0"/>
              <a:t>rd</a:t>
            </a:r>
            <a:r>
              <a:rPr lang="en-US" dirty="0" smtClean="0"/>
              <a:t> 2014</a:t>
            </a:r>
          </a:p>
          <a:p>
            <a:r>
              <a:rPr lang="en-US" dirty="0" smtClean="0"/>
              <a:t>Face to Face Meetings – April – May 2014</a:t>
            </a:r>
          </a:p>
          <a:p>
            <a:r>
              <a:rPr lang="en-US" dirty="0" smtClean="0"/>
              <a:t>Action Planning May 2014 – August 2014</a:t>
            </a:r>
            <a:endParaRPr lang="en-US" dirty="0"/>
          </a:p>
        </p:txBody>
      </p:sp>
    </p:spTree>
    <p:extLst>
      <p:ext uri="{BB962C8B-B14F-4D97-AF65-F5344CB8AC3E}">
        <p14:creationId xmlns:p14="http://schemas.microsoft.com/office/powerpoint/2010/main" val="26160719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pic>
        <p:nvPicPr>
          <p:cNvPr id="706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219200"/>
            <a:ext cx="6189404" cy="500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06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0158" y="1828800"/>
            <a:ext cx="6561137" cy="333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066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47825" y="871538"/>
            <a:ext cx="5848350" cy="5114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066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1" y="2868422"/>
            <a:ext cx="8534400" cy="12106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9250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0659"/>
                                        </p:tgtEl>
                                        <p:attrNameLst>
                                          <p:attrName>style.visibility</p:attrName>
                                        </p:attrNameLst>
                                      </p:cBhvr>
                                      <p:to>
                                        <p:strVal val="visible"/>
                                      </p:to>
                                    </p:set>
                                  </p:childTnLst>
                                  <p:subTnLst>
                                    <p:set>
                                      <p:cBhvr override="childStyle">
                                        <p:cTn dur="1" fill="hold" display="0" masterRel="nextClick" afterEffect="1"/>
                                        <p:tgtEl>
                                          <p:spTgt spid="70659"/>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0658"/>
                                        </p:tgtEl>
                                        <p:attrNameLst>
                                          <p:attrName>style.visibility</p:attrName>
                                        </p:attrNameLst>
                                      </p:cBhvr>
                                      <p:to>
                                        <p:strVal val="visible"/>
                                      </p:to>
                                    </p:set>
                                  </p:childTnLst>
                                  <p:subTnLst>
                                    <p:set>
                                      <p:cBhvr override="childStyle">
                                        <p:cTn dur="1" fill="hold" display="0" masterRel="nextClick" afterEffect="1"/>
                                        <p:tgtEl>
                                          <p:spTgt spid="70658"/>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0660"/>
                                        </p:tgtEl>
                                        <p:attrNameLst>
                                          <p:attrName>style.visibility</p:attrName>
                                        </p:attrNameLst>
                                      </p:cBhvr>
                                      <p:to>
                                        <p:strVal val="visible"/>
                                      </p:to>
                                    </p:set>
                                  </p:childTnLst>
                                  <p:subTnLst>
                                    <p:set>
                                      <p:cBhvr override="childStyle">
                                        <p:cTn dur="1" fill="hold" display="0" masterRel="nextClick" afterEffect="1"/>
                                        <p:tgtEl>
                                          <p:spTgt spid="70660"/>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06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676400"/>
            <a:ext cx="8647113" cy="200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3686175"/>
            <a:ext cx="3848100" cy="2324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142698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Evaluation</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824" y="1752600"/>
            <a:ext cx="8132763" cy="292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281319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ctrTitle"/>
          </p:nvPr>
        </p:nvSpPr>
        <p:spPr/>
        <p:txBody>
          <a:bodyPr/>
          <a:lstStyle/>
          <a:p>
            <a:r>
              <a:rPr lang="en-US" altLang="en-US" dirty="0" smtClean="0"/>
              <a:t>Questions</a:t>
            </a:r>
            <a:r>
              <a:rPr lang="en-US" altLang="en-US" dirty="0" smtClean="0"/>
              <a:t>? Thank you!</a:t>
            </a:r>
            <a:endParaRPr lang="en-US" altLang="en-US" dirty="0" smtClean="0"/>
          </a:p>
        </p:txBody>
      </p:sp>
      <p:sp>
        <p:nvSpPr>
          <p:cNvPr id="5" name="Subtitle 4"/>
          <p:cNvSpPr>
            <a:spLocks noGrp="1"/>
          </p:cNvSpPr>
          <p:nvPr>
            <p:ph type="subTitle" idx="1"/>
          </p:nvPr>
        </p:nvSpPr>
        <p:spPr/>
        <p:txBody>
          <a:bodyPr/>
          <a:lstStyle/>
          <a:p>
            <a:pPr>
              <a:defRPr/>
            </a:pPr>
            <a:r>
              <a:rPr lang="en-US" dirty="0" smtClean="0"/>
              <a:t>Mitch Fowler</a:t>
            </a:r>
          </a:p>
          <a:p>
            <a:pPr>
              <a:defRPr/>
            </a:pPr>
            <a:r>
              <a:rPr lang="en-US" dirty="0" smtClean="0"/>
              <a:t>fowlerm@calhounisd.org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t>Agenda</a:t>
            </a:r>
          </a:p>
        </p:txBody>
      </p:sp>
      <p:sp>
        <p:nvSpPr>
          <p:cNvPr id="13315" name="Content Placeholder 2"/>
          <p:cNvSpPr>
            <a:spLocks noGrp="1"/>
          </p:cNvSpPr>
          <p:nvPr>
            <p:ph idx="1"/>
          </p:nvPr>
        </p:nvSpPr>
        <p:spPr/>
        <p:txBody>
          <a:bodyPr/>
          <a:lstStyle/>
          <a:p>
            <a:r>
              <a:rPr lang="en-US" altLang="en-US" dirty="0" smtClean="0"/>
              <a:t>Why?</a:t>
            </a:r>
          </a:p>
          <a:p>
            <a:r>
              <a:rPr lang="en-US" altLang="en-US" dirty="0" smtClean="0"/>
              <a:t>Backwards Design</a:t>
            </a:r>
          </a:p>
          <a:p>
            <a:r>
              <a:rPr lang="en-US" altLang="en-US" dirty="0" smtClean="0"/>
              <a:t>Course Details</a:t>
            </a:r>
          </a:p>
          <a:p>
            <a:r>
              <a:rPr lang="en-US" altLang="en-US" dirty="0" smtClean="0"/>
              <a:t>Moodle Course Features</a:t>
            </a:r>
          </a:p>
          <a:p>
            <a:r>
              <a:rPr lang="en-US" altLang="en-US" dirty="0" smtClean="0"/>
              <a:t>Marketing</a:t>
            </a:r>
          </a:p>
          <a:p>
            <a:r>
              <a:rPr lang="en-US" altLang="en-US" dirty="0" smtClean="0"/>
              <a:t>Lessons Learned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Resources</a:t>
            </a:r>
            <a:endParaRPr lang="en-US" dirty="0"/>
          </a:p>
        </p:txBody>
      </p:sp>
      <p:sp>
        <p:nvSpPr>
          <p:cNvPr id="3" name="Content Placeholder 2"/>
          <p:cNvSpPr>
            <a:spLocks noGrp="1"/>
          </p:cNvSpPr>
          <p:nvPr>
            <p:ph idx="1"/>
          </p:nvPr>
        </p:nvSpPr>
        <p:spPr/>
        <p:txBody>
          <a:bodyPr/>
          <a:lstStyle/>
          <a:p>
            <a:pPr marL="0" indent="0">
              <a:buNone/>
            </a:pPr>
            <a:r>
              <a:rPr lang="en-US" dirty="0"/>
              <a:t>http://tinyurl.com/DataSherpaMACUL2014</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824" y="2514600"/>
            <a:ext cx="8132763" cy="292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48732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Job Embedded PD?</a:t>
            </a:r>
            <a:endParaRPr lang="en-US" dirty="0"/>
          </a:p>
        </p:txBody>
      </p:sp>
      <p:pic>
        <p:nvPicPr>
          <p:cNvPr id="53251" name="Picture 3" descr="C:\Users\FowlerM.CISD\AppData\Local\Microsoft\Windows\Temporary Internet Files\Content.IE5\IHCBB7WO\MC9003107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1676400"/>
            <a:ext cx="1413662" cy="1807769"/>
          </a:xfrm>
          <a:prstGeom prst="rect">
            <a:avLst/>
          </a:prstGeom>
          <a:noFill/>
          <a:extLst>
            <a:ext uri="{909E8E84-426E-40DD-AFC4-6F175D3DCCD1}">
              <a14:hiddenFill xmlns:a14="http://schemas.microsoft.com/office/drawing/2010/main">
                <a:solidFill>
                  <a:srgbClr val="FFFFFF"/>
                </a:solidFill>
              </a14:hiddenFill>
            </a:ext>
          </a:extLst>
        </p:spPr>
      </p:pic>
      <p:pic>
        <p:nvPicPr>
          <p:cNvPr id="53252" name="Picture 4" descr="C:\Users\FowlerM.CISD\AppData\Local\Microsoft\Windows\Temporary Internet Files\Content.IE5\VIWCYHHX\MC90028535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1676400"/>
            <a:ext cx="2971800" cy="1842815"/>
          </a:xfrm>
          <a:prstGeom prst="rect">
            <a:avLst/>
          </a:prstGeom>
          <a:noFill/>
          <a:extLst>
            <a:ext uri="{909E8E84-426E-40DD-AFC4-6F175D3DCCD1}">
              <a14:hiddenFill xmlns:a14="http://schemas.microsoft.com/office/drawing/2010/main">
                <a:solidFill>
                  <a:srgbClr val="FFFFFF"/>
                </a:solidFill>
              </a14:hiddenFill>
            </a:ext>
          </a:extLst>
        </p:spPr>
      </p:pic>
      <p:pic>
        <p:nvPicPr>
          <p:cNvPr id="53253" name="Picture 5" descr="C:\Users\FowlerM.CISD\AppData\Local\Microsoft\Windows\Temporary Internet Files\Content.IE5\96OERX7Z\MP900387779[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114800"/>
            <a:ext cx="2406060" cy="1716323"/>
          </a:xfrm>
          <a:prstGeom prst="rect">
            <a:avLst/>
          </a:prstGeom>
          <a:noFill/>
          <a:extLst>
            <a:ext uri="{909E8E84-426E-40DD-AFC4-6F175D3DCCD1}">
              <a14:hiddenFill xmlns:a14="http://schemas.microsoft.com/office/drawing/2010/main">
                <a:solidFill>
                  <a:srgbClr val="FFFFFF"/>
                </a:solidFill>
              </a14:hiddenFill>
            </a:ext>
          </a:extLst>
        </p:spPr>
      </p:pic>
      <p:pic>
        <p:nvPicPr>
          <p:cNvPr id="53254" name="Picture 6" descr="C:\Users\FowlerM.CISD\AppData\Local\Microsoft\Windows\Temporary Internet Files\Content.IE5\IHCBB7WO\MC900432558[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94862" y="3830104"/>
            <a:ext cx="2285714" cy="2285714"/>
          </a:xfrm>
          <a:prstGeom prst="rect">
            <a:avLst/>
          </a:prstGeom>
          <a:noFill/>
          <a:extLst>
            <a:ext uri="{909E8E84-426E-40DD-AFC4-6F175D3DCCD1}">
              <a14:hiddenFill xmlns:a14="http://schemas.microsoft.com/office/drawing/2010/main">
                <a:solidFill>
                  <a:srgbClr val="FFFFFF"/>
                </a:solidFill>
              </a14:hiddenFill>
            </a:ext>
          </a:extLst>
        </p:spPr>
      </p:pic>
      <p:pic>
        <p:nvPicPr>
          <p:cNvPr id="53255" name="Picture 7" descr="C:\Users\FowlerM.CISD\AppData\Local\Microsoft\Windows\Temporary Internet Files\Content.IE5\VIWCYHHX\MC900030263[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67400" y="4077763"/>
            <a:ext cx="1164946" cy="17903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9390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Backwards Design</a:t>
            </a:r>
            <a:endParaRPr lang="en-US" dirty="0"/>
          </a:p>
        </p:txBody>
      </p:sp>
      <p:pic>
        <p:nvPicPr>
          <p:cNvPr id="542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575" y="1371600"/>
            <a:ext cx="8323263" cy="4791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057400" y="1447801"/>
            <a:ext cx="6675438" cy="471487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9548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Modules</a:t>
            </a:r>
            <a:endParaRPr lang="en-US" dirty="0"/>
          </a:p>
        </p:txBody>
      </p:sp>
      <p:sp>
        <p:nvSpPr>
          <p:cNvPr id="3" name="Content Placeholder 2"/>
          <p:cNvSpPr>
            <a:spLocks noGrp="1"/>
          </p:cNvSpPr>
          <p:nvPr>
            <p:ph idx="1"/>
          </p:nvPr>
        </p:nvSpPr>
        <p:spPr/>
        <p:txBody>
          <a:bodyPr/>
          <a:lstStyle/>
          <a:p>
            <a:r>
              <a:rPr lang="en-US" dirty="0" smtClean="0"/>
              <a:t>Introduction</a:t>
            </a:r>
          </a:p>
          <a:p>
            <a:r>
              <a:rPr lang="en-US" dirty="0" smtClean="0"/>
              <a:t>Trailhead</a:t>
            </a:r>
          </a:p>
          <a:p>
            <a:r>
              <a:rPr lang="en-US" dirty="0" smtClean="0"/>
              <a:t>Face to Face</a:t>
            </a:r>
          </a:p>
          <a:p>
            <a:r>
              <a:rPr lang="en-US" dirty="0" smtClean="0"/>
              <a:t>Action Plan</a:t>
            </a:r>
          </a:p>
          <a:p>
            <a:r>
              <a:rPr lang="en-US" dirty="0" smtClean="0"/>
              <a:t>Data Conferencing</a:t>
            </a:r>
          </a:p>
          <a:p>
            <a:r>
              <a:rPr lang="en-US" dirty="0" smtClean="0"/>
              <a:t>Journey Reflection</a:t>
            </a:r>
          </a:p>
          <a:p>
            <a:endParaRPr lang="en-US" dirty="0" smtClean="0"/>
          </a:p>
        </p:txBody>
      </p:sp>
    </p:spTree>
    <p:extLst>
      <p:ext uri="{BB962C8B-B14F-4D97-AF65-F5344CB8AC3E}">
        <p14:creationId xmlns:p14="http://schemas.microsoft.com/office/powerpoint/2010/main" val="37174935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grpSp>
        <p:nvGrpSpPr>
          <p:cNvPr id="5" name="Group 4"/>
          <p:cNvGrpSpPr/>
          <p:nvPr/>
        </p:nvGrpSpPr>
        <p:grpSpPr>
          <a:xfrm>
            <a:off x="457200" y="1295400"/>
            <a:ext cx="8229600" cy="4522868"/>
            <a:chOff x="457200" y="1295400"/>
            <a:chExt cx="8229600" cy="4522868"/>
          </a:xfrm>
          <a:scene3d>
            <a:camera prst="perspectiveLeft" zoom="91000"/>
            <a:lightRig rig="threePt" dir="t">
              <a:rot lat="0" lon="0" rev="20640000"/>
            </a:lightRig>
          </a:scene3d>
        </p:grpSpPr>
        <p:sp>
          <p:nvSpPr>
            <p:cNvPr id="6" name="Freeform 5"/>
            <p:cNvSpPr/>
            <p:nvPr/>
          </p:nvSpPr>
          <p:spPr>
            <a:xfrm>
              <a:off x="457200" y="1295400"/>
              <a:ext cx="8229600" cy="837568"/>
            </a:xfrm>
            <a:custGeom>
              <a:avLst/>
              <a:gdLst>
                <a:gd name="connsiteX0" fmla="*/ 0 w 8229600"/>
                <a:gd name="connsiteY0" fmla="*/ 83757 h 837568"/>
                <a:gd name="connsiteX1" fmla="*/ 83757 w 8229600"/>
                <a:gd name="connsiteY1" fmla="*/ 0 h 837568"/>
                <a:gd name="connsiteX2" fmla="*/ 8145843 w 8229600"/>
                <a:gd name="connsiteY2" fmla="*/ 0 h 837568"/>
                <a:gd name="connsiteX3" fmla="*/ 8229600 w 8229600"/>
                <a:gd name="connsiteY3" fmla="*/ 83757 h 837568"/>
                <a:gd name="connsiteX4" fmla="*/ 8229600 w 8229600"/>
                <a:gd name="connsiteY4" fmla="*/ 753811 h 837568"/>
                <a:gd name="connsiteX5" fmla="*/ 8145843 w 8229600"/>
                <a:gd name="connsiteY5" fmla="*/ 837568 h 837568"/>
                <a:gd name="connsiteX6" fmla="*/ 83757 w 8229600"/>
                <a:gd name="connsiteY6" fmla="*/ 837568 h 837568"/>
                <a:gd name="connsiteX7" fmla="*/ 0 w 8229600"/>
                <a:gd name="connsiteY7" fmla="*/ 753811 h 837568"/>
                <a:gd name="connsiteX8" fmla="*/ 0 w 8229600"/>
                <a:gd name="connsiteY8" fmla="*/ 83757 h 837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837568">
                  <a:moveTo>
                    <a:pt x="0" y="83757"/>
                  </a:moveTo>
                  <a:cubicBezTo>
                    <a:pt x="0" y="37499"/>
                    <a:pt x="37499" y="0"/>
                    <a:pt x="83757" y="0"/>
                  </a:cubicBezTo>
                  <a:lnTo>
                    <a:pt x="8145843" y="0"/>
                  </a:lnTo>
                  <a:cubicBezTo>
                    <a:pt x="8192101" y="0"/>
                    <a:pt x="8229600" y="37499"/>
                    <a:pt x="8229600" y="83757"/>
                  </a:cubicBezTo>
                  <a:lnTo>
                    <a:pt x="8229600" y="753811"/>
                  </a:lnTo>
                  <a:cubicBezTo>
                    <a:pt x="8229600" y="800069"/>
                    <a:pt x="8192101" y="837568"/>
                    <a:pt x="8145843" y="837568"/>
                  </a:cubicBezTo>
                  <a:lnTo>
                    <a:pt x="83757" y="837568"/>
                  </a:lnTo>
                  <a:cubicBezTo>
                    <a:pt x="37499" y="837568"/>
                    <a:pt x="0" y="800069"/>
                    <a:pt x="0" y="753811"/>
                  </a:cubicBezTo>
                  <a:lnTo>
                    <a:pt x="0" y="83757"/>
                  </a:lnTo>
                  <a:close/>
                </a:path>
              </a:pathLst>
            </a:custGeom>
            <a:sp3d extrusionH="50600" prstMaterial="metal">
              <a:bevelT w="101600" h="80600" prst="relaxedInset"/>
              <a:bevelB w="80600" h="80600" prst="relaxedInset"/>
            </a:sp3d>
          </p:spPr>
          <p:style>
            <a:lnRef idx="0">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855406" tIns="125730" rIns="125731" bIns="125730" numCol="1" spcCol="1270" anchor="ctr" anchorCtr="0">
              <a:noAutofit/>
            </a:bodyPr>
            <a:lstStyle/>
            <a:p>
              <a:pPr lvl="0" algn="l" defTabSz="1466850">
                <a:lnSpc>
                  <a:spcPct val="90000"/>
                </a:lnSpc>
                <a:spcBef>
                  <a:spcPct val="0"/>
                </a:spcBef>
                <a:spcAft>
                  <a:spcPct val="35000"/>
                </a:spcAft>
              </a:pPr>
              <a:r>
                <a:rPr lang="en-US" sz="3300" kern="1200" dirty="0" smtClean="0"/>
                <a:t>Blended Work (August 2013)</a:t>
              </a:r>
              <a:endParaRPr lang="en-US" sz="3300" kern="1200" dirty="0"/>
            </a:p>
          </p:txBody>
        </p:sp>
        <p:sp>
          <p:nvSpPr>
            <p:cNvPr id="7" name="Rounded Rectangle 6"/>
            <p:cNvSpPr/>
            <p:nvPr/>
          </p:nvSpPr>
          <p:spPr>
            <a:xfrm>
              <a:off x="540956" y="1379156"/>
              <a:ext cx="1645920" cy="670054"/>
            </a:xfrm>
            <a:prstGeom prst="roundRect">
              <a:avLst>
                <a:gd name="adj" fmla="val 10000"/>
              </a:avLst>
            </a:prstGeom>
            <a:sp3d z="57200" extrusionH="10600" prstMaterial="plastic">
              <a:bevelT w="101600" h="8600" prst="relaxedInset"/>
              <a:bevelB w="8600" h="8600" prst="relaxedInset"/>
            </a:sp3d>
          </p:spPr>
          <p:style>
            <a:lnRef idx="0">
              <a:schemeClr val="lt1">
                <a:hueOff val="0"/>
                <a:satOff val="0"/>
                <a:lumOff val="0"/>
                <a:alphaOff val="0"/>
              </a:schemeClr>
            </a:lnRef>
            <a:fillRef idx="1">
              <a:schemeClr val="accent1">
                <a:tint val="50000"/>
                <a:hueOff val="0"/>
                <a:satOff val="0"/>
                <a:lumOff val="0"/>
                <a:alphaOff val="0"/>
              </a:schemeClr>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8" name="Freeform 7"/>
            <p:cNvSpPr/>
            <p:nvPr/>
          </p:nvSpPr>
          <p:spPr>
            <a:xfrm>
              <a:off x="457200" y="2216725"/>
              <a:ext cx="8229600" cy="837568"/>
            </a:xfrm>
            <a:custGeom>
              <a:avLst/>
              <a:gdLst>
                <a:gd name="connsiteX0" fmla="*/ 0 w 8229600"/>
                <a:gd name="connsiteY0" fmla="*/ 83757 h 837568"/>
                <a:gd name="connsiteX1" fmla="*/ 83757 w 8229600"/>
                <a:gd name="connsiteY1" fmla="*/ 0 h 837568"/>
                <a:gd name="connsiteX2" fmla="*/ 8145843 w 8229600"/>
                <a:gd name="connsiteY2" fmla="*/ 0 h 837568"/>
                <a:gd name="connsiteX3" fmla="*/ 8229600 w 8229600"/>
                <a:gd name="connsiteY3" fmla="*/ 83757 h 837568"/>
                <a:gd name="connsiteX4" fmla="*/ 8229600 w 8229600"/>
                <a:gd name="connsiteY4" fmla="*/ 753811 h 837568"/>
                <a:gd name="connsiteX5" fmla="*/ 8145843 w 8229600"/>
                <a:gd name="connsiteY5" fmla="*/ 837568 h 837568"/>
                <a:gd name="connsiteX6" fmla="*/ 83757 w 8229600"/>
                <a:gd name="connsiteY6" fmla="*/ 837568 h 837568"/>
                <a:gd name="connsiteX7" fmla="*/ 0 w 8229600"/>
                <a:gd name="connsiteY7" fmla="*/ 753811 h 837568"/>
                <a:gd name="connsiteX8" fmla="*/ 0 w 8229600"/>
                <a:gd name="connsiteY8" fmla="*/ 83757 h 837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837568">
                  <a:moveTo>
                    <a:pt x="0" y="83757"/>
                  </a:moveTo>
                  <a:cubicBezTo>
                    <a:pt x="0" y="37499"/>
                    <a:pt x="37499" y="0"/>
                    <a:pt x="83757" y="0"/>
                  </a:cubicBezTo>
                  <a:lnTo>
                    <a:pt x="8145843" y="0"/>
                  </a:lnTo>
                  <a:cubicBezTo>
                    <a:pt x="8192101" y="0"/>
                    <a:pt x="8229600" y="37499"/>
                    <a:pt x="8229600" y="83757"/>
                  </a:cubicBezTo>
                  <a:lnTo>
                    <a:pt x="8229600" y="753811"/>
                  </a:lnTo>
                  <a:cubicBezTo>
                    <a:pt x="8229600" y="800069"/>
                    <a:pt x="8192101" y="837568"/>
                    <a:pt x="8145843" y="837568"/>
                  </a:cubicBezTo>
                  <a:lnTo>
                    <a:pt x="83757" y="837568"/>
                  </a:lnTo>
                  <a:cubicBezTo>
                    <a:pt x="37499" y="837568"/>
                    <a:pt x="0" y="800069"/>
                    <a:pt x="0" y="753811"/>
                  </a:cubicBezTo>
                  <a:lnTo>
                    <a:pt x="0" y="83757"/>
                  </a:lnTo>
                  <a:close/>
                </a:path>
              </a:pathLst>
            </a:custGeom>
            <a:sp3d extrusionH="50600" prstMaterial="metal">
              <a:bevelT w="101600" h="80600" prst="relaxedInset"/>
              <a:bevelB w="80600" h="80600" prst="relaxedInset"/>
            </a:sp3d>
          </p:spPr>
          <p:style>
            <a:lnRef idx="0">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855406" tIns="125730" rIns="125731" bIns="125730" numCol="1" spcCol="1270" anchor="ctr" anchorCtr="0">
              <a:noAutofit/>
            </a:bodyPr>
            <a:lstStyle/>
            <a:p>
              <a:pPr lvl="0" algn="l" defTabSz="1466850">
                <a:lnSpc>
                  <a:spcPct val="90000"/>
                </a:lnSpc>
                <a:spcBef>
                  <a:spcPct val="0"/>
                </a:spcBef>
                <a:spcAft>
                  <a:spcPct val="35000"/>
                </a:spcAft>
              </a:pPr>
              <a:r>
                <a:rPr lang="en-US" sz="3300" kern="1200" dirty="0" smtClean="0"/>
                <a:t>Face to Face Work (Aug – Sept 2013)</a:t>
              </a:r>
              <a:endParaRPr lang="en-US" sz="3300" kern="1200" dirty="0"/>
            </a:p>
          </p:txBody>
        </p:sp>
        <p:sp>
          <p:nvSpPr>
            <p:cNvPr id="9" name="Rounded Rectangle 8"/>
            <p:cNvSpPr/>
            <p:nvPr/>
          </p:nvSpPr>
          <p:spPr>
            <a:xfrm>
              <a:off x="540956" y="2300482"/>
              <a:ext cx="1645920" cy="670054"/>
            </a:xfrm>
            <a:prstGeom prst="roundRect">
              <a:avLst>
                <a:gd name="adj" fmla="val 10000"/>
              </a:avLst>
            </a:prstGeom>
            <a:sp3d z="57200" extrusionH="10600" prstMaterial="plastic">
              <a:bevelT w="101600" h="8600" prst="relaxedInset"/>
              <a:bevelB w="8600" h="8600" prst="relaxedInset"/>
            </a:sp3d>
          </p:spPr>
          <p:style>
            <a:lnRef idx="0">
              <a:schemeClr val="lt1">
                <a:hueOff val="0"/>
                <a:satOff val="0"/>
                <a:lumOff val="0"/>
                <a:alphaOff val="0"/>
              </a:schemeClr>
            </a:lnRef>
            <a:fillRef idx="1">
              <a:schemeClr val="accent1">
                <a:tint val="50000"/>
                <a:hueOff val="0"/>
                <a:satOff val="0"/>
                <a:lumOff val="0"/>
                <a:alphaOff val="0"/>
              </a:schemeClr>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10" name="Freeform 9"/>
            <p:cNvSpPr/>
            <p:nvPr/>
          </p:nvSpPr>
          <p:spPr>
            <a:xfrm>
              <a:off x="457200" y="3138050"/>
              <a:ext cx="8229600" cy="837568"/>
            </a:xfrm>
            <a:custGeom>
              <a:avLst/>
              <a:gdLst>
                <a:gd name="connsiteX0" fmla="*/ 0 w 8229600"/>
                <a:gd name="connsiteY0" fmla="*/ 83757 h 837568"/>
                <a:gd name="connsiteX1" fmla="*/ 83757 w 8229600"/>
                <a:gd name="connsiteY1" fmla="*/ 0 h 837568"/>
                <a:gd name="connsiteX2" fmla="*/ 8145843 w 8229600"/>
                <a:gd name="connsiteY2" fmla="*/ 0 h 837568"/>
                <a:gd name="connsiteX3" fmla="*/ 8229600 w 8229600"/>
                <a:gd name="connsiteY3" fmla="*/ 83757 h 837568"/>
                <a:gd name="connsiteX4" fmla="*/ 8229600 w 8229600"/>
                <a:gd name="connsiteY4" fmla="*/ 753811 h 837568"/>
                <a:gd name="connsiteX5" fmla="*/ 8145843 w 8229600"/>
                <a:gd name="connsiteY5" fmla="*/ 837568 h 837568"/>
                <a:gd name="connsiteX6" fmla="*/ 83757 w 8229600"/>
                <a:gd name="connsiteY6" fmla="*/ 837568 h 837568"/>
                <a:gd name="connsiteX7" fmla="*/ 0 w 8229600"/>
                <a:gd name="connsiteY7" fmla="*/ 753811 h 837568"/>
                <a:gd name="connsiteX8" fmla="*/ 0 w 8229600"/>
                <a:gd name="connsiteY8" fmla="*/ 83757 h 837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837568">
                  <a:moveTo>
                    <a:pt x="0" y="83757"/>
                  </a:moveTo>
                  <a:cubicBezTo>
                    <a:pt x="0" y="37499"/>
                    <a:pt x="37499" y="0"/>
                    <a:pt x="83757" y="0"/>
                  </a:cubicBezTo>
                  <a:lnTo>
                    <a:pt x="8145843" y="0"/>
                  </a:lnTo>
                  <a:cubicBezTo>
                    <a:pt x="8192101" y="0"/>
                    <a:pt x="8229600" y="37499"/>
                    <a:pt x="8229600" y="83757"/>
                  </a:cubicBezTo>
                  <a:lnTo>
                    <a:pt x="8229600" y="753811"/>
                  </a:lnTo>
                  <a:cubicBezTo>
                    <a:pt x="8229600" y="800069"/>
                    <a:pt x="8192101" y="837568"/>
                    <a:pt x="8145843" y="837568"/>
                  </a:cubicBezTo>
                  <a:lnTo>
                    <a:pt x="83757" y="837568"/>
                  </a:lnTo>
                  <a:cubicBezTo>
                    <a:pt x="37499" y="837568"/>
                    <a:pt x="0" y="800069"/>
                    <a:pt x="0" y="753811"/>
                  </a:cubicBezTo>
                  <a:lnTo>
                    <a:pt x="0" y="83757"/>
                  </a:lnTo>
                  <a:close/>
                </a:path>
              </a:pathLst>
            </a:custGeom>
            <a:sp3d extrusionH="50600" prstMaterial="metal">
              <a:bevelT w="101600" h="80600" prst="relaxedInset"/>
              <a:bevelB w="80600" h="80600" prst="relaxedInset"/>
            </a:sp3d>
          </p:spPr>
          <p:style>
            <a:lnRef idx="0">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855406" tIns="125730" rIns="125731" bIns="125730" numCol="1" spcCol="1270" anchor="ctr" anchorCtr="0">
              <a:noAutofit/>
            </a:bodyPr>
            <a:lstStyle/>
            <a:p>
              <a:pPr lvl="0" algn="l" defTabSz="1466850">
                <a:lnSpc>
                  <a:spcPct val="90000"/>
                </a:lnSpc>
                <a:spcBef>
                  <a:spcPct val="0"/>
                </a:spcBef>
                <a:spcAft>
                  <a:spcPct val="35000"/>
                </a:spcAft>
              </a:pPr>
              <a:r>
                <a:rPr lang="en-US" sz="3300" kern="1200" dirty="0" smtClean="0"/>
                <a:t>Action Plan (Varied)</a:t>
              </a:r>
              <a:endParaRPr lang="en-US" sz="3300" kern="1200" dirty="0"/>
            </a:p>
          </p:txBody>
        </p:sp>
        <p:sp>
          <p:nvSpPr>
            <p:cNvPr id="11" name="Rounded Rectangle 10"/>
            <p:cNvSpPr/>
            <p:nvPr/>
          </p:nvSpPr>
          <p:spPr>
            <a:xfrm>
              <a:off x="540956" y="3221807"/>
              <a:ext cx="1645920" cy="670054"/>
            </a:xfrm>
            <a:prstGeom prst="roundRect">
              <a:avLst>
                <a:gd name="adj" fmla="val 10000"/>
              </a:avLst>
            </a:prstGeom>
            <a:sp3d z="57200" extrusionH="10600" prstMaterial="plastic">
              <a:bevelT w="101600" h="8600" prst="relaxedInset"/>
              <a:bevelB w="8600" h="8600" prst="relaxedInset"/>
            </a:sp3d>
          </p:spPr>
          <p:style>
            <a:lnRef idx="0">
              <a:schemeClr val="lt1">
                <a:hueOff val="0"/>
                <a:satOff val="0"/>
                <a:lumOff val="0"/>
                <a:alphaOff val="0"/>
              </a:schemeClr>
            </a:lnRef>
            <a:fillRef idx="1">
              <a:schemeClr val="accent1">
                <a:tint val="50000"/>
                <a:hueOff val="0"/>
                <a:satOff val="0"/>
                <a:lumOff val="0"/>
                <a:alphaOff val="0"/>
              </a:schemeClr>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12" name="Freeform 11"/>
            <p:cNvSpPr/>
            <p:nvPr/>
          </p:nvSpPr>
          <p:spPr>
            <a:xfrm>
              <a:off x="457200" y="4059375"/>
              <a:ext cx="8229600" cy="837568"/>
            </a:xfrm>
            <a:custGeom>
              <a:avLst/>
              <a:gdLst>
                <a:gd name="connsiteX0" fmla="*/ 0 w 8229600"/>
                <a:gd name="connsiteY0" fmla="*/ 83757 h 837568"/>
                <a:gd name="connsiteX1" fmla="*/ 83757 w 8229600"/>
                <a:gd name="connsiteY1" fmla="*/ 0 h 837568"/>
                <a:gd name="connsiteX2" fmla="*/ 8145843 w 8229600"/>
                <a:gd name="connsiteY2" fmla="*/ 0 h 837568"/>
                <a:gd name="connsiteX3" fmla="*/ 8229600 w 8229600"/>
                <a:gd name="connsiteY3" fmla="*/ 83757 h 837568"/>
                <a:gd name="connsiteX4" fmla="*/ 8229600 w 8229600"/>
                <a:gd name="connsiteY4" fmla="*/ 753811 h 837568"/>
                <a:gd name="connsiteX5" fmla="*/ 8145843 w 8229600"/>
                <a:gd name="connsiteY5" fmla="*/ 837568 h 837568"/>
                <a:gd name="connsiteX6" fmla="*/ 83757 w 8229600"/>
                <a:gd name="connsiteY6" fmla="*/ 837568 h 837568"/>
                <a:gd name="connsiteX7" fmla="*/ 0 w 8229600"/>
                <a:gd name="connsiteY7" fmla="*/ 753811 h 837568"/>
                <a:gd name="connsiteX8" fmla="*/ 0 w 8229600"/>
                <a:gd name="connsiteY8" fmla="*/ 83757 h 837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837568">
                  <a:moveTo>
                    <a:pt x="0" y="83757"/>
                  </a:moveTo>
                  <a:cubicBezTo>
                    <a:pt x="0" y="37499"/>
                    <a:pt x="37499" y="0"/>
                    <a:pt x="83757" y="0"/>
                  </a:cubicBezTo>
                  <a:lnTo>
                    <a:pt x="8145843" y="0"/>
                  </a:lnTo>
                  <a:cubicBezTo>
                    <a:pt x="8192101" y="0"/>
                    <a:pt x="8229600" y="37499"/>
                    <a:pt x="8229600" y="83757"/>
                  </a:cubicBezTo>
                  <a:lnTo>
                    <a:pt x="8229600" y="753811"/>
                  </a:lnTo>
                  <a:cubicBezTo>
                    <a:pt x="8229600" y="800069"/>
                    <a:pt x="8192101" y="837568"/>
                    <a:pt x="8145843" y="837568"/>
                  </a:cubicBezTo>
                  <a:lnTo>
                    <a:pt x="83757" y="837568"/>
                  </a:lnTo>
                  <a:cubicBezTo>
                    <a:pt x="37499" y="837568"/>
                    <a:pt x="0" y="800069"/>
                    <a:pt x="0" y="753811"/>
                  </a:cubicBezTo>
                  <a:lnTo>
                    <a:pt x="0" y="83757"/>
                  </a:lnTo>
                  <a:close/>
                </a:path>
              </a:pathLst>
            </a:custGeom>
            <a:sp3d extrusionH="50600" prstMaterial="metal">
              <a:bevelT w="101600" h="80600" prst="relaxedInset"/>
              <a:bevelB w="80600" h="80600" prst="relaxedInset"/>
            </a:sp3d>
          </p:spPr>
          <p:style>
            <a:lnRef idx="0">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855406" tIns="125730" rIns="125731" bIns="125730" numCol="1" spcCol="1270" anchor="ctr" anchorCtr="0">
              <a:noAutofit/>
            </a:bodyPr>
            <a:lstStyle/>
            <a:p>
              <a:pPr lvl="0" algn="l" defTabSz="1466850">
                <a:lnSpc>
                  <a:spcPct val="90000"/>
                </a:lnSpc>
                <a:spcBef>
                  <a:spcPct val="0"/>
                </a:spcBef>
                <a:spcAft>
                  <a:spcPct val="35000"/>
                </a:spcAft>
              </a:pPr>
              <a:r>
                <a:rPr lang="en-US" sz="3300" kern="1200" dirty="0" smtClean="0"/>
                <a:t>Data Conferencing Cycles (Varied)</a:t>
              </a:r>
              <a:endParaRPr lang="en-US" sz="3300" kern="1200" dirty="0"/>
            </a:p>
          </p:txBody>
        </p:sp>
        <p:sp>
          <p:nvSpPr>
            <p:cNvPr id="13" name="Rounded Rectangle 12"/>
            <p:cNvSpPr/>
            <p:nvPr/>
          </p:nvSpPr>
          <p:spPr>
            <a:xfrm>
              <a:off x="540956" y="4143132"/>
              <a:ext cx="1645920" cy="670054"/>
            </a:xfrm>
            <a:prstGeom prst="roundRect">
              <a:avLst>
                <a:gd name="adj" fmla="val 10000"/>
              </a:avLst>
            </a:prstGeom>
            <a:sp3d z="57200" extrusionH="10600" prstMaterial="plastic">
              <a:bevelT w="101600" h="8600" prst="relaxedInset"/>
              <a:bevelB w="8600" h="8600" prst="relaxedInset"/>
            </a:sp3d>
          </p:spPr>
          <p:style>
            <a:lnRef idx="0">
              <a:schemeClr val="lt1">
                <a:hueOff val="0"/>
                <a:satOff val="0"/>
                <a:lumOff val="0"/>
                <a:alphaOff val="0"/>
              </a:schemeClr>
            </a:lnRef>
            <a:fillRef idx="1">
              <a:schemeClr val="accent1">
                <a:tint val="50000"/>
                <a:hueOff val="0"/>
                <a:satOff val="0"/>
                <a:lumOff val="0"/>
                <a:alphaOff val="0"/>
              </a:schemeClr>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14" name="Freeform 13"/>
            <p:cNvSpPr/>
            <p:nvPr/>
          </p:nvSpPr>
          <p:spPr>
            <a:xfrm>
              <a:off x="457200" y="4980700"/>
              <a:ext cx="8229600" cy="837568"/>
            </a:xfrm>
            <a:custGeom>
              <a:avLst/>
              <a:gdLst>
                <a:gd name="connsiteX0" fmla="*/ 0 w 8229600"/>
                <a:gd name="connsiteY0" fmla="*/ 83757 h 837568"/>
                <a:gd name="connsiteX1" fmla="*/ 83757 w 8229600"/>
                <a:gd name="connsiteY1" fmla="*/ 0 h 837568"/>
                <a:gd name="connsiteX2" fmla="*/ 8145843 w 8229600"/>
                <a:gd name="connsiteY2" fmla="*/ 0 h 837568"/>
                <a:gd name="connsiteX3" fmla="*/ 8229600 w 8229600"/>
                <a:gd name="connsiteY3" fmla="*/ 83757 h 837568"/>
                <a:gd name="connsiteX4" fmla="*/ 8229600 w 8229600"/>
                <a:gd name="connsiteY4" fmla="*/ 753811 h 837568"/>
                <a:gd name="connsiteX5" fmla="*/ 8145843 w 8229600"/>
                <a:gd name="connsiteY5" fmla="*/ 837568 h 837568"/>
                <a:gd name="connsiteX6" fmla="*/ 83757 w 8229600"/>
                <a:gd name="connsiteY6" fmla="*/ 837568 h 837568"/>
                <a:gd name="connsiteX7" fmla="*/ 0 w 8229600"/>
                <a:gd name="connsiteY7" fmla="*/ 753811 h 837568"/>
                <a:gd name="connsiteX8" fmla="*/ 0 w 8229600"/>
                <a:gd name="connsiteY8" fmla="*/ 83757 h 837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837568">
                  <a:moveTo>
                    <a:pt x="0" y="83757"/>
                  </a:moveTo>
                  <a:cubicBezTo>
                    <a:pt x="0" y="37499"/>
                    <a:pt x="37499" y="0"/>
                    <a:pt x="83757" y="0"/>
                  </a:cubicBezTo>
                  <a:lnTo>
                    <a:pt x="8145843" y="0"/>
                  </a:lnTo>
                  <a:cubicBezTo>
                    <a:pt x="8192101" y="0"/>
                    <a:pt x="8229600" y="37499"/>
                    <a:pt x="8229600" y="83757"/>
                  </a:cubicBezTo>
                  <a:lnTo>
                    <a:pt x="8229600" y="753811"/>
                  </a:lnTo>
                  <a:cubicBezTo>
                    <a:pt x="8229600" y="800069"/>
                    <a:pt x="8192101" y="837568"/>
                    <a:pt x="8145843" y="837568"/>
                  </a:cubicBezTo>
                  <a:lnTo>
                    <a:pt x="83757" y="837568"/>
                  </a:lnTo>
                  <a:cubicBezTo>
                    <a:pt x="37499" y="837568"/>
                    <a:pt x="0" y="800069"/>
                    <a:pt x="0" y="753811"/>
                  </a:cubicBezTo>
                  <a:lnTo>
                    <a:pt x="0" y="83757"/>
                  </a:lnTo>
                  <a:close/>
                </a:path>
              </a:pathLst>
            </a:custGeom>
            <a:sp3d extrusionH="50600" prstMaterial="metal">
              <a:bevelT w="101600" h="80600" prst="relaxedInset"/>
              <a:bevelB w="80600" h="80600" prst="relaxedInset"/>
            </a:sp3d>
          </p:spPr>
          <p:style>
            <a:lnRef idx="0">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855406" tIns="125730" rIns="125731" bIns="125730" numCol="1" spcCol="1270" anchor="ctr" anchorCtr="0">
              <a:noAutofit/>
            </a:bodyPr>
            <a:lstStyle/>
            <a:p>
              <a:pPr lvl="0" algn="l" defTabSz="1466850">
                <a:lnSpc>
                  <a:spcPct val="90000"/>
                </a:lnSpc>
                <a:spcBef>
                  <a:spcPct val="0"/>
                </a:spcBef>
                <a:spcAft>
                  <a:spcPct val="35000"/>
                </a:spcAft>
              </a:pPr>
              <a:r>
                <a:rPr lang="en-US" sz="3300" kern="1200" dirty="0" smtClean="0"/>
                <a:t>Journey Reflection (Varied)</a:t>
              </a:r>
              <a:endParaRPr lang="en-US" sz="3300" kern="1200" dirty="0"/>
            </a:p>
          </p:txBody>
        </p:sp>
        <p:sp>
          <p:nvSpPr>
            <p:cNvPr id="15" name="Rounded Rectangle 14"/>
            <p:cNvSpPr/>
            <p:nvPr/>
          </p:nvSpPr>
          <p:spPr>
            <a:xfrm>
              <a:off x="540956" y="5064457"/>
              <a:ext cx="1645920" cy="670054"/>
            </a:xfrm>
            <a:prstGeom prst="roundRect">
              <a:avLst>
                <a:gd name="adj" fmla="val 10000"/>
              </a:avLst>
            </a:prstGeom>
            <a:sp3d z="57200" extrusionH="10600" prstMaterial="plastic">
              <a:bevelT w="101600" h="8600" prst="relaxedInset"/>
              <a:bevelB w="8600" h="8600" prst="relaxedInset"/>
            </a:sp3d>
          </p:spPr>
          <p:style>
            <a:lnRef idx="0">
              <a:schemeClr val="lt1">
                <a:hueOff val="0"/>
                <a:satOff val="0"/>
                <a:lumOff val="0"/>
                <a:alphaOff val="0"/>
              </a:schemeClr>
            </a:lnRef>
            <a:fillRef idx="1">
              <a:schemeClr val="accent1">
                <a:tint val="50000"/>
                <a:hueOff val="0"/>
                <a:satOff val="0"/>
                <a:lumOff val="0"/>
                <a:alphaOff val="0"/>
              </a:schemeClr>
            </a:fillRef>
            <a:effectRef idx="1">
              <a:schemeClr val="accent1">
                <a:tint val="50000"/>
                <a:hueOff val="0"/>
                <a:satOff val="0"/>
                <a:lumOff val="0"/>
                <a:alphaOff val="0"/>
              </a:schemeClr>
            </a:effectRef>
            <a:fontRef idx="minor">
              <a:schemeClr val="lt1">
                <a:hueOff val="0"/>
                <a:satOff val="0"/>
                <a:lumOff val="0"/>
                <a:alphaOff val="0"/>
              </a:schemeClr>
            </a:fontRef>
          </p:style>
        </p:sp>
      </p:grpSp>
      <p:sp>
        <p:nvSpPr>
          <p:cNvPr id="16" name="TextBox 15"/>
          <p:cNvSpPr txBox="1"/>
          <p:nvPr/>
        </p:nvSpPr>
        <p:spPr>
          <a:xfrm>
            <a:off x="1524000" y="1828800"/>
            <a:ext cx="990600" cy="369332"/>
          </a:xfrm>
          <a:prstGeom prst="rect">
            <a:avLst/>
          </a:prstGeom>
          <a:noFill/>
        </p:spPr>
        <p:txBody>
          <a:bodyPr wrap="square" rtlCol="0">
            <a:spAutoFit/>
          </a:bodyPr>
          <a:lstStyle/>
          <a:p>
            <a:r>
              <a:rPr lang="en-US" dirty="0" smtClean="0"/>
              <a:t>3 Hrs.</a:t>
            </a:r>
            <a:endParaRPr lang="en-US" dirty="0"/>
          </a:p>
        </p:txBody>
      </p:sp>
      <p:sp>
        <p:nvSpPr>
          <p:cNvPr id="17" name="TextBox 16"/>
          <p:cNvSpPr txBox="1"/>
          <p:nvPr/>
        </p:nvSpPr>
        <p:spPr>
          <a:xfrm>
            <a:off x="1520190" y="2585726"/>
            <a:ext cx="990600" cy="369332"/>
          </a:xfrm>
          <a:prstGeom prst="rect">
            <a:avLst/>
          </a:prstGeom>
          <a:noFill/>
        </p:spPr>
        <p:txBody>
          <a:bodyPr wrap="square" rtlCol="0">
            <a:spAutoFit/>
          </a:bodyPr>
          <a:lstStyle/>
          <a:p>
            <a:r>
              <a:rPr lang="en-US" dirty="0" smtClean="0"/>
              <a:t>4 Hrs.</a:t>
            </a:r>
            <a:endParaRPr lang="en-US" dirty="0"/>
          </a:p>
        </p:txBody>
      </p:sp>
      <p:sp>
        <p:nvSpPr>
          <p:cNvPr id="18" name="TextBox 17"/>
          <p:cNvSpPr txBox="1"/>
          <p:nvPr/>
        </p:nvSpPr>
        <p:spPr>
          <a:xfrm>
            <a:off x="1508760" y="3372168"/>
            <a:ext cx="990600" cy="369332"/>
          </a:xfrm>
          <a:prstGeom prst="rect">
            <a:avLst/>
          </a:prstGeom>
          <a:noFill/>
        </p:spPr>
        <p:txBody>
          <a:bodyPr wrap="square" rtlCol="0">
            <a:spAutoFit/>
          </a:bodyPr>
          <a:lstStyle/>
          <a:p>
            <a:r>
              <a:rPr lang="en-US" dirty="0"/>
              <a:t>2</a:t>
            </a:r>
            <a:r>
              <a:rPr lang="en-US" dirty="0" smtClean="0"/>
              <a:t> Hrs.</a:t>
            </a:r>
            <a:endParaRPr lang="en-US" dirty="0"/>
          </a:p>
        </p:txBody>
      </p:sp>
      <p:sp>
        <p:nvSpPr>
          <p:cNvPr id="19" name="TextBox 18"/>
          <p:cNvSpPr txBox="1"/>
          <p:nvPr/>
        </p:nvSpPr>
        <p:spPr>
          <a:xfrm>
            <a:off x="1508760" y="4145440"/>
            <a:ext cx="990600" cy="369332"/>
          </a:xfrm>
          <a:prstGeom prst="rect">
            <a:avLst/>
          </a:prstGeom>
          <a:noFill/>
        </p:spPr>
        <p:txBody>
          <a:bodyPr wrap="square" rtlCol="0">
            <a:spAutoFit/>
          </a:bodyPr>
          <a:lstStyle/>
          <a:p>
            <a:r>
              <a:rPr lang="en-US" dirty="0"/>
              <a:t>9</a:t>
            </a:r>
            <a:r>
              <a:rPr lang="en-US" dirty="0" smtClean="0"/>
              <a:t> Hrs.</a:t>
            </a:r>
            <a:endParaRPr lang="en-US" dirty="0"/>
          </a:p>
        </p:txBody>
      </p:sp>
      <p:sp>
        <p:nvSpPr>
          <p:cNvPr id="20" name="TextBox 19"/>
          <p:cNvSpPr txBox="1"/>
          <p:nvPr/>
        </p:nvSpPr>
        <p:spPr>
          <a:xfrm>
            <a:off x="1508760" y="4896943"/>
            <a:ext cx="990600" cy="369332"/>
          </a:xfrm>
          <a:prstGeom prst="rect">
            <a:avLst/>
          </a:prstGeom>
          <a:noFill/>
        </p:spPr>
        <p:txBody>
          <a:bodyPr wrap="square" rtlCol="0">
            <a:spAutoFit/>
          </a:bodyPr>
          <a:lstStyle/>
          <a:p>
            <a:r>
              <a:rPr lang="en-US" dirty="0"/>
              <a:t>2</a:t>
            </a:r>
            <a:r>
              <a:rPr lang="en-US" dirty="0" smtClean="0"/>
              <a:t> Hrs.</a:t>
            </a:r>
            <a:endParaRPr lang="en-US" dirty="0"/>
          </a:p>
        </p:txBody>
      </p:sp>
    </p:spTree>
    <p:extLst>
      <p:ext uri="{BB962C8B-B14F-4D97-AF65-F5344CB8AC3E}">
        <p14:creationId xmlns:p14="http://schemas.microsoft.com/office/powerpoint/2010/main" val="27618391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Moodle Course Features</a:t>
            </a:r>
            <a:endParaRPr lang="en-US" dirty="0"/>
          </a:p>
        </p:txBody>
      </p:sp>
      <p:pic>
        <p:nvPicPr>
          <p:cNvPr id="552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371600"/>
            <a:ext cx="5715000" cy="47242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17533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
            <a:ext cx="8229600" cy="1143000"/>
          </a:xfrm>
        </p:spPr>
        <p:txBody>
          <a:bodyPr/>
          <a:lstStyle/>
          <a:p>
            <a:r>
              <a:rPr lang="en-US" dirty="0" smtClean="0"/>
              <a:t>Marketing</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990600"/>
            <a:ext cx="6072187" cy="52535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66642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3622</TotalTime>
  <Words>385</Words>
  <Application>Microsoft Office PowerPoint</Application>
  <PresentationFormat>On-screen Show (4:3)</PresentationFormat>
  <Paragraphs>61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Custom Design</vt:lpstr>
      <vt:lpstr>Data Sherpa in Action:  The True Story of a Data Journey</vt:lpstr>
      <vt:lpstr>Agenda</vt:lpstr>
      <vt:lpstr>Today’s Resources</vt:lpstr>
      <vt:lpstr>Why Job Embedded PD?</vt:lpstr>
      <vt:lpstr>Backwards Design</vt:lpstr>
      <vt:lpstr>Course Modules</vt:lpstr>
      <vt:lpstr>Timeline</vt:lpstr>
      <vt:lpstr>Moodle Course Features</vt:lpstr>
      <vt:lpstr>Marketing</vt:lpstr>
      <vt:lpstr>Feedback</vt:lpstr>
      <vt:lpstr>Lessons Learned</vt:lpstr>
      <vt:lpstr>Lessons Learned</vt:lpstr>
      <vt:lpstr>Lessons Learned</vt:lpstr>
      <vt:lpstr>Lessons Learned</vt:lpstr>
      <vt:lpstr>Lessons Learned</vt:lpstr>
      <vt:lpstr>Session Evaluation</vt:lpstr>
      <vt:lpstr>Questions? 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Mitch Fowler</dc:creator>
  <cp:lastModifiedBy>Mitch Fowler</cp:lastModifiedBy>
  <cp:revision>14</cp:revision>
  <dcterms:created xsi:type="dcterms:W3CDTF">2011-10-29T17:41:03Z</dcterms:created>
  <dcterms:modified xsi:type="dcterms:W3CDTF">2014-03-08T21:51:19Z</dcterms:modified>
</cp:coreProperties>
</file>