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6" r:id="rId3"/>
    <p:sldId id="317" r:id="rId4"/>
    <p:sldId id="318" r:id="rId5"/>
    <p:sldId id="319" r:id="rId6"/>
    <p:sldId id="320" r:id="rId7"/>
    <p:sldId id="269" r:id="rId8"/>
    <p:sldId id="286" r:id="rId9"/>
    <p:sldId id="270" r:id="rId10"/>
    <p:sldId id="291" r:id="rId11"/>
    <p:sldId id="292" r:id="rId12"/>
    <p:sldId id="293" r:id="rId13"/>
    <p:sldId id="310" r:id="rId14"/>
    <p:sldId id="311" r:id="rId15"/>
    <p:sldId id="321" r:id="rId16"/>
    <p:sldId id="322" r:id="rId17"/>
    <p:sldId id="323" r:id="rId18"/>
    <p:sldId id="324" r:id="rId19"/>
    <p:sldId id="314" r:id="rId20"/>
    <p:sldId id="295" r:id="rId21"/>
    <p:sldId id="302" r:id="rId22"/>
    <p:sldId id="325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5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BED37-4788-48E5-8A12-F7D8095DD29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DDB93D7-D4EF-46B2-AF89-964C09B9C872}">
      <dgm:prSet phldrT="[Text]"/>
      <dgm:spPr/>
      <dgm:t>
        <a:bodyPr/>
        <a:lstStyle/>
        <a:p>
          <a:r>
            <a:rPr lang="en-US" dirty="0" smtClean="0"/>
            <a:t>Purpose</a:t>
          </a:r>
          <a:endParaRPr lang="en-US" dirty="0"/>
        </a:p>
      </dgm:t>
    </dgm:pt>
    <dgm:pt modelId="{BAFD132B-4A1B-452B-B98C-C3D9FDE526EF}" type="parTrans" cxnId="{BDB20D00-BAB5-4C75-A82A-BC73E8E1AA88}">
      <dgm:prSet/>
      <dgm:spPr/>
      <dgm:t>
        <a:bodyPr/>
        <a:lstStyle/>
        <a:p>
          <a:endParaRPr lang="en-US"/>
        </a:p>
      </dgm:t>
    </dgm:pt>
    <dgm:pt modelId="{97F59CA5-E23D-4652-9161-C5EE820FD3EF}" type="sibTrans" cxnId="{BDB20D00-BAB5-4C75-A82A-BC73E8E1AA88}">
      <dgm:prSet/>
      <dgm:spPr/>
      <dgm:t>
        <a:bodyPr/>
        <a:lstStyle/>
        <a:p>
          <a:endParaRPr lang="en-US"/>
        </a:p>
      </dgm:t>
    </dgm:pt>
    <dgm:pt modelId="{1A8610BF-A56C-4616-A4AD-3990904808EC}">
      <dgm:prSet phldrT="[Text]"/>
      <dgm:spPr/>
      <dgm:t>
        <a:bodyPr/>
        <a:lstStyle/>
        <a:p>
          <a:r>
            <a:rPr lang="en-US" dirty="0" smtClean="0"/>
            <a:t>State Data</a:t>
          </a:r>
          <a:endParaRPr lang="en-US" dirty="0"/>
        </a:p>
      </dgm:t>
    </dgm:pt>
    <dgm:pt modelId="{6C360083-CB90-4BDE-8546-8CE7A248D321}" type="parTrans" cxnId="{834F81BD-891E-4044-8C7B-442691D5F718}">
      <dgm:prSet/>
      <dgm:spPr/>
      <dgm:t>
        <a:bodyPr/>
        <a:lstStyle/>
        <a:p>
          <a:endParaRPr lang="en-US"/>
        </a:p>
      </dgm:t>
    </dgm:pt>
    <dgm:pt modelId="{32501E29-7C3D-4F39-A326-8DB74FC00D18}" type="sibTrans" cxnId="{834F81BD-891E-4044-8C7B-442691D5F718}">
      <dgm:prSet/>
      <dgm:spPr/>
      <dgm:t>
        <a:bodyPr/>
        <a:lstStyle/>
        <a:p>
          <a:endParaRPr lang="en-US"/>
        </a:p>
      </dgm:t>
    </dgm:pt>
    <dgm:pt modelId="{5D1B1A1B-9608-47CB-856C-6BC89EA5387B}">
      <dgm:prSet phldrT="[Text]"/>
      <dgm:spPr/>
      <dgm:t>
        <a:bodyPr/>
        <a:lstStyle/>
        <a:p>
          <a:r>
            <a:rPr lang="en-US" dirty="0" smtClean="0"/>
            <a:t>Implementation Plan</a:t>
          </a:r>
          <a:endParaRPr lang="en-US" dirty="0"/>
        </a:p>
      </dgm:t>
    </dgm:pt>
    <dgm:pt modelId="{BCB8C332-4BAB-4F4E-94C7-DA2A1620EE7D}" type="parTrans" cxnId="{9FF85D87-5DC1-4B0F-8E64-249FD831E773}">
      <dgm:prSet/>
      <dgm:spPr/>
      <dgm:t>
        <a:bodyPr/>
        <a:lstStyle/>
        <a:p>
          <a:endParaRPr lang="en-US"/>
        </a:p>
      </dgm:t>
    </dgm:pt>
    <dgm:pt modelId="{EAA7EF44-7A2E-4534-80A5-360AC0F2E786}" type="sibTrans" cxnId="{9FF85D87-5DC1-4B0F-8E64-249FD831E773}">
      <dgm:prSet/>
      <dgm:spPr/>
      <dgm:t>
        <a:bodyPr/>
        <a:lstStyle/>
        <a:p>
          <a:endParaRPr lang="en-US"/>
        </a:p>
      </dgm:t>
    </dgm:pt>
    <dgm:pt modelId="{405E5D2E-77ED-48CE-A1F5-3648CF6E62CA}">
      <dgm:prSet phldrT="[Text]" custT="1"/>
      <dgm:spPr/>
      <dgm:t>
        <a:bodyPr/>
        <a:lstStyle/>
        <a:p>
          <a:r>
            <a:rPr lang="en-US" sz="3100" dirty="0" smtClean="0"/>
            <a:t>Assessment</a:t>
          </a:r>
          <a:r>
            <a:rPr lang="en-US" sz="3200" dirty="0" smtClean="0"/>
            <a:t> Tools</a:t>
          </a:r>
          <a:endParaRPr lang="en-US" sz="2400" dirty="0"/>
        </a:p>
      </dgm:t>
    </dgm:pt>
    <dgm:pt modelId="{EF19D0AD-AADE-4EC9-B896-F96DE8F5A346}" type="parTrans" cxnId="{A7A3455D-100A-470D-B6B2-DB12D264AF66}">
      <dgm:prSet/>
      <dgm:spPr/>
      <dgm:t>
        <a:bodyPr/>
        <a:lstStyle/>
        <a:p>
          <a:endParaRPr lang="en-US"/>
        </a:p>
      </dgm:t>
    </dgm:pt>
    <dgm:pt modelId="{9675CD85-1CFA-42AA-AA63-73533C7B0BA2}" type="sibTrans" cxnId="{A7A3455D-100A-470D-B6B2-DB12D264AF66}">
      <dgm:prSet/>
      <dgm:spPr/>
      <dgm:t>
        <a:bodyPr/>
        <a:lstStyle/>
        <a:p>
          <a:endParaRPr lang="en-US"/>
        </a:p>
      </dgm:t>
    </dgm:pt>
    <dgm:pt modelId="{9B9E3D8D-AE46-4FB7-8D4F-F710BF268861}" type="pres">
      <dgm:prSet presAssocID="{353BED37-4788-48E5-8A12-F7D8095DD296}" presName="Name0" presStyleCnt="0">
        <dgm:presLayoutVars>
          <dgm:dir/>
          <dgm:animLvl val="lvl"/>
          <dgm:resizeHandles val="exact"/>
        </dgm:presLayoutVars>
      </dgm:prSet>
      <dgm:spPr/>
    </dgm:pt>
    <dgm:pt modelId="{4DE13518-1D1E-4721-9015-66CC0DE5DE12}" type="pres">
      <dgm:prSet presAssocID="{7DDB93D7-D4EF-46B2-AF89-964C09B9C872}" presName="Name8" presStyleCnt="0"/>
      <dgm:spPr/>
    </dgm:pt>
    <dgm:pt modelId="{DFB4371A-CB7D-49B2-88A9-A6758669BB01}" type="pres">
      <dgm:prSet presAssocID="{7DDB93D7-D4EF-46B2-AF89-964C09B9C872}" presName="level" presStyleLbl="node1" presStyleIdx="0" presStyleCnt="4">
        <dgm:presLayoutVars>
          <dgm:chMax val="1"/>
          <dgm:bulletEnabled val="1"/>
        </dgm:presLayoutVars>
      </dgm:prSet>
      <dgm:spPr/>
    </dgm:pt>
    <dgm:pt modelId="{73494E84-DE36-482A-A25C-D2535EAAD1BE}" type="pres">
      <dgm:prSet presAssocID="{7DDB93D7-D4EF-46B2-AF89-964C09B9C8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5F25F06-D7C8-4972-B95F-9AAED6C97171}" type="pres">
      <dgm:prSet presAssocID="{1A8610BF-A56C-4616-A4AD-3990904808EC}" presName="Name8" presStyleCnt="0"/>
      <dgm:spPr/>
    </dgm:pt>
    <dgm:pt modelId="{E79A7C98-A44A-4C94-83CD-1DE9246A610B}" type="pres">
      <dgm:prSet presAssocID="{1A8610BF-A56C-4616-A4AD-3990904808EC}" presName="level" presStyleLbl="node1" presStyleIdx="1" presStyleCnt="4">
        <dgm:presLayoutVars>
          <dgm:chMax val="1"/>
          <dgm:bulletEnabled val="1"/>
        </dgm:presLayoutVars>
      </dgm:prSet>
      <dgm:spPr/>
    </dgm:pt>
    <dgm:pt modelId="{31E134C7-9848-46BA-90A3-765A34C9916A}" type="pres">
      <dgm:prSet presAssocID="{1A8610BF-A56C-4616-A4AD-3990904808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9FA2DBB-5DB5-4F4D-A232-6D6E06F0B420}" type="pres">
      <dgm:prSet presAssocID="{5D1B1A1B-9608-47CB-856C-6BC89EA5387B}" presName="Name8" presStyleCnt="0"/>
      <dgm:spPr/>
    </dgm:pt>
    <dgm:pt modelId="{9C037C16-5EA1-4B9B-878D-38FA95EDC8EC}" type="pres">
      <dgm:prSet presAssocID="{5D1B1A1B-9608-47CB-856C-6BC89EA5387B}" presName="level" presStyleLbl="node1" presStyleIdx="2" presStyleCnt="4">
        <dgm:presLayoutVars>
          <dgm:chMax val="1"/>
          <dgm:bulletEnabled val="1"/>
        </dgm:presLayoutVars>
      </dgm:prSet>
      <dgm:spPr/>
    </dgm:pt>
    <dgm:pt modelId="{46997825-DF3F-4B97-A860-5A73F93ECBD6}" type="pres">
      <dgm:prSet presAssocID="{5D1B1A1B-9608-47CB-856C-6BC89EA5387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57D57F-8EF5-45F5-A21F-5E7BF90DEC0F}" type="pres">
      <dgm:prSet presAssocID="{405E5D2E-77ED-48CE-A1F5-3648CF6E62CA}" presName="Name8" presStyleCnt="0"/>
      <dgm:spPr/>
    </dgm:pt>
    <dgm:pt modelId="{0E54711C-6FCB-491A-9571-A0C51615760A}" type="pres">
      <dgm:prSet presAssocID="{405E5D2E-77ED-48CE-A1F5-3648CF6E62C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D53CD-9F60-42A6-A368-44B828E1C12C}" type="pres">
      <dgm:prSet presAssocID="{405E5D2E-77ED-48CE-A1F5-3648CF6E62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A3455D-100A-470D-B6B2-DB12D264AF66}" srcId="{353BED37-4788-48E5-8A12-F7D8095DD296}" destId="{405E5D2E-77ED-48CE-A1F5-3648CF6E62CA}" srcOrd="3" destOrd="0" parTransId="{EF19D0AD-AADE-4EC9-B896-F96DE8F5A346}" sibTransId="{9675CD85-1CFA-42AA-AA63-73533C7B0BA2}"/>
    <dgm:cxn modelId="{121CB086-578B-4C91-BA6D-CA2174932A29}" type="presOf" srcId="{5D1B1A1B-9608-47CB-856C-6BC89EA5387B}" destId="{9C037C16-5EA1-4B9B-878D-38FA95EDC8EC}" srcOrd="0" destOrd="0" presId="urn:microsoft.com/office/officeart/2005/8/layout/pyramid3"/>
    <dgm:cxn modelId="{9FF85D87-5DC1-4B0F-8E64-249FD831E773}" srcId="{353BED37-4788-48E5-8A12-F7D8095DD296}" destId="{5D1B1A1B-9608-47CB-856C-6BC89EA5387B}" srcOrd="2" destOrd="0" parTransId="{BCB8C332-4BAB-4F4E-94C7-DA2A1620EE7D}" sibTransId="{EAA7EF44-7A2E-4534-80A5-360AC0F2E786}"/>
    <dgm:cxn modelId="{EE024D56-9AB2-4A15-A800-55B71E049C60}" type="presOf" srcId="{7DDB93D7-D4EF-46B2-AF89-964C09B9C872}" destId="{DFB4371A-CB7D-49B2-88A9-A6758669BB01}" srcOrd="0" destOrd="0" presId="urn:microsoft.com/office/officeart/2005/8/layout/pyramid3"/>
    <dgm:cxn modelId="{834F81BD-891E-4044-8C7B-442691D5F718}" srcId="{353BED37-4788-48E5-8A12-F7D8095DD296}" destId="{1A8610BF-A56C-4616-A4AD-3990904808EC}" srcOrd="1" destOrd="0" parTransId="{6C360083-CB90-4BDE-8546-8CE7A248D321}" sibTransId="{32501E29-7C3D-4F39-A326-8DB74FC00D18}"/>
    <dgm:cxn modelId="{112A9BD1-BE10-443E-8D4C-6474F01CD176}" type="presOf" srcId="{405E5D2E-77ED-48CE-A1F5-3648CF6E62CA}" destId="{8F3D53CD-9F60-42A6-A368-44B828E1C12C}" srcOrd="1" destOrd="0" presId="urn:microsoft.com/office/officeart/2005/8/layout/pyramid3"/>
    <dgm:cxn modelId="{0238951B-6D9F-4C5C-9B1C-48ED2515D094}" type="presOf" srcId="{1A8610BF-A56C-4616-A4AD-3990904808EC}" destId="{E79A7C98-A44A-4C94-83CD-1DE9246A610B}" srcOrd="0" destOrd="0" presId="urn:microsoft.com/office/officeart/2005/8/layout/pyramid3"/>
    <dgm:cxn modelId="{2FA3B296-1F87-4FA1-98FC-9F6C31BD2945}" type="presOf" srcId="{405E5D2E-77ED-48CE-A1F5-3648CF6E62CA}" destId="{0E54711C-6FCB-491A-9571-A0C51615760A}" srcOrd="0" destOrd="0" presId="urn:microsoft.com/office/officeart/2005/8/layout/pyramid3"/>
    <dgm:cxn modelId="{D8FB46FA-949A-430B-A27A-A26643C147DB}" type="presOf" srcId="{353BED37-4788-48E5-8A12-F7D8095DD296}" destId="{9B9E3D8D-AE46-4FB7-8D4F-F710BF268861}" srcOrd="0" destOrd="0" presId="urn:microsoft.com/office/officeart/2005/8/layout/pyramid3"/>
    <dgm:cxn modelId="{36816BA3-C682-4506-9FED-4A5003120750}" type="presOf" srcId="{5D1B1A1B-9608-47CB-856C-6BC89EA5387B}" destId="{46997825-DF3F-4B97-A860-5A73F93ECBD6}" srcOrd="1" destOrd="0" presId="urn:microsoft.com/office/officeart/2005/8/layout/pyramid3"/>
    <dgm:cxn modelId="{BDB20D00-BAB5-4C75-A82A-BC73E8E1AA88}" srcId="{353BED37-4788-48E5-8A12-F7D8095DD296}" destId="{7DDB93D7-D4EF-46B2-AF89-964C09B9C872}" srcOrd="0" destOrd="0" parTransId="{BAFD132B-4A1B-452B-B98C-C3D9FDE526EF}" sibTransId="{97F59CA5-E23D-4652-9161-C5EE820FD3EF}"/>
    <dgm:cxn modelId="{7AD79E52-1FCB-42AE-9E1E-4F3F560FCB58}" type="presOf" srcId="{1A8610BF-A56C-4616-A4AD-3990904808EC}" destId="{31E134C7-9848-46BA-90A3-765A34C9916A}" srcOrd="1" destOrd="0" presId="urn:microsoft.com/office/officeart/2005/8/layout/pyramid3"/>
    <dgm:cxn modelId="{4D4D6E89-3587-4DED-A203-774A1093EC89}" type="presOf" srcId="{7DDB93D7-D4EF-46B2-AF89-964C09B9C872}" destId="{73494E84-DE36-482A-A25C-D2535EAAD1BE}" srcOrd="1" destOrd="0" presId="urn:microsoft.com/office/officeart/2005/8/layout/pyramid3"/>
    <dgm:cxn modelId="{9BD261E1-0685-4D40-864A-55F205B247E7}" type="presParOf" srcId="{9B9E3D8D-AE46-4FB7-8D4F-F710BF268861}" destId="{4DE13518-1D1E-4721-9015-66CC0DE5DE12}" srcOrd="0" destOrd="0" presId="urn:microsoft.com/office/officeart/2005/8/layout/pyramid3"/>
    <dgm:cxn modelId="{081A7E15-B494-41CB-8D5D-71C720DEF82B}" type="presParOf" srcId="{4DE13518-1D1E-4721-9015-66CC0DE5DE12}" destId="{DFB4371A-CB7D-49B2-88A9-A6758669BB01}" srcOrd="0" destOrd="0" presId="urn:microsoft.com/office/officeart/2005/8/layout/pyramid3"/>
    <dgm:cxn modelId="{EBB5967D-2E3A-48B3-9BDC-E4D51F9C9BFE}" type="presParOf" srcId="{4DE13518-1D1E-4721-9015-66CC0DE5DE12}" destId="{73494E84-DE36-482A-A25C-D2535EAAD1BE}" srcOrd="1" destOrd="0" presId="urn:microsoft.com/office/officeart/2005/8/layout/pyramid3"/>
    <dgm:cxn modelId="{C78BF6C7-F92A-4FA0-A6F9-520088713CE5}" type="presParOf" srcId="{9B9E3D8D-AE46-4FB7-8D4F-F710BF268861}" destId="{95F25F06-D7C8-4972-B95F-9AAED6C97171}" srcOrd="1" destOrd="0" presId="urn:microsoft.com/office/officeart/2005/8/layout/pyramid3"/>
    <dgm:cxn modelId="{B6B66CC5-711D-4DBC-B9BB-9F0D894BB248}" type="presParOf" srcId="{95F25F06-D7C8-4972-B95F-9AAED6C97171}" destId="{E79A7C98-A44A-4C94-83CD-1DE9246A610B}" srcOrd="0" destOrd="0" presId="urn:microsoft.com/office/officeart/2005/8/layout/pyramid3"/>
    <dgm:cxn modelId="{3CE91A7F-3785-45CC-BE00-87F0BF25D1B5}" type="presParOf" srcId="{95F25F06-D7C8-4972-B95F-9AAED6C97171}" destId="{31E134C7-9848-46BA-90A3-765A34C9916A}" srcOrd="1" destOrd="0" presId="urn:microsoft.com/office/officeart/2005/8/layout/pyramid3"/>
    <dgm:cxn modelId="{93394C02-65F1-4CBF-A1AA-8506777DB343}" type="presParOf" srcId="{9B9E3D8D-AE46-4FB7-8D4F-F710BF268861}" destId="{79FA2DBB-5DB5-4F4D-A232-6D6E06F0B420}" srcOrd="2" destOrd="0" presId="urn:microsoft.com/office/officeart/2005/8/layout/pyramid3"/>
    <dgm:cxn modelId="{48974EB4-AAB3-4315-A756-62F81E7F5340}" type="presParOf" srcId="{79FA2DBB-5DB5-4F4D-A232-6D6E06F0B420}" destId="{9C037C16-5EA1-4B9B-878D-38FA95EDC8EC}" srcOrd="0" destOrd="0" presId="urn:microsoft.com/office/officeart/2005/8/layout/pyramid3"/>
    <dgm:cxn modelId="{364AB5DD-CF7D-420A-A610-7B8EEC1CC9B2}" type="presParOf" srcId="{79FA2DBB-5DB5-4F4D-A232-6D6E06F0B420}" destId="{46997825-DF3F-4B97-A860-5A73F93ECBD6}" srcOrd="1" destOrd="0" presId="urn:microsoft.com/office/officeart/2005/8/layout/pyramid3"/>
    <dgm:cxn modelId="{7FBA72A8-0968-4F68-89AC-C64959CCAEEE}" type="presParOf" srcId="{9B9E3D8D-AE46-4FB7-8D4F-F710BF268861}" destId="{C657D57F-8EF5-45F5-A21F-5E7BF90DEC0F}" srcOrd="3" destOrd="0" presId="urn:microsoft.com/office/officeart/2005/8/layout/pyramid3"/>
    <dgm:cxn modelId="{C604E42C-0A5C-4BFE-BD6B-1D9DD6ED597C}" type="presParOf" srcId="{C657D57F-8EF5-45F5-A21F-5E7BF90DEC0F}" destId="{0E54711C-6FCB-491A-9571-A0C51615760A}" srcOrd="0" destOrd="0" presId="urn:microsoft.com/office/officeart/2005/8/layout/pyramid3"/>
    <dgm:cxn modelId="{41B3907B-6B2D-4724-981B-B0830B0E79D5}" type="presParOf" srcId="{C657D57F-8EF5-45F5-A21F-5E7BF90DEC0F}" destId="{8F3D53CD-9F60-42A6-A368-44B828E1C12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4371A-CB7D-49B2-88A9-A6758669BB01}">
      <dsp:nvSpPr>
        <dsp:cNvPr id="0" name=""/>
        <dsp:cNvSpPr/>
      </dsp:nvSpPr>
      <dsp:spPr>
        <a:xfrm rot="10800000">
          <a:off x="0" y="0"/>
          <a:ext cx="8229600" cy="1131490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Purpose</a:t>
          </a:r>
          <a:endParaRPr lang="en-US" sz="3100" kern="1200" dirty="0"/>
        </a:p>
      </dsp:txBody>
      <dsp:txXfrm rot="-10800000">
        <a:off x="1440179" y="0"/>
        <a:ext cx="5349240" cy="1131490"/>
      </dsp:txXfrm>
    </dsp:sp>
    <dsp:sp modelId="{E79A7C98-A44A-4C94-83CD-1DE9246A610B}">
      <dsp:nvSpPr>
        <dsp:cNvPr id="0" name=""/>
        <dsp:cNvSpPr/>
      </dsp:nvSpPr>
      <dsp:spPr>
        <a:xfrm rot="10800000">
          <a:off x="1028699" y="1131490"/>
          <a:ext cx="6172200" cy="1131490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State Data</a:t>
          </a:r>
          <a:endParaRPr lang="en-US" sz="3100" kern="1200" dirty="0"/>
        </a:p>
      </dsp:txBody>
      <dsp:txXfrm rot="-10800000">
        <a:off x="2108834" y="1131490"/>
        <a:ext cx="4011930" cy="1131490"/>
      </dsp:txXfrm>
    </dsp:sp>
    <dsp:sp modelId="{9C037C16-5EA1-4B9B-878D-38FA95EDC8EC}">
      <dsp:nvSpPr>
        <dsp:cNvPr id="0" name=""/>
        <dsp:cNvSpPr/>
      </dsp:nvSpPr>
      <dsp:spPr>
        <a:xfrm rot="10800000">
          <a:off x="2057399" y="2262981"/>
          <a:ext cx="4114800" cy="1131490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Implementation Plan</a:t>
          </a:r>
          <a:endParaRPr lang="en-US" sz="3100" kern="1200" dirty="0"/>
        </a:p>
      </dsp:txBody>
      <dsp:txXfrm rot="-10800000">
        <a:off x="2777489" y="2262981"/>
        <a:ext cx="2674620" cy="1131490"/>
      </dsp:txXfrm>
    </dsp:sp>
    <dsp:sp modelId="{0E54711C-6FCB-491A-9571-A0C51615760A}">
      <dsp:nvSpPr>
        <dsp:cNvPr id="0" name=""/>
        <dsp:cNvSpPr/>
      </dsp:nvSpPr>
      <dsp:spPr>
        <a:xfrm rot="10800000">
          <a:off x="3086099" y="3394472"/>
          <a:ext cx="2057400" cy="1131490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Assessment</a:t>
          </a:r>
          <a:r>
            <a:rPr lang="en-US" sz="3200" kern="1200" dirty="0" smtClean="0"/>
            <a:t> Tools</a:t>
          </a:r>
          <a:endParaRPr lang="en-US" sz="2400" kern="1200" dirty="0"/>
        </a:p>
      </dsp:txBody>
      <dsp:txXfrm rot="-10800000">
        <a:off x="3086099" y="3394472"/>
        <a:ext cx="205740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A13C3-4312-4B6A-A31A-3F90ED70CFD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FFFA5-D1C2-4462-8FE9-15127CA1E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classroom data</a:t>
            </a:r>
            <a:r>
              <a:rPr lang="en-US" baseline="0" dirty="0" smtClean="0"/>
              <a:t> analysis we will go through today will help to answer these four questions. I will provide you with templates to help answer these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Item Analysis:</a:t>
            </a:r>
          </a:p>
          <a:p>
            <a:r>
              <a:rPr lang="en-US" dirty="0" smtClean="0"/>
              <a:t>Kids’ names along the left</a:t>
            </a:r>
          </a:p>
          <a:p>
            <a:r>
              <a:rPr lang="en-US" dirty="0" smtClean="0"/>
              <a:t>Kids’ answers</a:t>
            </a:r>
            <a:r>
              <a:rPr lang="en-US" baseline="0" dirty="0" smtClean="0"/>
              <a:t> to each question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Item Analysis Summary:</a:t>
            </a:r>
          </a:p>
          <a:p>
            <a:r>
              <a:rPr lang="en-US" dirty="0" smtClean="0"/>
              <a:t>Each</a:t>
            </a:r>
            <a:r>
              <a:rPr lang="en-US" baseline="0" dirty="0" smtClean="0"/>
              <a:t> question’s point value</a:t>
            </a:r>
          </a:p>
          <a:p>
            <a:r>
              <a:rPr lang="en-US" baseline="0" dirty="0" smtClean="0"/>
              <a:t>Each question’s standard (need to have the standard)</a:t>
            </a:r>
          </a:p>
          <a:p>
            <a:r>
              <a:rPr lang="en-US" baseline="0" dirty="0" smtClean="0"/>
              <a:t># of students answered correctly</a:t>
            </a:r>
          </a:p>
          <a:p>
            <a:r>
              <a:rPr lang="en-US" baseline="0" dirty="0" smtClean="0"/>
              <a:t>Total Points = # of kids tested </a:t>
            </a:r>
            <a:r>
              <a:rPr lang="en-US" baseline="0" dirty="0" err="1" smtClean="0"/>
              <a:t>x’s</a:t>
            </a:r>
            <a:r>
              <a:rPr lang="en-US" baseline="0" dirty="0" smtClean="0"/>
              <a:t> Points column</a:t>
            </a:r>
          </a:p>
          <a:p>
            <a:r>
              <a:rPr lang="en-US" baseline="0" dirty="0" smtClean="0"/>
              <a:t>% Correct = # Answered Correctly/Total Points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Analysis:</a:t>
            </a:r>
          </a:p>
          <a:p>
            <a:r>
              <a:rPr lang="en-US" dirty="0" smtClean="0"/>
              <a:t>Write</a:t>
            </a:r>
            <a:r>
              <a:rPr lang="en-US" baseline="0" dirty="0" smtClean="0"/>
              <a:t> the Standards Assessed on the left</a:t>
            </a:r>
          </a:p>
          <a:p>
            <a:r>
              <a:rPr lang="en-US" baseline="0" dirty="0" smtClean="0"/>
              <a:t>Write the # of items that are assessing the standard</a:t>
            </a:r>
          </a:p>
          <a:p>
            <a:r>
              <a:rPr lang="en-US" baseline="0" dirty="0" smtClean="0"/>
              <a:t>Points = # of points earned by ALL students on the items assessed within the standard</a:t>
            </a:r>
          </a:p>
          <a:p>
            <a:r>
              <a:rPr lang="en-US" baseline="0" dirty="0" smtClean="0"/>
              <a:t>Possible Total = # of points possible on ALL items assessed within the standard</a:t>
            </a:r>
          </a:p>
          <a:p>
            <a:r>
              <a:rPr lang="en-US" baseline="0" dirty="0" smtClean="0"/>
              <a:t>% Possible = Points / Possible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8C1A-3928-44DA-AA41-C8ADC227BE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Data4SS website</a:t>
            </a:r>
            <a:r>
              <a:rPr lang="en-US" baseline="0" dirty="0" smtClean="0"/>
              <a:t> has tons of resources to enhance your understanding of data. Resources are found within the Professional Development section of the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I’ve tapped</a:t>
            </a:r>
            <a:r>
              <a:rPr lang="en-US" baseline="0" dirty="0" smtClean="0"/>
              <a:t> into the Data 4SS website for resources on data conferencing so that my colleagues and I can begin to develop and discuss common assessment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F1CEC-E9F3-4EE4-AF26-E63FF0A18EE7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C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33400" y="6257925"/>
            <a:ext cx="8048625" cy="600075"/>
          </a:xfrm>
          <a:prstGeom prst="rect">
            <a:avLst/>
          </a:prstGeom>
        </p:spPr>
      </p:pic>
      <p:pic>
        <p:nvPicPr>
          <p:cNvPr id="8" name="Picture 7" descr="CISD Logo Guy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73253" y="3886200"/>
            <a:ext cx="1270747" cy="2667000"/>
          </a:xfrm>
          <a:prstGeom prst="rect">
            <a:avLst/>
          </a:prstGeom>
          <a:effectLst>
            <a:softEdge rad="317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747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Demystifying Data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64008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Mitch Fowler</a:t>
            </a:r>
          </a:p>
          <a:p>
            <a:r>
              <a:rPr lang="en-US" i="1" dirty="0" smtClean="0"/>
              <a:t>School Data Consultant – Calhoun ISD</a:t>
            </a:r>
          </a:p>
          <a:p>
            <a:r>
              <a:rPr lang="en-US" dirty="0" smtClean="0"/>
              <a:t>Email: fowlerm@calhounisd.org</a:t>
            </a:r>
          </a:p>
          <a:p>
            <a:r>
              <a:rPr lang="en-US" dirty="0" smtClean="0"/>
              <a:t>Twitter: @</a:t>
            </a:r>
            <a:r>
              <a:rPr lang="en-US" dirty="0" err="1" smtClean="0"/>
              <a:t>fowlerm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34" name="Picture 10" descr="C:\Users\fowlerm\AppData\Local\Microsoft\Windows\Temporary Internet Files\Content.IE5\5Y1K49MG\MC9004315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296064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29707" y="-1270693"/>
            <a:ext cx="5562600" cy="88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05000" y="1828800"/>
            <a:ext cx="70104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5768" y="-768967"/>
            <a:ext cx="5791202" cy="80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28800" y="1371600"/>
            <a:ext cx="69342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56442" y="-727642"/>
            <a:ext cx="3886200" cy="808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0" y="2667000"/>
            <a:ext cx="76200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0" y="381000"/>
            <a:ext cx="57816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2" y="3581400"/>
            <a:ext cx="8458200" cy="23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0" y="381000"/>
            <a:ext cx="57816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2" y="3581400"/>
            <a:ext cx="8458200" cy="23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4038600"/>
            <a:ext cx="15240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Level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4531"/>
            <a:ext cx="379160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7" y="2342622"/>
            <a:ext cx="4275138" cy="35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0041" y="1486814"/>
            <a:ext cx="4168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https://</a:t>
            </a:r>
            <a:r>
              <a:rPr lang="en-US" sz="2400" b="1" dirty="0" smtClean="0"/>
              <a:t>www.mischooldata.org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40041" y="321559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Student Count</a:t>
            </a:r>
          </a:p>
          <a:p>
            <a:pPr algn="ctr"/>
            <a:r>
              <a:rPr lang="en-US" b="1" dirty="0" smtClean="0"/>
              <a:t>Testing</a:t>
            </a:r>
          </a:p>
          <a:p>
            <a:pPr algn="ctr"/>
            <a:r>
              <a:rPr lang="en-US" b="1" dirty="0" smtClean="0"/>
              <a:t>College Readiness</a:t>
            </a:r>
          </a:p>
          <a:p>
            <a:pPr algn="ctr"/>
            <a:r>
              <a:rPr lang="en-US" b="1" dirty="0" smtClean="0"/>
              <a:t>Financial</a:t>
            </a:r>
          </a:p>
          <a:p>
            <a:pPr algn="ctr"/>
            <a:r>
              <a:rPr lang="en-US" b="1" dirty="0" smtClean="0"/>
              <a:t>Tools for School Improvement</a:t>
            </a:r>
          </a:p>
          <a:p>
            <a:pPr algn="ctr"/>
            <a:r>
              <a:rPr lang="en-US" b="1" dirty="0" smtClean="0"/>
              <a:t>And More!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09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Item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last three years on the Reading MEAP:</a:t>
            </a:r>
          </a:p>
          <a:p>
            <a:pPr lvl="1"/>
            <a:r>
              <a:rPr lang="en-US" dirty="0" smtClean="0"/>
              <a:t>What has the composition of the test been?</a:t>
            </a:r>
          </a:p>
          <a:p>
            <a:pPr lvl="1"/>
            <a:r>
              <a:rPr lang="en-US" dirty="0" smtClean="0"/>
              <a:t>What has been our weakest strand?</a:t>
            </a:r>
          </a:p>
          <a:p>
            <a:pPr lvl="1"/>
            <a:r>
              <a:rPr lang="en-US" dirty="0" smtClean="0"/>
              <a:t>What have been our weakest GLCEs?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7" y="1213945"/>
            <a:ext cx="7610475" cy="50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2514600"/>
            <a:ext cx="6096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Key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Adult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Student 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Data Dialogue</a:t>
            </a:r>
          </a:p>
          <a:p>
            <a:r>
              <a:rPr lang="en-US" b="1" dirty="0" smtClean="0"/>
              <a:t>Gold Standard</a:t>
            </a:r>
          </a:p>
          <a:p>
            <a:r>
              <a:rPr lang="en-US" b="1" dirty="0" smtClean="0"/>
              <a:t>Acceptable Variation</a:t>
            </a:r>
          </a:p>
          <a:p>
            <a:r>
              <a:rPr lang="en-US" b="1" dirty="0" smtClean="0"/>
              <a:t>Unacceptable Variation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14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Tools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307972"/>
            <a:ext cx="1685925" cy="94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15662"/>
            <a:ext cx="2394121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309115"/>
            <a:ext cx="3286125" cy="102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4571999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06" y="4626096"/>
            <a:ext cx="1281112" cy="111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2" y="3048000"/>
            <a:ext cx="178033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18" y="2875144"/>
            <a:ext cx="1385888" cy="135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43" y="263030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2968741"/>
            <a:ext cx="4724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tool is a physical object that helps you achieve a goal. If you don’t know your goal, there isn’t a tool in the world that can help!</a:t>
            </a:r>
            <a:endParaRPr lang="en-US" b="1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75" y="4528973"/>
            <a:ext cx="1052514" cy="12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1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0" y="914400"/>
            <a:ext cx="877704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Your Purpose</a:t>
            </a:r>
          </a:p>
          <a:p>
            <a:r>
              <a:rPr lang="en-US" dirty="0" smtClean="0"/>
              <a:t>Using State Level Data to Look at the Big Picture</a:t>
            </a:r>
          </a:p>
          <a:p>
            <a:r>
              <a:rPr lang="en-US" dirty="0" smtClean="0"/>
              <a:t>Developing Implementation Plans to Respond to Data</a:t>
            </a:r>
          </a:p>
          <a:p>
            <a:r>
              <a:rPr lang="en-US" dirty="0" smtClean="0"/>
              <a:t>Identifying Assessment Tools and How Educators Will Use Them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87804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6298324" y="1371600"/>
            <a:ext cx="18288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r="21210"/>
          <a:stretch>
            <a:fillRect/>
          </a:stretch>
        </p:blipFill>
        <p:spPr bwMode="auto">
          <a:xfrm>
            <a:off x="304800" y="304800"/>
            <a:ext cx="6629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62200" y="1295400"/>
            <a:ext cx="1371600" cy="304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78524" t="7187" b="43884"/>
          <a:stretch>
            <a:fillRect/>
          </a:stretch>
        </p:blipFill>
        <p:spPr bwMode="auto">
          <a:xfrm>
            <a:off x="5562600" y="457200"/>
            <a:ext cx="3341688" cy="53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15000" y="3657600"/>
            <a:ext cx="2590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Evaluation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9216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590800" y="3390900"/>
            <a:ext cx="2743200" cy="1562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0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Thank you!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Mitch Fowler</a:t>
            </a:r>
          </a:p>
          <a:p>
            <a:r>
              <a:rPr lang="en-US" i="1" dirty="0" smtClean="0"/>
              <a:t>School Data Consultant – Calhoun ISD</a:t>
            </a:r>
          </a:p>
          <a:p>
            <a:r>
              <a:rPr lang="en-US" dirty="0" smtClean="0"/>
              <a:t>fowlerm@calhounisd.org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Participants will:</a:t>
            </a:r>
          </a:p>
          <a:p>
            <a:r>
              <a:rPr lang="en-US" dirty="0"/>
              <a:t>i</a:t>
            </a:r>
            <a:r>
              <a:rPr lang="en-US" dirty="0" smtClean="0"/>
              <a:t>dentify their purpose for collecting data.</a:t>
            </a:r>
          </a:p>
          <a:p>
            <a:r>
              <a:rPr lang="en-US" dirty="0"/>
              <a:t>u</a:t>
            </a:r>
            <a:r>
              <a:rPr lang="en-US" dirty="0" smtClean="0"/>
              <a:t>nderstand how to access and format state-level data to determine trends across time.</a:t>
            </a:r>
          </a:p>
          <a:p>
            <a:r>
              <a:rPr lang="en-US" dirty="0"/>
              <a:t>e</a:t>
            </a:r>
            <a:r>
              <a:rPr lang="en-US" dirty="0" smtClean="0"/>
              <a:t>xplore implementation plans as a tool to respond to data.</a:t>
            </a:r>
          </a:p>
          <a:p>
            <a:r>
              <a:rPr lang="en-US" dirty="0"/>
              <a:t>i</a:t>
            </a:r>
            <a:r>
              <a:rPr lang="en-US" dirty="0" smtClean="0"/>
              <a:t>dentify how tools like Google Docs can be used to collect and organize assessment data.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3137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6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http://tinyurl.com/DemystifyingDataMACUL2014</a:t>
            </a:r>
            <a:endParaRPr 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63611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1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Your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your role, what are you expected to know about and do with data?</a:t>
            </a:r>
          </a:p>
          <a:p>
            <a:r>
              <a:rPr lang="en-US" dirty="0" smtClean="0"/>
              <a:t>What do you expect teachers to know about and do with data?</a:t>
            </a:r>
          </a:p>
          <a:p>
            <a:r>
              <a:rPr lang="en-US" dirty="0" smtClean="0"/>
              <a:t>What questions guide your work?</a:t>
            </a:r>
          </a:p>
          <a:p>
            <a:r>
              <a:rPr lang="en-US" dirty="0" smtClean="0"/>
              <a:t>What are you hoping to walk away with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t="1212"/>
          <a:stretch>
            <a:fillRect/>
          </a:stretch>
        </p:blipFill>
        <p:spPr bwMode="auto">
          <a:xfrm>
            <a:off x="4095166" y="0"/>
            <a:ext cx="504883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5592762"/>
          </a:xfrm>
        </p:spPr>
        <p:txBody>
          <a:bodyPr>
            <a:normAutofit/>
          </a:bodyPr>
          <a:lstStyle/>
          <a:p>
            <a:r>
              <a:rPr lang="en-US" dirty="0" smtClean="0"/>
              <a:t>Analyze your data…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358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fowlerm\AppData\Local\Microsoft\Windows\Temporary Internet Files\Content.IE5\01HHEGPW\MC9102163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2819400" cy="23234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was taught?</a:t>
            </a:r>
          </a:p>
          <a:p>
            <a:pPr algn="ctr"/>
            <a:r>
              <a:rPr lang="en-US" sz="3600" b="1" dirty="0" smtClean="0"/>
              <a:t>What went well?</a:t>
            </a:r>
          </a:p>
          <a:p>
            <a:pPr algn="ctr"/>
            <a:r>
              <a:rPr lang="en-US" sz="3600" b="1" dirty="0" smtClean="0"/>
              <a:t>What didn’t go well?</a:t>
            </a:r>
          </a:p>
          <a:p>
            <a:pPr algn="ctr"/>
            <a:r>
              <a:rPr lang="en-US" sz="3600" b="1" dirty="0" smtClean="0"/>
              <a:t>What are you going to do next?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467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t="1212"/>
          <a:stretch>
            <a:fillRect/>
          </a:stretch>
        </p:blipFill>
        <p:spPr bwMode="auto">
          <a:xfrm>
            <a:off x="4095166" y="0"/>
            <a:ext cx="504883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429000" cy="5592762"/>
          </a:xfrm>
        </p:spPr>
        <p:txBody>
          <a:bodyPr>
            <a:normAutofit/>
          </a:bodyPr>
          <a:lstStyle/>
          <a:p>
            <a:r>
              <a:rPr lang="en-US" dirty="0" smtClean="0"/>
              <a:t>Analyze your data…</a:t>
            </a:r>
            <a:r>
              <a:rPr lang="en-US" dirty="0"/>
              <a:t> </a:t>
            </a:r>
            <a:r>
              <a:rPr lang="en-US" dirty="0" smtClean="0"/>
              <a:t>using the following framework to answer the guiding questions.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373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522</Words>
  <Application>Microsoft Office PowerPoint</Application>
  <PresentationFormat>On-screen Show (4:3)</PresentationFormat>
  <Paragraphs>88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Demystifying Data</vt:lpstr>
      <vt:lpstr>Agenda</vt:lpstr>
      <vt:lpstr>Outcomes</vt:lpstr>
      <vt:lpstr>Today’s Plan</vt:lpstr>
      <vt:lpstr>Today’s Resources</vt:lpstr>
      <vt:lpstr>Defining Your Purpose</vt:lpstr>
      <vt:lpstr>Analyze your data…</vt:lpstr>
      <vt:lpstr>PowerPoint Presentation</vt:lpstr>
      <vt:lpstr>Analyze your data… using the following framework to answer the guiding questions.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Level Data</vt:lpstr>
      <vt:lpstr>Comparative Item Analysis</vt:lpstr>
      <vt:lpstr>Implementation Planning</vt:lpstr>
      <vt:lpstr>Assessment Tools</vt:lpstr>
      <vt:lpstr>PowerPoint Presentation</vt:lpstr>
      <vt:lpstr>PowerPoint Presentation</vt:lpstr>
      <vt:lpstr>PowerPoint Presentation</vt:lpstr>
      <vt:lpstr>Session Evaluation</vt:lpstr>
      <vt:lpstr>Thank you!  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fowlerm</dc:creator>
  <cp:keywords>MSU;COE;Technology Conference</cp:keywords>
  <cp:lastModifiedBy>Mitch Fowler</cp:lastModifiedBy>
  <cp:revision>27</cp:revision>
  <dcterms:created xsi:type="dcterms:W3CDTF">2012-10-20T19:14:18Z</dcterms:created>
  <dcterms:modified xsi:type="dcterms:W3CDTF">2014-03-08T21:25:02Z</dcterms:modified>
</cp:coreProperties>
</file>