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305" r:id="rId5"/>
    <p:sldId id="277" r:id="rId6"/>
    <p:sldId id="278" r:id="rId7"/>
    <p:sldId id="280" r:id="rId8"/>
    <p:sldId id="281" r:id="rId9"/>
    <p:sldId id="282" r:id="rId10"/>
    <p:sldId id="283" r:id="rId11"/>
    <p:sldId id="285" r:id="rId12"/>
    <p:sldId id="286" r:id="rId13"/>
    <p:sldId id="287" r:id="rId14"/>
    <p:sldId id="288" r:id="rId15"/>
    <p:sldId id="302" r:id="rId16"/>
    <p:sldId id="292" r:id="rId17"/>
    <p:sldId id="290" r:id="rId18"/>
    <p:sldId id="293" r:id="rId19"/>
    <p:sldId id="294" r:id="rId20"/>
    <p:sldId id="295" r:id="rId21"/>
    <p:sldId id="291" r:id="rId22"/>
    <p:sldId id="299" r:id="rId23"/>
    <p:sldId id="296" r:id="rId24"/>
    <p:sldId id="297" r:id="rId25"/>
    <p:sldId id="301" r:id="rId26"/>
    <p:sldId id="300" r:id="rId27"/>
    <p:sldId id="303" r:id="rId28"/>
    <p:sldId id="304" r:id="rId29"/>
    <p:sldId id="27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50" autoAdjust="0"/>
  </p:normalViewPr>
  <p:slideViewPr>
    <p:cSldViewPr>
      <p:cViewPr>
        <p:scale>
          <a:sx n="80" d="100"/>
          <a:sy n="80" d="100"/>
        </p:scale>
        <p:origin x="-1032"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Offense by Time</c:v>
                </c:pt>
              </c:strCache>
            </c:strRef>
          </c:tx>
          <c:invertIfNegative val="0"/>
          <c:cat>
            <c:numRef>
              <c:f>Sheet1!$A$2:$A$6</c:f>
              <c:numCache>
                <c:formatCode>h:mm</c:formatCode>
                <c:ptCount val="5"/>
                <c:pt idx="0">
                  <c:v>0.33333333333333331</c:v>
                </c:pt>
                <c:pt idx="1">
                  <c:v>0.41666666666666669</c:v>
                </c:pt>
                <c:pt idx="2">
                  <c:v>0.5</c:v>
                </c:pt>
                <c:pt idx="3">
                  <c:v>8.3333333333333329E-2</c:v>
                </c:pt>
                <c:pt idx="4">
                  <c:v>0.16666666666666666</c:v>
                </c:pt>
              </c:numCache>
            </c:numRef>
          </c:cat>
          <c:val>
            <c:numRef>
              <c:f>Sheet1!$B$2:$B$6</c:f>
              <c:numCache>
                <c:formatCode>General</c:formatCode>
                <c:ptCount val="5"/>
                <c:pt idx="0">
                  <c:v>12</c:v>
                </c:pt>
                <c:pt idx="1">
                  <c:v>8</c:v>
                </c:pt>
                <c:pt idx="2">
                  <c:v>23</c:v>
                </c:pt>
                <c:pt idx="3">
                  <c:v>44</c:v>
                </c:pt>
                <c:pt idx="4">
                  <c:v>16</c:v>
                </c:pt>
              </c:numCache>
            </c:numRef>
          </c:val>
        </c:ser>
        <c:dLbls>
          <c:showLegendKey val="0"/>
          <c:showVal val="0"/>
          <c:showCatName val="0"/>
          <c:showSerName val="0"/>
          <c:showPercent val="0"/>
          <c:showBubbleSize val="0"/>
        </c:dLbls>
        <c:gapWidth val="150"/>
        <c:axId val="69626112"/>
        <c:axId val="77684096"/>
      </c:barChart>
      <c:catAx>
        <c:axId val="69626112"/>
        <c:scaling>
          <c:orientation val="minMax"/>
        </c:scaling>
        <c:delete val="0"/>
        <c:axPos val="b"/>
        <c:numFmt formatCode="h:mm" sourceLinked="1"/>
        <c:majorTickMark val="out"/>
        <c:minorTickMark val="none"/>
        <c:tickLblPos val="nextTo"/>
        <c:crossAx val="77684096"/>
        <c:crosses val="autoZero"/>
        <c:auto val="1"/>
        <c:lblAlgn val="ctr"/>
        <c:lblOffset val="100"/>
        <c:noMultiLvlLbl val="0"/>
      </c:catAx>
      <c:valAx>
        <c:axId val="77684096"/>
        <c:scaling>
          <c:orientation val="minMax"/>
        </c:scaling>
        <c:delete val="0"/>
        <c:axPos val="l"/>
        <c:majorGridlines/>
        <c:numFmt formatCode="General" sourceLinked="1"/>
        <c:majorTickMark val="out"/>
        <c:minorTickMark val="none"/>
        <c:tickLblPos val="nextTo"/>
        <c:crossAx val="69626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barChart>
        <c:barDir val="col"/>
        <c:grouping val="clustered"/>
        <c:varyColors val="0"/>
        <c:ser>
          <c:idx val="0"/>
          <c:order val="0"/>
          <c:tx>
            <c:strRef>
              <c:f>Sheet1!$B$1</c:f>
              <c:strCache>
                <c:ptCount val="1"/>
                <c:pt idx="0">
                  <c:v>Offense by Location</c:v>
                </c:pt>
              </c:strCache>
            </c:strRef>
          </c:tx>
          <c:invertIfNegative val="0"/>
          <c:cat>
            <c:strRef>
              <c:f>Sheet1!$A$2:$A$6</c:f>
              <c:strCache>
                <c:ptCount val="5"/>
                <c:pt idx="0">
                  <c:v>Bus</c:v>
                </c:pt>
                <c:pt idx="1">
                  <c:v>Classroom</c:v>
                </c:pt>
                <c:pt idx="2">
                  <c:v>Cafeteria</c:v>
                </c:pt>
                <c:pt idx="3">
                  <c:v>Hallway</c:v>
                </c:pt>
                <c:pt idx="4">
                  <c:v>Gym</c:v>
                </c:pt>
              </c:strCache>
            </c:strRef>
          </c:cat>
          <c:val>
            <c:numRef>
              <c:f>Sheet1!$B$2:$B$6</c:f>
              <c:numCache>
                <c:formatCode>General</c:formatCode>
                <c:ptCount val="5"/>
                <c:pt idx="0">
                  <c:v>3</c:v>
                </c:pt>
                <c:pt idx="1">
                  <c:v>8</c:v>
                </c:pt>
                <c:pt idx="2">
                  <c:v>23</c:v>
                </c:pt>
                <c:pt idx="3">
                  <c:v>13</c:v>
                </c:pt>
                <c:pt idx="4">
                  <c:v>9</c:v>
                </c:pt>
              </c:numCache>
            </c:numRef>
          </c:val>
        </c:ser>
        <c:dLbls>
          <c:showLegendKey val="0"/>
          <c:showVal val="0"/>
          <c:showCatName val="0"/>
          <c:showSerName val="0"/>
          <c:showPercent val="0"/>
          <c:showBubbleSize val="0"/>
        </c:dLbls>
        <c:gapWidth val="150"/>
        <c:axId val="77915264"/>
        <c:axId val="77916800"/>
      </c:barChart>
      <c:catAx>
        <c:axId val="77915264"/>
        <c:scaling>
          <c:orientation val="minMax"/>
        </c:scaling>
        <c:delete val="0"/>
        <c:axPos val="b"/>
        <c:numFmt formatCode="h:mm" sourceLinked="1"/>
        <c:majorTickMark val="out"/>
        <c:minorTickMark val="none"/>
        <c:tickLblPos val="nextTo"/>
        <c:crossAx val="77916800"/>
        <c:crosses val="autoZero"/>
        <c:auto val="1"/>
        <c:lblAlgn val="ctr"/>
        <c:lblOffset val="100"/>
        <c:noMultiLvlLbl val="0"/>
      </c:catAx>
      <c:valAx>
        <c:axId val="77916800"/>
        <c:scaling>
          <c:orientation val="minMax"/>
        </c:scaling>
        <c:delete val="0"/>
        <c:axPos val="l"/>
        <c:majorGridlines/>
        <c:numFmt formatCode="General" sourceLinked="1"/>
        <c:majorTickMark val="out"/>
        <c:minorTickMark val="none"/>
        <c:tickLblPos val="nextTo"/>
        <c:crossAx val="77915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overlay val="0"/>
    </c:title>
    <c:autoTitleDeleted val="0"/>
    <c:plotArea>
      <c:layout/>
      <c:barChart>
        <c:barDir val="col"/>
        <c:grouping val="clustered"/>
        <c:varyColors val="0"/>
        <c:ser>
          <c:idx val="0"/>
          <c:order val="0"/>
          <c:tx>
            <c:strRef>
              <c:f>Sheet1!$B$1</c:f>
              <c:strCache>
                <c:ptCount val="1"/>
                <c:pt idx="0">
                  <c:v>Offense Type</c:v>
                </c:pt>
              </c:strCache>
            </c:strRef>
          </c:tx>
          <c:invertIfNegative val="0"/>
          <c:cat>
            <c:strRef>
              <c:f>Sheet1!$A$2:$A$6</c:f>
              <c:strCache>
                <c:ptCount val="5"/>
                <c:pt idx="0">
                  <c:v>Bullying</c:v>
                </c:pt>
                <c:pt idx="1">
                  <c:v>Class Disrupt</c:v>
                </c:pt>
                <c:pt idx="2">
                  <c:v>Disrespect</c:v>
                </c:pt>
                <c:pt idx="3">
                  <c:v>Physical Violence</c:v>
                </c:pt>
                <c:pt idx="4">
                  <c:v>Insub</c:v>
                </c:pt>
              </c:strCache>
            </c:strRef>
          </c:cat>
          <c:val>
            <c:numRef>
              <c:f>Sheet1!$B$2:$B$6</c:f>
              <c:numCache>
                <c:formatCode>General</c:formatCode>
                <c:ptCount val="5"/>
                <c:pt idx="0">
                  <c:v>13</c:v>
                </c:pt>
                <c:pt idx="1">
                  <c:v>8</c:v>
                </c:pt>
                <c:pt idx="2">
                  <c:v>23</c:v>
                </c:pt>
                <c:pt idx="3">
                  <c:v>13</c:v>
                </c:pt>
                <c:pt idx="4">
                  <c:v>9</c:v>
                </c:pt>
              </c:numCache>
            </c:numRef>
          </c:val>
        </c:ser>
        <c:dLbls>
          <c:showLegendKey val="0"/>
          <c:showVal val="0"/>
          <c:showCatName val="0"/>
          <c:showSerName val="0"/>
          <c:showPercent val="0"/>
          <c:showBubbleSize val="0"/>
        </c:dLbls>
        <c:gapWidth val="150"/>
        <c:axId val="77961472"/>
        <c:axId val="77971456"/>
      </c:barChart>
      <c:catAx>
        <c:axId val="77961472"/>
        <c:scaling>
          <c:orientation val="minMax"/>
        </c:scaling>
        <c:delete val="0"/>
        <c:axPos val="b"/>
        <c:numFmt formatCode="h:mm" sourceLinked="1"/>
        <c:majorTickMark val="out"/>
        <c:minorTickMark val="none"/>
        <c:tickLblPos val="nextTo"/>
        <c:crossAx val="77971456"/>
        <c:crosses val="autoZero"/>
        <c:auto val="1"/>
        <c:lblAlgn val="ctr"/>
        <c:lblOffset val="100"/>
        <c:noMultiLvlLbl val="0"/>
      </c:catAx>
      <c:valAx>
        <c:axId val="77971456"/>
        <c:scaling>
          <c:orientation val="minMax"/>
        </c:scaling>
        <c:delete val="0"/>
        <c:axPos val="l"/>
        <c:majorGridlines/>
        <c:numFmt formatCode="General" sourceLinked="1"/>
        <c:majorTickMark val="out"/>
        <c:minorTickMark val="none"/>
        <c:tickLblPos val="nextTo"/>
        <c:crossAx val="77961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overlay val="0"/>
    </c:title>
    <c:autoTitleDeleted val="0"/>
    <c:plotArea>
      <c:layout/>
      <c:barChart>
        <c:barDir val="col"/>
        <c:grouping val="clustered"/>
        <c:varyColors val="0"/>
        <c:ser>
          <c:idx val="0"/>
          <c:order val="0"/>
          <c:tx>
            <c:strRef>
              <c:f>Sheet1!$B$1</c:f>
              <c:strCache>
                <c:ptCount val="1"/>
                <c:pt idx="0">
                  <c:v>Offense Type</c:v>
                </c:pt>
              </c:strCache>
            </c:strRef>
          </c:tx>
          <c:invertIfNegative val="0"/>
          <c:dPt>
            <c:idx val="0"/>
            <c:invertIfNegative val="0"/>
            <c:bubble3D val="0"/>
            <c:spPr>
              <a:solidFill>
                <a:schemeClr val="accent1"/>
              </a:solidFill>
            </c:spPr>
          </c:dPt>
          <c:dPt>
            <c:idx val="1"/>
            <c:invertIfNegative val="0"/>
            <c:bubble3D val="0"/>
            <c:spPr>
              <a:solidFill>
                <a:schemeClr val="accent2">
                  <a:lumMod val="60000"/>
                  <a:lumOff val="40000"/>
                </a:schemeClr>
              </a:solidFill>
            </c:spPr>
          </c:dPt>
          <c:dPt>
            <c:idx val="3"/>
            <c:invertIfNegative val="0"/>
            <c:bubble3D val="0"/>
            <c:spPr>
              <a:solidFill>
                <a:schemeClr val="accent4">
                  <a:lumMod val="50000"/>
                </a:schemeClr>
              </a:solidFill>
            </c:spPr>
          </c:dPt>
          <c:dPt>
            <c:idx val="4"/>
            <c:invertIfNegative val="0"/>
            <c:bubble3D val="0"/>
            <c:spPr>
              <a:solidFill>
                <a:schemeClr val="accent3"/>
              </a:solidFill>
            </c:spPr>
          </c:dPt>
          <c:cat>
            <c:strRef>
              <c:f>Sheet1!$A$2:$A$6</c:f>
              <c:strCache>
                <c:ptCount val="5"/>
                <c:pt idx="0">
                  <c:v>Bullying</c:v>
                </c:pt>
                <c:pt idx="1">
                  <c:v>Class Disrupt</c:v>
                </c:pt>
                <c:pt idx="2">
                  <c:v>Disrespect</c:v>
                </c:pt>
                <c:pt idx="3">
                  <c:v>Physical Violence</c:v>
                </c:pt>
                <c:pt idx="4">
                  <c:v>Insub</c:v>
                </c:pt>
              </c:strCache>
            </c:strRef>
          </c:cat>
          <c:val>
            <c:numRef>
              <c:f>Sheet1!$B$2:$B$6</c:f>
              <c:numCache>
                <c:formatCode>General</c:formatCode>
                <c:ptCount val="5"/>
                <c:pt idx="0">
                  <c:v>13</c:v>
                </c:pt>
                <c:pt idx="1">
                  <c:v>8</c:v>
                </c:pt>
                <c:pt idx="2">
                  <c:v>23</c:v>
                </c:pt>
                <c:pt idx="3">
                  <c:v>13</c:v>
                </c:pt>
                <c:pt idx="4">
                  <c:v>9</c:v>
                </c:pt>
              </c:numCache>
            </c:numRef>
          </c:val>
        </c:ser>
        <c:dLbls>
          <c:showLegendKey val="0"/>
          <c:showVal val="0"/>
          <c:showCatName val="0"/>
          <c:showSerName val="0"/>
          <c:showPercent val="0"/>
          <c:showBubbleSize val="0"/>
        </c:dLbls>
        <c:gapWidth val="150"/>
        <c:axId val="95689728"/>
        <c:axId val="95691520"/>
      </c:barChart>
      <c:catAx>
        <c:axId val="95689728"/>
        <c:scaling>
          <c:orientation val="minMax"/>
        </c:scaling>
        <c:delete val="0"/>
        <c:axPos val="b"/>
        <c:numFmt formatCode="h:mm" sourceLinked="1"/>
        <c:majorTickMark val="out"/>
        <c:minorTickMark val="none"/>
        <c:tickLblPos val="nextTo"/>
        <c:crossAx val="95691520"/>
        <c:crosses val="autoZero"/>
        <c:auto val="1"/>
        <c:lblAlgn val="ctr"/>
        <c:lblOffset val="100"/>
        <c:noMultiLvlLbl val="0"/>
      </c:catAx>
      <c:valAx>
        <c:axId val="95691520"/>
        <c:scaling>
          <c:orientation val="minMax"/>
        </c:scaling>
        <c:delete val="0"/>
        <c:axPos val="l"/>
        <c:majorGridlines/>
        <c:numFmt formatCode="General" sourceLinked="1"/>
        <c:majorTickMark val="out"/>
        <c:minorTickMark val="none"/>
        <c:tickLblPos val="nextTo"/>
        <c:crossAx val="95689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9474-150F-4E54-80FB-EDAF66956861}" type="doc">
      <dgm:prSet loTypeId="urn:microsoft.com/office/officeart/2011/layout/RadialPictureList" loCatId="picture" qsTypeId="urn:microsoft.com/office/officeart/2005/8/quickstyle/simple2" qsCatId="simple" csTypeId="urn:microsoft.com/office/officeart/2005/8/colors/accent1_2" csCatId="accent1" phldr="1"/>
      <dgm:spPr/>
      <dgm:t>
        <a:bodyPr/>
        <a:lstStyle/>
        <a:p>
          <a:endParaRPr lang="en-US"/>
        </a:p>
      </dgm:t>
    </dgm:pt>
    <dgm:pt modelId="{5A5D6D61-2B7F-4A4C-A3B0-797C0EC80B8D}">
      <dgm:prSet phldrT="[Text]"/>
      <dgm:spPr/>
      <dgm:t>
        <a:bodyPr/>
        <a:lstStyle/>
        <a:p>
          <a:r>
            <a:rPr lang="en-US" dirty="0" smtClean="0"/>
            <a:t>Referral</a:t>
          </a:r>
          <a:endParaRPr lang="en-US" dirty="0"/>
        </a:p>
      </dgm:t>
    </dgm:pt>
    <dgm:pt modelId="{A01D2B77-6184-4690-A659-B7E44E7D4B3F}" type="parTrans" cxnId="{49AC21FB-2E4B-4447-80CE-3F784BBB79A4}">
      <dgm:prSet/>
      <dgm:spPr/>
      <dgm:t>
        <a:bodyPr/>
        <a:lstStyle/>
        <a:p>
          <a:endParaRPr lang="en-US"/>
        </a:p>
      </dgm:t>
    </dgm:pt>
    <dgm:pt modelId="{DE573A75-14B7-4964-BE93-C052B424A351}" type="sibTrans" cxnId="{49AC21FB-2E4B-4447-80CE-3F784BBB79A4}">
      <dgm:prSet/>
      <dgm:spPr/>
      <dgm:t>
        <a:bodyPr/>
        <a:lstStyle/>
        <a:p>
          <a:endParaRPr lang="en-US"/>
        </a:p>
      </dgm:t>
    </dgm:pt>
    <dgm:pt modelId="{73E302A9-7B92-46BC-A90D-93355AE36E9D}">
      <dgm:prSet phldrT="[Text]"/>
      <dgm:spPr/>
      <dgm:t>
        <a:bodyPr/>
        <a:lstStyle/>
        <a:p>
          <a:r>
            <a:rPr lang="en-US" dirty="0" smtClean="0"/>
            <a:t>Time</a:t>
          </a:r>
          <a:endParaRPr lang="en-US" dirty="0"/>
        </a:p>
      </dgm:t>
    </dgm:pt>
    <dgm:pt modelId="{B6F4C01F-8EF1-42CE-8746-B1A527B30807}" type="parTrans" cxnId="{9B8818FC-FA7B-43CF-9BC8-69D0F504C7B7}">
      <dgm:prSet/>
      <dgm:spPr/>
      <dgm:t>
        <a:bodyPr/>
        <a:lstStyle/>
        <a:p>
          <a:endParaRPr lang="en-US"/>
        </a:p>
      </dgm:t>
    </dgm:pt>
    <dgm:pt modelId="{F3079605-469D-4647-9E02-8D5EFE54F43E}" type="sibTrans" cxnId="{9B8818FC-FA7B-43CF-9BC8-69D0F504C7B7}">
      <dgm:prSet/>
      <dgm:spPr/>
      <dgm:t>
        <a:bodyPr/>
        <a:lstStyle/>
        <a:p>
          <a:endParaRPr lang="en-US"/>
        </a:p>
      </dgm:t>
    </dgm:pt>
    <dgm:pt modelId="{3BD23A29-398E-48E6-9928-135A7074FEA1}">
      <dgm:prSet phldrT="[Text]"/>
      <dgm:spPr/>
      <dgm:t>
        <a:bodyPr/>
        <a:lstStyle/>
        <a:p>
          <a:r>
            <a:rPr lang="en-US" dirty="0" smtClean="0"/>
            <a:t>Location</a:t>
          </a:r>
          <a:endParaRPr lang="en-US" dirty="0"/>
        </a:p>
      </dgm:t>
    </dgm:pt>
    <dgm:pt modelId="{2603B3AE-D094-4C8A-80F5-26CF0B1ED437}" type="parTrans" cxnId="{25E57505-DA8F-4A60-B293-AC11B1A0EEEC}">
      <dgm:prSet/>
      <dgm:spPr/>
      <dgm:t>
        <a:bodyPr/>
        <a:lstStyle/>
        <a:p>
          <a:endParaRPr lang="en-US"/>
        </a:p>
      </dgm:t>
    </dgm:pt>
    <dgm:pt modelId="{C9F57B8F-3EB6-4B28-B534-3C8E944D3EBA}" type="sibTrans" cxnId="{25E57505-DA8F-4A60-B293-AC11B1A0EEEC}">
      <dgm:prSet/>
      <dgm:spPr/>
      <dgm:t>
        <a:bodyPr/>
        <a:lstStyle/>
        <a:p>
          <a:endParaRPr lang="en-US"/>
        </a:p>
      </dgm:t>
    </dgm:pt>
    <dgm:pt modelId="{CBECF7E0-1770-42C8-8B8F-9197B8EC3EBA}">
      <dgm:prSet phldrT="[Text]"/>
      <dgm:spPr/>
      <dgm:t>
        <a:bodyPr/>
        <a:lstStyle/>
        <a:p>
          <a:r>
            <a:rPr lang="en-US" dirty="0" smtClean="0"/>
            <a:t>Gender</a:t>
          </a:r>
          <a:endParaRPr lang="en-US" dirty="0"/>
        </a:p>
      </dgm:t>
    </dgm:pt>
    <dgm:pt modelId="{BD7283A2-A177-4407-AC0B-FEEF453FB864}" type="parTrans" cxnId="{1B5A9F27-4C5E-4F66-8E93-9A2205E8300D}">
      <dgm:prSet/>
      <dgm:spPr/>
      <dgm:t>
        <a:bodyPr/>
        <a:lstStyle/>
        <a:p>
          <a:endParaRPr lang="en-US"/>
        </a:p>
      </dgm:t>
    </dgm:pt>
    <dgm:pt modelId="{0DECD257-C9B7-4450-B607-892F0BA88DE7}" type="sibTrans" cxnId="{1B5A9F27-4C5E-4F66-8E93-9A2205E8300D}">
      <dgm:prSet/>
      <dgm:spPr/>
      <dgm:t>
        <a:bodyPr/>
        <a:lstStyle/>
        <a:p>
          <a:endParaRPr lang="en-US"/>
        </a:p>
      </dgm:t>
    </dgm:pt>
    <dgm:pt modelId="{8BBB58BA-71C7-4026-92BD-453AA0430BAB}">
      <dgm:prSet phldrT="[Text]"/>
      <dgm:spPr/>
      <dgm:t>
        <a:bodyPr/>
        <a:lstStyle/>
        <a:p>
          <a:r>
            <a:rPr lang="en-US" dirty="0" smtClean="0"/>
            <a:t>Offense</a:t>
          </a:r>
          <a:endParaRPr lang="en-US" dirty="0"/>
        </a:p>
      </dgm:t>
    </dgm:pt>
    <dgm:pt modelId="{6C6BB300-AD00-42E4-AB6E-BAE997545283}" type="parTrans" cxnId="{8F3C11F6-BCCE-418F-B100-E3BEC5AA8FC0}">
      <dgm:prSet/>
      <dgm:spPr/>
      <dgm:t>
        <a:bodyPr/>
        <a:lstStyle/>
        <a:p>
          <a:endParaRPr lang="en-US"/>
        </a:p>
      </dgm:t>
    </dgm:pt>
    <dgm:pt modelId="{7DE50B96-F297-4417-81B9-13725F3B5987}" type="sibTrans" cxnId="{8F3C11F6-BCCE-418F-B100-E3BEC5AA8FC0}">
      <dgm:prSet/>
      <dgm:spPr/>
      <dgm:t>
        <a:bodyPr/>
        <a:lstStyle/>
        <a:p>
          <a:endParaRPr lang="en-US"/>
        </a:p>
      </dgm:t>
    </dgm:pt>
    <dgm:pt modelId="{FB60D139-817B-4881-BECC-7E5135049E16}">
      <dgm:prSet phldrT="[Text]"/>
      <dgm:spPr/>
      <dgm:t>
        <a:bodyPr/>
        <a:lstStyle/>
        <a:p>
          <a:endParaRPr lang="en-US"/>
        </a:p>
      </dgm:t>
    </dgm:pt>
    <dgm:pt modelId="{9A9AFDD0-BE2E-46A9-AC74-D92E2F67A1DB}" type="parTrans" cxnId="{AF632CEB-682A-441A-ACD5-91C5D6C3DDBA}">
      <dgm:prSet/>
      <dgm:spPr/>
      <dgm:t>
        <a:bodyPr/>
        <a:lstStyle/>
        <a:p>
          <a:endParaRPr lang="en-US"/>
        </a:p>
      </dgm:t>
    </dgm:pt>
    <dgm:pt modelId="{D3B04CDA-54EB-4AB8-BE1A-6EA957C72BD0}" type="sibTrans" cxnId="{AF632CEB-682A-441A-ACD5-91C5D6C3DDBA}">
      <dgm:prSet/>
      <dgm:spPr/>
      <dgm:t>
        <a:bodyPr/>
        <a:lstStyle/>
        <a:p>
          <a:endParaRPr lang="en-US"/>
        </a:p>
      </dgm:t>
    </dgm:pt>
    <dgm:pt modelId="{7304A22C-C75B-483B-A95C-2BBCB1A512ED}" type="pres">
      <dgm:prSet presAssocID="{A1419474-150F-4E54-80FB-EDAF66956861}" presName="Name0" presStyleCnt="0">
        <dgm:presLayoutVars>
          <dgm:chMax val="1"/>
          <dgm:chPref val="1"/>
          <dgm:dir/>
          <dgm:resizeHandles/>
        </dgm:presLayoutVars>
      </dgm:prSet>
      <dgm:spPr/>
      <dgm:t>
        <a:bodyPr/>
        <a:lstStyle/>
        <a:p>
          <a:endParaRPr lang="en-US"/>
        </a:p>
      </dgm:t>
    </dgm:pt>
    <dgm:pt modelId="{C965111F-19E7-4A2D-90C8-660A90853C25}" type="pres">
      <dgm:prSet presAssocID="{5A5D6D61-2B7F-4A4C-A3B0-797C0EC80B8D}" presName="Parent" presStyleLbl="node1" presStyleIdx="0" presStyleCnt="2">
        <dgm:presLayoutVars>
          <dgm:chMax val="4"/>
          <dgm:chPref val="3"/>
        </dgm:presLayoutVars>
      </dgm:prSet>
      <dgm:spPr/>
      <dgm:t>
        <a:bodyPr/>
        <a:lstStyle/>
        <a:p>
          <a:endParaRPr lang="en-US"/>
        </a:p>
      </dgm:t>
    </dgm:pt>
    <dgm:pt modelId="{85B48648-23F2-4165-B77A-04169C3EC929}" type="pres">
      <dgm:prSet presAssocID="{73E302A9-7B92-46BC-A90D-93355AE36E9D}" presName="Accent" presStyleLbl="node1" presStyleIdx="1" presStyleCnt="2"/>
      <dgm:spPr/>
    </dgm:pt>
    <dgm:pt modelId="{023718AD-DD4C-487E-B5E1-B42133B5EE52}" type="pres">
      <dgm:prSet presAssocID="{73E302A9-7B92-46BC-A90D-93355AE36E9D}" presName="Image1" presStyleLbl="fgImgPlace1" presStyleIdx="0" presStyleCnt="4"/>
      <dgm:spPr/>
    </dgm:pt>
    <dgm:pt modelId="{6D1E7106-3B4A-4004-8183-65BDDB342349}" type="pres">
      <dgm:prSet presAssocID="{73E302A9-7B92-46BC-A90D-93355AE36E9D}" presName="Child1" presStyleLbl="revTx" presStyleIdx="0" presStyleCnt="4">
        <dgm:presLayoutVars>
          <dgm:chMax val="0"/>
          <dgm:chPref val="0"/>
          <dgm:bulletEnabled val="1"/>
        </dgm:presLayoutVars>
      </dgm:prSet>
      <dgm:spPr/>
      <dgm:t>
        <a:bodyPr/>
        <a:lstStyle/>
        <a:p>
          <a:endParaRPr lang="en-US"/>
        </a:p>
      </dgm:t>
    </dgm:pt>
    <dgm:pt modelId="{62CB9C36-7134-4B9B-9B94-CE38633B5A2F}" type="pres">
      <dgm:prSet presAssocID="{3BD23A29-398E-48E6-9928-135A7074FEA1}" presName="Image2" presStyleCnt="0"/>
      <dgm:spPr/>
    </dgm:pt>
    <dgm:pt modelId="{5C87200C-F0AF-4964-BB00-FDFF093C6442}" type="pres">
      <dgm:prSet presAssocID="{3BD23A29-398E-48E6-9928-135A7074FEA1}" presName="Image" presStyleLbl="fgImgPlace1" presStyleIdx="1" presStyleCnt="4"/>
      <dgm:spPr/>
    </dgm:pt>
    <dgm:pt modelId="{BC201B51-9B03-4965-BA08-0E5FDD644517}" type="pres">
      <dgm:prSet presAssocID="{3BD23A29-398E-48E6-9928-135A7074FEA1}" presName="Child2" presStyleLbl="revTx" presStyleIdx="1" presStyleCnt="4">
        <dgm:presLayoutVars>
          <dgm:chMax val="0"/>
          <dgm:chPref val="0"/>
          <dgm:bulletEnabled val="1"/>
        </dgm:presLayoutVars>
      </dgm:prSet>
      <dgm:spPr/>
      <dgm:t>
        <a:bodyPr/>
        <a:lstStyle/>
        <a:p>
          <a:endParaRPr lang="en-US"/>
        </a:p>
      </dgm:t>
    </dgm:pt>
    <dgm:pt modelId="{6C3ED7D0-7416-4045-B781-558B1B7FD654}" type="pres">
      <dgm:prSet presAssocID="{CBECF7E0-1770-42C8-8B8F-9197B8EC3EBA}" presName="Image3" presStyleCnt="0"/>
      <dgm:spPr/>
    </dgm:pt>
    <dgm:pt modelId="{9E6DDBB6-3DC8-468C-9334-E41DA1FCD2EB}" type="pres">
      <dgm:prSet presAssocID="{CBECF7E0-1770-42C8-8B8F-9197B8EC3EBA}" presName="Image" presStyleLbl="fgImgPlace1" presStyleIdx="2" presStyleCnt="4"/>
      <dgm:spPr/>
    </dgm:pt>
    <dgm:pt modelId="{95960127-8E25-4FC7-88CC-9BB9FC62CCD9}" type="pres">
      <dgm:prSet presAssocID="{CBECF7E0-1770-42C8-8B8F-9197B8EC3EBA}" presName="Child3" presStyleLbl="revTx" presStyleIdx="2" presStyleCnt="4">
        <dgm:presLayoutVars>
          <dgm:chMax val="0"/>
          <dgm:chPref val="0"/>
          <dgm:bulletEnabled val="1"/>
        </dgm:presLayoutVars>
      </dgm:prSet>
      <dgm:spPr/>
      <dgm:t>
        <a:bodyPr/>
        <a:lstStyle/>
        <a:p>
          <a:endParaRPr lang="en-US"/>
        </a:p>
      </dgm:t>
    </dgm:pt>
    <dgm:pt modelId="{5F4E3B5D-9559-457B-BEDA-D30E741F7AE9}" type="pres">
      <dgm:prSet presAssocID="{8BBB58BA-71C7-4026-92BD-453AA0430BAB}" presName="Image4" presStyleCnt="0"/>
      <dgm:spPr/>
    </dgm:pt>
    <dgm:pt modelId="{9728678E-D036-41B0-B635-0E21DE1CE1C0}" type="pres">
      <dgm:prSet presAssocID="{8BBB58BA-71C7-4026-92BD-453AA0430BAB}" presName="Image" presStyleLbl="fgImgPlace1" presStyleIdx="3" presStyleCnt="4"/>
      <dgm:spPr/>
    </dgm:pt>
    <dgm:pt modelId="{4870ED48-B350-4BEC-83DF-8C410045811F}" type="pres">
      <dgm:prSet presAssocID="{8BBB58BA-71C7-4026-92BD-453AA0430BAB}" presName="Child4" presStyleLbl="revTx" presStyleIdx="3" presStyleCnt="4">
        <dgm:presLayoutVars>
          <dgm:chMax val="0"/>
          <dgm:chPref val="0"/>
          <dgm:bulletEnabled val="1"/>
        </dgm:presLayoutVars>
      </dgm:prSet>
      <dgm:spPr/>
      <dgm:t>
        <a:bodyPr/>
        <a:lstStyle/>
        <a:p>
          <a:endParaRPr lang="en-US"/>
        </a:p>
      </dgm:t>
    </dgm:pt>
  </dgm:ptLst>
  <dgm:cxnLst>
    <dgm:cxn modelId="{2EA95D35-ED6F-43E2-BF63-4E0BFBCE8F32}" type="presOf" srcId="{3BD23A29-398E-48E6-9928-135A7074FEA1}" destId="{BC201B51-9B03-4965-BA08-0E5FDD644517}" srcOrd="0" destOrd="0" presId="urn:microsoft.com/office/officeart/2011/layout/RadialPictureList"/>
    <dgm:cxn modelId="{B6DB5210-2EEF-43E5-AFD7-AEF993FD297D}" type="presOf" srcId="{8BBB58BA-71C7-4026-92BD-453AA0430BAB}" destId="{4870ED48-B350-4BEC-83DF-8C410045811F}" srcOrd="0" destOrd="0" presId="urn:microsoft.com/office/officeart/2011/layout/RadialPictureList"/>
    <dgm:cxn modelId="{AF632CEB-682A-441A-ACD5-91C5D6C3DDBA}" srcId="{5A5D6D61-2B7F-4A4C-A3B0-797C0EC80B8D}" destId="{FB60D139-817B-4881-BECC-7E5135049E16}" srcOrd="4" destOrd="0" parTransId="{9A9AFDD0-BE2E-46A9-AC74-D92E2F67A1DB}" sibTransId="{D3B04CDA-54EB-4AB8-BE1A-6EA957C72BD0}"/>
    <dgm:cxn modelId="{25E57505-DA8F-4A60-B293-AC11B1A0EEEC}" srcId="{5A5D6D61-2B7F-4A4C-A3B0-797C0EC80B8D}" destId="{3BD23A29-398E-48E6-9928-135A7074FEA1}" srcOrd="1" destOrd="0" parTransId="{2603B3AE-D094-4C8A-80F5-26CF0B1ED437}" sibTransId="{C9F57B8F-3EB6-4B28-B534-3C8E944D3EBA}"/>
    <dgm:cxn modelId="{B71AB3B9-0AD9-481D-B487-7D56C651EB7B}" type="presOf" srcId="{5A5D6D61-2B7F-4A4C-A3B0-797C0EC80B8D}" destId="{C965111F-19E7-4A2D-90C8-660A90853C25}" srcOrd="0" destOrd="0" presId="urn:microsoft.com/office/officeart/2011/layout/RadialPictureList"/>
    <dgm:cxn modelId="{E37B13AE-3939-419A-BC45-68E9A92F4135}" type="presOf" srcId="{CBECF7E0-1770-42C8-8B8F-9197B8EC3EBA}" destId="{95960127-8E25-4FC7-88CC-9BB9FC62CCD9}" srcOrd="0" destOrd="0" presId="urn:microsoft.com/office/officeart/2011/layout/RadialPictureList"/>
    <dgm:cxn modelId="{63E40F64-4C66-47BF-B33E-7ED65A96198F}" type="presOf" srcId="{73E302A9-7B92-46BC-A90D-93355AE36E9D}" destId="{6D1E7106-3B4A-4004-8183-65BDDB342349}" srcOrd="0" destOrd="0" presId="urn:microsoft.com/office/officeart/2011/layout/RadialPictureList"/>
    <dgm:cxn modelId="{9B8818FC-FA7B-43CF-9BC8-69D0F504C7B7}" srcId="{5A5D6D61-2B7F-4A4C-A3B0-797C0EC80B8D}" destId="{73E302A9-7B92-46BC-A90D-93355AE36E9D}" srcOrd="0" destOrd="0" parTransId="{B6F4C01F-8EF1-42CE-8746-B1A527B30807}" sibTransId="{F3079605-469D-4647-9E02-8D5EFE54F43E}"/>
    <dgm:cxn modelId="{D48999E9-90AB-4298-89B2-865693308F29}" type="presOf" srcId="{A1419474-150F-4E54-80FB-EDAF66956861}" destId="{7304A22C-C75B-483B-A95C-2BBCB1A512ED}" srcOrd="0" destOrd="0" presId="urn:microsoft.com/office/officeart/2011/layout/RadialPictureList"/>
    <dgm:cxn modelId="{49AC21FB-2E4B-4447-80CE-3F784BBB79A4}" srcId="{A1419474-150F-4E54-80FB-EDAF66956861}" destId="{5A5D6D61-2B7F-4A4C-A3B0-797C0EC80B8D}" srcOrd="0" destOrd="0" parTransId="{A01D2B77-6184-4690-A659-B7E44E7D4B3F}" sibTransId="{DE573A75-14B7-4964-BE93-C052B424A351}"/>
    <dgm:cxn modelId="{1B5A9F27-4C5E-4F66-8E93-9A2205E8300D}" srcId="{5A5D6D61-2B7F-4A4C-A3B0-797C0EC80B8D}" destId="{CBECF7E0-1770-42C8-8B8F-9197B8EC3EBA}" srcOrd="2" destOrd="0" parTransId="{BD7283A2-A177-4407-AC0B-FEEF453FB864}" sibTransId="{0DECD257-C9B7-4450-B607-892F0BA88DE7}"/>
    <dgm:cxn modelId="{8F3C11F6-BCCE-418F-B100-E3BEC5AA8FC0}" srcId="{5A5D6D61-2B7F-4A4C-A3B0-797C0EC80B8D}" destId="{8BBB58BA-71C7-4026-92BD-453AA0430BAB}" srcOrd="3" destOrd="0" parTransId="{6C6BB300-AD00-42E4-AB6E-BAE997545283}" sibTransId="{7DE50B96-F297-4417-81B9-13725F3B5987}"/>
    <dgm:cxn modelId="{ADACABC0-D0AB-4284-ABD8-7E2FB0E9822D}" type="presParOf" srcId="{7304A22C-C75B-483B-A95C-2BBCB1A512ED}" destId="{C965111F-19E7-4A2D-90C8-660A90853C25}" srcOrd="0" destOrd="0" presId="urn:microsoft.com/office/officeart/2011/layout/RadialPictureList"/>
    <dgm:cxn modelId="{992B725F-68DE-4245-8D10-4A164A1D498B}" type="presParOf" srcId="{7304A22C-C75B-483B-A95C-2BBCB1A512ED}" destId="{85B48648-23F2-4165-B77A-04169C3EC929}" srcOrd="1" destOrd="0" presId="urn:microsoft.com/office/officeart/2011/layout/RadialPictureList"/>
    <dgm:cxn modelId="{AFE42AC0-65D6-417D-80DA-B6FEEB31A0B5}" type="presParOf" srcId="{7304A22C-C75B-483B-A95C-2BBCB1A512ED}" destId="{023718AD-DD4C-487E-B5E1-B42133B5EE52}" srcOrd="2" destOrd="0" presId="urn:microsoft.com/office/officeart/2011/layout/RadialPictureList"/>
    <dgm:cxn modelId="{B2FDE1F9-CDCA-43FC-93C9-6E4D0754D9BF}" type="presParOf" srcId="{7304A22C-C75B-483B-A95C-2BBCB1A512ED}" destId="{6D1E7106-3B4A-4004-8183-65BDDB342349}" srcOrd="3" destOrd="0" presId="urn:microsoft.com/office/officeart/2011/layout/RadialPictureList"/>
    <dgm:cxn modelId="{ED1427FC-E620-48AA-A178-B6FB639D3C18}" type="presParOf" srcId="{7304A22C-C75B-483B-A95C-2BBCB1A512ED}" destId="{62CB9C36-7134-4B9B-9B94-CE38633B5A2F}" srcOrd="4" destOrd="0" presId="urn:microsoft.com/office/officeart/2011/layout/RadialPictureList"/>
    <dgm:cxn modelId="{412323BF-CE00-4DE0-A4D2-1FCCADC0EAAB}" type="presParOf" srcId="{62CB9C36-7134-4B9B-9B94-CE38633B5A2F}" destId="{5C87200C-F0AF-4964-BB00-FDFF093C6442}" srcOrd="0" destOrd="0" presId="urn:microsoft.com/office/officeart/2011/layout/RadialPictureList"/>
    <dgm:cxn modelId="{91813A50-9293-41E7-82B5-3450453A49B7}" type="presParOf" srcId="{7304A22C-C75B-483B-A95C-2BBCB1A512ED}" destId="{BC201B51-9B03-4965-BA08-0E5FDD644517}" srcOrd="5" destOrd="0" presId="urn:microsoft.com/office/officeart/2011/layout/RadialPictureList"/>
    <dgm:cxn modelId="{056AAECE-37F5-40A5-AAE7-F05D08DA9209}" type="presParOf" srcId="{7304A22C-C75B-483B-A95C-2BBCB1A512ED}" destId="{6C3ED7D0-7416-4045-B781-558B1B7FD654}" srcOrd="6" destOrd="0" presId="urn:microsoft.com/office/officeart/2011/layout/RadialPictureList"/>
    <dgm:cxn modelId="{ACAE7194-E421-435C-9D5B-268992F5F5D4}" type="presParOf" srcId="{6C3ED7D0-7416-4045-B781-558B1B7FD654}" destId="{9E6DDBB6-3DC8-468C-9334-E41DA1FCD2EB}" srcOrd="0" destOrd="0" presId="urn:microsoft.com/office/officeart/2011/layout/RadialPictureList"/>
    <dgm:cxn modelId="{46B38D5B-FB02-49F3-9F6F-866852902962}" type="presParOf" srcId="{7304A22C-C75B-483B-A95C-2BBCB1A512ED}" destId="{95960127-8E25-4FC7-88CC-9BB9FC62CCD9}" srcOrd="7" destOrd="0" presId="urn:microsoft.com/office/officeart/2011/layout/RadialPictureList"/>
    <dgm:cxn modelId="{BC12F75A-10E4-404A-92F5-6DB61B83FB1B}" type="presParOf" srcId="{7304A22C-C75B-483B-A95C-2BBCB1A512ED}" destId="{5F4E3B5D-9559-457B-BEDA-D30E741F7AE9}" srcOrd="8" destOrd="0" presId="urn:microsoft.com/office/officeart/2011/layout/RadialPictureList"/>
    <dgm:cxn modelId="{18E112A8-6154-4455-8C1B-B02943A424F7}" type="presParOf" srcId="{5F4E3B5D-9559-457B-BEDA-D30E741F7AE9}" destId="{9728678E-D036-41B0-B635-0E21DE1CE1C0}" srcOrd="0" destOrd="0" presId="urn:microsoft.com/office/officeart/2011/layout/RadialPictureList"/>
    <dgm:cxn modelId="{D0A5211B-EE99-4DAA-9BDD-72765B99ABB0}" type="presParOf" srcId="{7304A22C-C75B-483B-A95C-2BBCB1A512ED}" destId="{4870ED48-B350-4BEC-83DF-8C410045811F}"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5111F-19E7-4A2D-90C8-660A90853C25}">
      <dsp:nvSpPr>
        <dsp:cNvPr id="0" name=""/>
        <dsp:cNvSpPr/>
      </dsp:nvSpPr>
      <dsp:spPr>
        <a:xfrm>
          <a:off x="1353641" y="1135887"/>
          <a:ext cx="1778971" cy="17788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Referral</a:t>
          </a:r>
          <a:endParaRPr lang="en-US" sz="2900" kern="1200" dirty="0"/>
        </a:p>
      </dsp:txBody>
      <dsp:txXfrm>
        <a:off x="1614165" y="1396388"/>
        <a:ext cx="1257923" cy="1257810"/>
      </dsp:txXfrm>
    </dsp:sp>
    <dsp:sp modelId="{85B48648-23F2-4165-B77A-04169C3EC929}">
      <dsp:nvSpPr>
        <dsp:cNvPr id="0" name=""/>
        <dsp:cNvSpPr/>
      </dsp:nvSpPr>
      <dsp:spPr>
        <a:xfrm>
          <a:off x="436473" y="146710"/>
          <a:ext cx="3585625" cy="3737660"/>
        </a:xfrm>
        <a:prstGeom prst="blockArc">
          <a:avLst>
            <a:gd name="adj1" fmla="val 16509444"/>
            <a:gd name="adj2" fmla="val 5088054"/>
            <a:gd name="adj3" fmla="val 524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23718AD-DD4C-487E-B5E1-B42133B5EE52}">
      <dsp:nvSpPr>
        <dsp:cNvPr id="0" name=""/>
        <dsp:cNvSpPr/>
      </dsp:nvSpPr>
      <dsp:spPr>
        <a:xfrm>
          <a:off x="2656271" y="0"/>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D1E7106-3B4A-4004-8183-65BDDB342349}">
      <dsp:nvSpPr>
        <dsp:cNvPr id="0" name=""/>
        <dsp:cNvSpPr/>
      </dsp:nvSpPr>
      <dsp:spPr>
        <a:xfrm>
          <a:off x="3682078" y="1219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Time</a:t>
          </a:r>
          <a:endParaRPr lang="en-US" sz="2700" kern="1200" dirty="0"/>
        </a:p>
      </dsp:txBody>
      <dsp:txXfrm>
        <a:off x="3682078" y="12191"/>
        <a:ext cx="1275991" cy="922528"/>
      </dsp:txXfrm>
    </dsp:sp>
    <dsp:sp modelId="{5C87200C-F0AF-4964-BB00-FDFF093C6442}">
      <dsp:nvSpPr>
        <dsp:cNvPr id="0" name=""/>
        <dsp:cNvSpPr/>
      </dsp:nvSpPr>
      <dsp:spPr>
        <a:xfrm>
          <a:off x="3360338" y="887577"/>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C201B51-9B03-4965-BA08-0E5FDD644517}">
      <dsp:nvSpPr>
        <dsp:cNvPr id="0" name=""/>
        <dsp:cNvSpPr/>
      </dsp:nvSpPr>
      <dsp:spPr>
        <a:xfrm>
          <a:off x="4383534" y="90423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Location</a:t>
          </a:r>
          <a:endParaRPr lang="en-US" sz="2700" kern="1200" dirty="0"/>
        </a:p>
      </dsp:txBody>
      <dsp:txXfrm>
        <a:off x="4383534" y="904239"/>
        <a:ext cx="1275991" cy="922528"/>
      </dsp:txXfrm>
    </dsp:sp>
    <dsp:sp modelId="{9E6DDBB6-3DC8-468C-9334-E41DA1FCD2EB}">
      <dsp:nvSpPr>
        <dsp:cNvPr id="0" name=""/>
        <dsp:cNvSpPr/>
      </dsp:nvSpPr>
      <dsp:spPr>
        <a:xfrm>
          <a:off x="3356682" y="2192527"/>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5960127-8E25-4FC7-88CC-9BB9FC62CCD9}">
      <dsp:nvSpPr>
        <dsp:cNvPr id="0" name=""/>
        <dsp:cNvSpPr/>
      </dsp:nvSpPr>
      <dsp:spPr>
        <a:xfrm>
          <a:off x="4383534" y="220797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Gender</a:t>
          </a:r>
          <a:endParaRPr lang="en-US" sz="2700" kern="1200" dirty="0"/>
        </a:p>
      </dsp:txBody>
      <dsp:txXfrm>
        <a:off x="4383534" y="2207971"/>
        <a:ext cx="1275991" cy="922528"/>
      </dsp:txXfrm>
    </dsp:sp>
    <dsp:sp modelId="{9728678E-D036-41B0-B635-0E21DE1CE1C0}">
      <dsp:nvSpPr>
        <dsp:cNvPr id="0" name=""/>
        <dsp:cNvSpPr/>
      </dsp:nvSpPr>
      <dsp:spPr>
        <a:xfrm>
          <a:off x="2656271" y="3110991"/>
          <a:ext cx="953207" cy="953008"/>
        </a:xfrm>
        <a:prstGeom prst="ellipse">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870ED48-B350-4BEC-83DF-8C410045811F}">
      <dsp:nvSpPr>
        <dsp:cNvPr id="0" name=""/>
        <dsp:cNvSpPr/>
      </dsp:nvSpPr>
      <dsp:spPr>
        <a:xfrm>
          <a:off x="3682078" y="313049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10000"/>
            </a:spcAft>
          </a:pPr>
          <a:r>
            <a:rPr lang="en-US" sz="2700" kern="1200" dirty="0" smtClean="0"/>
            <a:t>Offense</a:t>
          </a:r>
          <a:endParaRPr lang="en-US" sz="2700" kern="1200" dirty="0"/>
        </a:p>
      </dsp:txBody>
      <dsp:txXfrm>
        <a:off x="3682078" y="3130499"/>
        <a:ext cx="1275991" cy="922528"/>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072A6-FA0E-4AB3-B370-443C0FE85B06}" type="datetimeFigureOut">
              <a:rPr lang="en-US" smtClean="0"/>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162D0-88AC-4F48-859E-7491EC415A46}" type="slidenum">
              <a:rPr lang="en-US" smtClean="0"/>
              <a:t>‹#›</a:t>
            </a:fld>
            <a:endParaRPr lang="en-US"/>
          </a:p>
        </p:txBody>
      </p:sp>
    </p:spTree>
    <p:extLst>
      <p:ext uri="{BB962C8B-B14F-4D97-AF65-F5344CB8AC3E}">
        <p14:creationId xmlns:p14="http://schemas.microsoft.com/office/powerpoint/2010/main" val="21403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11 components come from the MDE’s recommendation for what</a:t>
            </a:r>
            <a:r>
              <a:rPr lang="en-US" baseline="0" dirty="0" smtClean="0"/>
              <a:t> constitutes a quality multi-tiered system of support. Those highlighted areas are place where Skyward can make things easier. Notice, Skyward is not a fix-all… some of these areas will need to be addressed separately. </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5</a:t>
            </a:fld>
            <a:endParaRPr lang="en-US"/>
          </a:p>
        </p:txBody>
      </p:sp>
    </p:spTree>
    <p:extLst>
      <p:ext uri="{BB962C8B-B14F-4D97-AF65-F5344CB8AC3E}">
        <p14:creationId xmlns:p14="http://schemas.microsoft.com/office/powerpoint/2010/main" val="378706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Skyward can do this. By entering</a:t>
            </a:r>
            <a:r>
              <a:rPr lang="en-US" baseline="0" dirty="0" smtClean="0"/>
              <a:t> a referral into Skyward, educators can aggregate data into a visual format quickly, identify students at risk via a Watch List that is run automatically, mass assign interventions, and progress monitor at the student level. This is done via the Behavior Module, Watch List, and </a:t>
            </a:r>
            <a:r>
              <a:rPr lang="en-US" baseline="0" dirty="0" err="1" smtClean="0"/>
              <a:t>RtI</a:t>
            </a:r>
            <a:r>
              <a:rPr lang="en-US" baseline="0" dirty="0" smtClean="0"/>
              <a:t> Module.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14</a:t>
            </a:fld>
            <a:endParaRPr lang="en-US"/>
          </a:p>
        </p:txBody>
      </p:sp>
    </p:spTree>
    <p:extLst>
      <p:ext uri="{BB962C8B-B14F-4D97-AF65-F5344CB8AC3E}">
        <p14:creationId xmlns:p14="http://schemas.microsoft.com/office/powerpoint/2010/main" val="21158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a:t>
            </a:r>
            <a:r>
              <a:rPr lang="en-US" baseline="0" dirty="0" smtClean="0"/>
              <a:t> Ryan has created a document that will help educators determine what tasks need to be completed, resources for those tasks, and other questions to consider. Above all, please know that we are here for you. How can </a:t>
            </a:r>
            <a:r>
              <a:rPr lang="en-US" baseline="0" smtClean="0"/>
              <a:t>we help?</a:t>
            </a:r>
            <a:endParaRPr lang="en-US"/>
          </a:p>
        </p:txBody>
      </p:sp>
      <p:sp>
        <p:nvSpPr>
          <p:cNvPr id="4" name="Slide Number Placeholder 3"/>
          <p:cNvSpPr>
            <a:spLocks noGrp="1"/>
          </p:cNvSpPr>
          <p:nvPr>
            <p:ph type="sldNum" sz="quarter" idx="10"/>
          </p:nvPr>
        </p:nvSpPr>
        <p:spPr/>
        <p:txBody>
          <a:bodyPr/>
          <a:lstStyle/>
          <a:p>
            <a:fld id="{EF5162D0-88AC-4F48-859E-7491EC415A46}" type="slidenum">
              <a:rPr lang="en-US" smtClean="0"/>
              <a:t>15</a:t>
            </a:fld>
            <a:endParaRPr lang="en-US"/>
          </a:p>
        </p:txBody>
      </p:sp>
    </p:spTree>
    <p:extLst>
      <p:ext uri="{BB962C8B-B14F-4D97-AF65-F5344CB8AC3E}">
        <p14:creationId xmlns:p14="http://schemas.microsoft.com/office/powerpoint/2010/main" val="4028502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it’s important to identify who will be responsible for configuring</a:t>
            </a:r>
            <a:r>
              <a:rPr lang="en-US" baseline="0" dirty="0" smtClean="0"/>
              <a:t> reports, who will be responsible for building them, when they will be run, and when conversations about this data will take place.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16</a:t>
            </a:fld>
            <a:endParaRPr lang="en-US"/>
          </a:p>
        </p:txBody>
      </p:sp>
    </p:spTree>
    <p:extLst>
      <p:ext uri="{BB962C8B-B14F-4D97-AF65-F5344CB8AC3E}">
        <p14:creationId xmlns:p14="http://schemas.microsoft.com/office/powerpoint/2010/main" val="939162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t>
            </a:r>
            <a:r>
              <a:rPr lang="en-US" dirty="0" err="1" smtClean="0"/>
              <a:t>watchlist</a:t>
            </a:r>
            <a:r>
              <a:rPr lang="en-US" dirty="0" smtClean="0"/>
              <a:t>, teams will need to meet to discuss what criteria they will use to identify students in need of intervention.</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17</a:t>
            </a:fld>
            <a:endParaRPr lang="en-US"/>
          </a:p>
        </p:txBody>
      </p:sp>
    </p:spTree>
    <p:extLst>
      <p:ext uri="{BB962C8B-B14F-4D97-AF65-F5344CB8AC3E}">
        <p14:creationId xmlns:p14="http://schemas.microsoft.com/office/powerpoint/2010/main" val="275307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 here details what</a:t>
            </a:r>
            <a:r>
              <a:rPr lang="en-US" baseline="0" dirty="0" smtClean="0"/>
              <a:t> criteria an educator might use.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18</a:t>
            </a:fld>
            <a:endParaRPr lang="en-US"/>
          </a:p>
        </p:txBody>
      </p:sp>
    </p:spTree>
    <p:extLst>
      <p:ext uri="{BB962C8B-B14F-4D97-AF65-F5344CB8AC3E}">
        <p14:creationId xmlns:p14="http://schemas.microsoft.com/office/powerpoint/2010/main" val="321370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criteria is identified, someone will need to create the Watch List Template, run it, and schedule it for future </a:t>
            </a:r>
            <a:r>
              <a:rPr lang="en-US" baseline="0" dirty="0" err="1" smtClean="0"/>
              <a:t>occurances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19</a:t>
            </a:fld>
            <a:endParaRPr lang="en-US"/>
          </a:p>
        </p:txBody>
      </p:sp>
    </p:spTree>
    <p:extLst>
      <p:ext uri="{BB962C8B-B14F-4D97-AF65-F5344CB8AC3E}">
        <p14:creationId xmlns:p14="http://schemas.microsoft.com/office/powerpoint/2010/main" val="83296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all, things to consider here are similar to the Behavior Module; who will configure the codes, who will build the </a:t>
            </a:r>
            <a:r>
              <a:rPr lang="en-US" dirty="0" err="1" smtClean="0"/>
              <a:t>watchlist</a:t>
            </a:r>
            <a:r>
              <a:rPr lang="en-US" baseline="0" dirty="0" smtClean="0"/>
              <a:t> template and set it to run, when will it be run, when will we discuss the data that is generated?</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20</a:t>
            </a:fld>
            <a:endParaRPr lang="en-US"/>
          </a:p>
        </p:txBody>
      </p:sp>
    </p:spTree>
    <p:extLst>
      <p:ext uri="{BB962C8B-B14F-4D97-AF65-F5344CB8AC3E}">
        <p14:creationId xmlns:p14="http://schemas.microsoft.com/office/powerpoint/2010/main" val="368159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previous two modules, </a:t>
            </a:r>
            <a:r>
              <a:rPr lang="en-US" dirty="0" err="1" smtClean="0"/>
              <a:t>RtI</a:t>
            </a:r>
            <a:r>
              <a:rPr lang="en-US" dirty="0" smtClean="0"/>
              <a:t> works much the same way; a team will need to figure what interventions</a:t>
            </a:r>
            <a:r>
              <a:rPr lang="en-US" baseline="0" dirty="0" smtClean="0"/>
              <a:t> they will use as well as the details (frequency, progress monitoring, etc.) of those interventions.</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21</a:t>
            </a:fld>
            <a:endParaRPr lang="en-US"/>
          </a:p>
        </p:txBody>
      </p:sp>
    </p:spTree>
    <p:extLst>
      <p:ext uri="{BB962C8B-B14F-4D97-AF65-F5344CB8AC3E}">
        <p14:creationId xmlns:p14="http://schemas.microsoft.com/office/powerpoint/2010/main" val="3126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intervention</a:t>
            </a:r>
            <a:r>
              <a:rPr lang="en-US" baseline="0" dirty="0" smtClean="0"/>
              <a:t> details are entered. A good question here is “Who will do this?” and “What Tier will we monitor?”</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23</a:t>
            </a:fld>
            <a:endParaRPr lang="en-US"/>
          </a:p>
        </p:txBody>
      </p:sp>
    </p:spTree>
    <p:extLst>
      <p:ext uri="{BB962C8B-B14F-4D97-AF65-F5344CB8AC3E}">
        <p14:creationId xmlns:p14="http://schemas.microsoft.com/office/powerpoint/2010/main" val="209305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you’ll need to determine who will enter progress monitoring data and learn how to run these</a:t>
            </a:r>
            <a:r>
              <a:rPr lang="en-US" baseline="0" dirty="0" smtClean="0"/>
              <a:t> awesome reports that could be used for a CST.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24</a:t>
            </a:fld>
            <a:endParaRPr lang="en-US"/>
          </a:p>
        </p:txBody>
      </p:sp>
    </p:spTree>
    <p:extLst>
      <p:ext uri="{BB962C8B-B14F-4D97-AF65-F5344CB8AC3E}">
        <p14:creationId xmlns:p14="http://schemas.microsoft.com/office/powerpoint/2010/main" val="5073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MDE</a:t>
            </a:r>
            <a:r>
              <a:rPr lang="en-US" baseline="0" dirty="0" smtClean="0"/>
              <a:t> Self Evaluation Rubric for MTSS</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6</a:t>
            </a:fld>
            <a:endParaRPr lang="en-US"/>
          </a:p>
        </p:txBody>
      </p:sp>
    </p:spTree>
    <p:extLst>
      <p:ext uri="{BB962C8B-B14F-4D97-AF65-F5344CB8AC3E}">
        <p14:creationId xmlns:p14="http://schemas.microsoft.com/office/powerpoint/2010/main" val="532777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a:t>
            </a:r>
            <a:r>
              <a:rPr lang="en-US" baseline="0" dirty="0" smtClean="0"/>
              <a:t> Ryan has created a document that will help educators determine what tasks need to be completed, resources for those tasks, and other questions to consider. Above all, please know that we are here for you. How can </a:t>
            </a:r>
            <a:r>
              <a:rPr lang="en-US" baseline="0" smtClean="0"/>
              <a:t>we help?</a:t>
            </a:r>
            <a:endParaRPr lang="en-US"/>
          </a:p>
        </p:txBody>
      </p:sp>
      <p:sp>
        <p:nvSpPr>
          <p:cNvPr id="4" name="Slide Number Placeholder 3"/>
          <p:cNvSpPr>
            <a:spLocks noGrp="1"/>
          </p:cNvSpPr>
          <p:nvPr>
            <p:ph type="sldNum" sz="quarter" idx="10"/>
          </p:nvPr>
        </p:nvSpPr>
        <p:spPr/>
        <p:txBody>
          <a:bodyPr/>
          <a:lstStyle/>
          <a:p>
            <a:fld id="{EF5162D0-88AC-4F48-859E-7491EC415A46}" type="slidenum">
              <a:rPr lang="en-US" smtClean="0"/>
              <a:t>27</a:t>
            </a:fld>
            <a:endParaRPr lang="en-US"/>
          </a:p>
        </p:txBody>
      </p:sp>
    </p:spTree>
    <p:extLst>
      <p:ext uri="{BB962C8B-B14F-4D97-AF65-F5344CB8AC3E}">
        <p14:creationId xmlns:p14="http://schemas.microsoft.com/office/powerpoint/2010/main" val="402850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have a system where we can collect and analyze referral data in a manner that allows us to create interventions based on the data. In other words, can we say over the last three months we’ve had a spike in bullying by Caucasian males in the cafeteria at the end of lunch? Or, are we just “processing” this information so that we can dole out consequences. Furthermore, which consequences are we doling out? Is there a trend?</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7</a:t>
            </a:fld>
            <a:endParaRPr lang="en-US"/>
          </a:p>
        </p:txBody>
      </p:sp>
    </p:spTree>
    <p:extLst>
      <p:ext uri="{BB962C8B-B14F-4D97-AF65-F5344CB8AC3E}">
        <p14:creationId xmlns:p14="http://schemas.microsoft.com/office/powerpoint/2010/main" val="148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our data, are we able to represent this data graphically?</a:t>
            </a:r>
            <a:r>
              <a:rPr lang="en-US" baseline="0" dirty="0" smtClean="0"/>
              <a:t> Can we assign interventions within the system? Do we have a systemic way of progress monitoring so that we know if the interventions worked or didn’t work?</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8</a:t>
            </a:fld>
            <a:endParaRPr lang="en-US"/>
          </a:p>
        </p:txBody>
      </p:sp>
    </p:spTree>
    <p:extLst>
      <p:ext uri="{BB962C8B-B14F-4D97-AF65-F5344CB8AC3E}">
        <p14:creationId xmlns:p14="http://schemas.microsoft.com/office/powerpoint/2010/main" val="241330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our current system support the transfer</a:t>
            </a:r>
            <a:r>
              <a:rPr lang="en-US" baseline="0" dirty="0" smtClean="0"/>
              <a:t> of data amongst years, buildings, and stakeholders?</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9</a:t>
            </a:fld>
            <a:endParaRPr lang="en-US"/>
          </a:p>
        </p:txBody>
      </p:sp>
    </p:spTree>
    <p:extLst>
      <p:ext uri="{BB962C8B-B14F-4D97-AF65-F5344CB8AC3E}">
        <p14:creationId xmlns:p14="http://schemas.microsoft.com/office/powerpoint/2010/main" val="172927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 all, have you collected</a:t>
            </a:r>
            <a:r>
              <a:rPr lang="en-US" baseline="0" dirty="0" smtClean="0"/>
              <a:t> a TON of data only to be left with questions about what to do next?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10</a:t>
            </a:fld>
            <a:endParaRPr lang="en-US"/>
          </a:p>
        </p:txBody>
      </p:sp>
    </p:spTree>
    <p:extLst>
      <p:ext uri="{BB962C8B-B14F-4D97-AF65-F5344CB8AC3E}">
        <p14:creationId xmlns:p14="http://schemas.microsoft.com/office/powerpoint/2010/main" val="6387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wouldn’t it be</a:t>
            </a:r>
            <a:r>
              <a:rPr lang="en-US" baseline="0" dirty="0" smtClean="0"/>
              <a:t> nice to turn that old referral into a system that allows you to delineate time, location, gender, type of offense so that this data can be disaggregated in a visual format?</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11</a:t>
            </a:fld>
            <a:endParaRPr lang="en-US"/>
          </a:p>
        </p:txBody>
      </p:sp>
    </p:spTree>
    <p:extLst>
      <p:ext uri="{BB962C8B-B14F-4D97-AF65-F5344CB8AC3E}">
        <p14:creationId xmlns:p14="http://schemas.microsoft.com/office/powerpoint/2010/main" val="61980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wouldn’t it be great to get a</a:t>
            </a:r>
            <a:r>
              <a:rPr lang="en-US" baseline="0" dirty="0" smtClean="0"/>
              <a:t> quick visual of trends and then determine which areas need focus, but beyond that, identify which kids need help?</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12</a:t>
            </a:fld>
            <a:endParaRPr lang="en-US"/>
          </a:p>
        </p:txBody>
      </p:sp>
    </p:spTree>
    <p:extLst>
      <p:ext uri="{BB962C8B-B14F-4D97-AF65-F5344CB8AC3E}">
        <p14:creationId xmlns:p14="http://schemas.microsoft.com/office/powerpoint/2010/main" val="160493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how awesome would it b</a:t>
            </a:r>
            <a:r>
              <a:rPr lang="en-US" baseline="0" dirty="0" smtClean="0"/>
              <a:t>e to take those kids, assign interventions, and allow for all stakeholders (principal, teacher, counselor, interventionist) to progress monitor in real time?</a:t>
            </a:r>
            <a:endParaRPr lang="en-US" dirty="0"/>
          </a:p>
        </p:txBody>
      </p:sp>
      <p:sp>
        <p:nvSpPr>
          <p:cNvPr id="4" name="Slide Number Placeholder 3"/>
          <p:cNvSpPr>
            <a:spLocks noGrp="1"/>
          </p:cNvSpPr>
          <p:nvPr>
            <p:ph type="sldNum" sz="quarter" idx="10"/>
          </p:nvPr>
        </p:nvSpPr>
        <p:spPr/>
        <p:txBody>
          <a:bodyPr/>
          <a:lstStyle/>
          <a:p>
            <a:fld id="{EF5162D0-88AC-4F48-859E-7491EC415A46}" type="slidenum">
              <a:rPr lang="en-US" smtClean="0"/>
              <a:t>13</a:t>
            </a:fld>
            <a:endParaRPr lang="en-US"/>
          </a:p>
        </p:txBody>
      </p:sp>
    </p:spTree>
    <p:extLst>
      <p:ext uri="{BB962C8B-B14F-4D97-AF65-F5344CB8AC3E}">
        <p14:creationId xmlns:p14="http://schemas.microsoft.com/office/powerpoint/2010/main" val="364914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i="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A16D90A-ABCD-42CE-B56F-E3E894F1FC8F}" type="slidenum">
              <a:rPr lang="en-US"/>
              <a:pPr>
                <a:defRPr/>
              </a:pPr>
              <a:t>‹#›</a:t>
            </a:fld>
            <a:endParaRPr lang="en-US" dirty="0"/>
          </a:p>
        </p:txBody>
      </p:sp>
    </p:spTree>
    <p:extLst>
      <p:ext uri="{BB962C8B-B14F-4D97-AF65-F5344CB8AC3E}">
        <p14:creationId xmlns:p14="http://schemas.microsoft.com/office/powerpoint/2010/main" val="245171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DAB7494-4963-4E3E-B91D-9C7A37B38F60}" type="datetimeFigureOut">
              <a:rPr lang="en-US"/>
              <a:pPr>
                <a:defRPr/>
              </a:pPr>
              <a:t>3/12/2014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96BE65-5516-4ED0-9C2D-FC2BED600911}" type="slidenum">
              <a:rPr lang="en-US"/>
              <a:pPr>
                <a:defRPr/>
              </a:pPr>
              <a:t>‹#›</a:t>
            </a:fld>
            <a:endParaRPr lang="en-US" dirty="0"/>
          </a:p>
        </p:txBody>
      </p:sp>
    </p:spTree>
    <p:extLst>
      <p:ext uri="{BB962C8B-B14F-4D97-AF65-F5344CB8AC3E}">
        <p14:creationId xmlns:p14="http://schemas.microsoft.com/office/powerpoint/2010/main" val="3172996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7BCFE2-EFCE-4E04-B616-4A538D1A810B}" type="datetimeFigureOut">
              <a:rPr lang="en-US"/>
              <a:pPr>
                <a:defRPr/>
              </a:pPr>
              <a:t>3/12/2014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5978CC-16CB-4CBC-BFED-6BE45487E354}" type="slidenum">
              <a:rPr lang="en-US"/>
              <a:pPr>
                <a:defRPr/>
              </a:pPr>
              <a:t>‹#›</a:t>
            </a:fld>
            <a:endParaRPr lang="en-US" dirty="0"/>
          </a:p>
        </p:txBody>
      </p:sp>
    </p:spTree>
    <p:extLst>
      <p:ext uri="{BB962C8B-B14F-4D97-AF65-F5344CB8AC3E}">
        <p14:creationId xmlns:p14="http://schemas.microsoft.com/office/powerpoint/2010/main" val="197098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dirty="0"/>
              <a:t>2011 DataDirector User Conference</a:t>
            </a:r>
          </a:p>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Mitch Fowler – fowlerm@calhounisd.org</a:t>
            </a:r>
          </a:p>
        </p:txBody>
      </p:sp>
      <p:sp>
        <p:nvSpPr>
          <p:cNvPr id="6" name="Slide Number Placeholder 5"/>
          <p:cNvSpPr>
            <a:spLocks noGrp="1"/>
          </p:cNvSpPr>
          <p:nvPr>
            <p:ph type="sldNum" sz="quarter" idx="12"/>
          </p:nvPr>
        </p:nvSpPr>
        <p:spPr/>
        <p:txBody>
          <a:bodyPr/>
          <a:lstStyle>
            <a:lvl1pPr>
              <a:defRPr/>
            </a:lvl1pPr>
          </a:lstStyle>
          <a:p>
            <a:pPr>
              <a:defRPr/>
            </a:pPr>
            <a:fld id="{A2C5C20B-91E7-44D4-B495-0974DDD10D29}" type="slidenum">
              <a:rPr lang="en-US"/>
              <a:pPr>
                <a:defRPr/>
              </a:pPr>
              <a:t>‹#›</a:t>
            </a:fld>
            <a:endParaRPr lang="en-US" dirty="0"/>
          </a:p>
        </p:txBody>
      </p:sp>
    </p:spTree>
    <p:extLst>
      <p:ext uri="{BB962C8B-B14F-4D97-AF65-F5344CB8AC3E}">
        <p14:creationId xmlns:p14="http://schemas.microsoft.com/office/powerpoint/2010/main" val="168199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CF16606-D018-48A4-AE0E-0AE7EF3A241D}" type="datetimeFigureOut">
              <a:rPr lang="en-US"/>
              <a:pPr>
                <a:defRPr/>
              </a:pPr>
              <a:t>3/12/2014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A41244-71C0-4311-B2DD-ABD51247325B}" type="slidenum">
              <a:rPr lang="en-US"/>
              <a:pPr>
                <a:defRPr/>
              </a:pPr>
              <a:t>‹#›</a:t>
            </a:fld>
            <a:endParaRPr lang="en-US" dirty="0"/>
          </a:p>
        </p:txBody>
      </p:sp>
    </p:spTree>
    <p:extLst>
      <p:ext uri="{BB962C8B-B14F-4D97-AF65-F5344CB8AC3E}">
        <p14:creationId xmlns:p14="http://schemas.microsoft.com/office/powerpoint/2010/main" val="75887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F4B26D4A-FF42-4893-BAE1-9890C84C7BE8}" type="datetimeFigureOut">
              <a:rPr lang="en-US"/>
              <a:pPr>
                <a:defRPr/>
              </a:pPr>
              <a:t>3/12/2014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D5A0DAD-4A76-41C7-89CD-B763757CC57F}" type="slidenum">
              <a:rPr lang="en-US"/>
              <a:pPr>
                <a:defRPr/>
              </a:pPr>
              <a:t>‹#›</a:t>
            </a:fld>
            <a:endParaRPr lang="en-US" dirty="0"/>
          </a:p>
        </p:txBody>
      </p:sp>
    </p:spTree>
    <p:extLst>
      <p:ext uri="{BB962C8B-B14F-4D97-AF65-F5344CB8AC3E}">
        <p14:creationId xmlns:p14="http://schemas.microsoft.com/office/powerpoint/2010/main" val="30074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4DC8AC8-2BD4-4F64-8791-24B0C7B903FA}" type="datetimeFigureOut">
              <a:rPr lang="en-US"/>
              <a:pPr>
                <a:defRPr/>
              </a:pPr>
              <a:t>3/12/2014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485EBD69-F6E4-4370-900F-1C0A959C78B6}" type="slidenum">
              <a:rPr lang="en-US"/>
              <a:pPr>
                <a:defRPr/>
              </a:pPr>
              <a:t>‹#›</a:t>
            </a:fld>
            <a:endParaRPr lang="en-US" dirty="0"/>
          </a:p>
        </p:txBody>
      </p:sp>
    </p:spTree>
    <p:extLst>
      <p:ext uri="{BB962C8B-B14F-4D97-AF65-F5344CB8AC3E}">
        <p14:creationId xmlns:p14="http://schemas.microsoft.com/office/powerpoint/2010/main" val="204374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C3DC6CD-9856-4E62-8D39-B08010027DE1}" type="datetimeFigureOut">
              <a:rPr lang="en-US"/>
              <a:pPr>
                <a:defRPr/>
              </a:pPr>
              <a:t>3/12/2014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FF7B1CF-E082-41D9-9FE8-EE79D1509462}" type="slidenum">
              <a:rPr lang="en-US"/>
              <a:pPr>
                <a:defRPr/>
              </a:pPr>
              <a:t>‹#›</a:t>
            </a:fld>
            <a:endParaRPr lang="en-US" dirty="0"/>
          </a:p>
        </p:txBody>
      </p:sp>
    </p:spTree>
    <p:extLst>
      <p:ext uri="{BB962C8B-B14F-4D97-AF65-F5344CB8AC3E}">
        <p14:creationId xmlns:p14="http://schemas.microsoft.com/office/powerpoint/2010/main" val="83713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5E93AB65-1BE6-410A-A20C-0D917079583D}" type="datetimeFigureOut">
              <a:rPr lang="en-US"/>
              <a:pPr>
                <a:defRPr/>
              </a:pPr>
              <a:t>3/12/2014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6B80C181-7CCA-4C01-BD83-EA904D20E0D6}" type="slidenum">
              <a:rPr lang="en-US"/>
              <a:pPr>
                <a:defRPr/>
              </a:pPr>
              <a:t>‹#›</a:t>
            </a:fld>
            <a:endParaRPr lang="en-US" dirty="0"/>
          </a:p>
        </p:txBody>
      </p:sp>
    </p:spTree>
    <p:extLst>
      <p:ext uri="{BB962C8B-B14F-4D97-AF65-F5344CB8AC3E}">
        <p14:creationId xmlns:p14="http://schemas.microsoft.com/office/powerpoint/2010/main" val="245308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1397B327-D410-4506-A5E5-399AE24FD539}" type="datetimeFigureOut">
              <a:rPr lang="en-US"/>
              <a:pPr>
                <a:defRPr/>
              </a:pPr>
              <a:t>3/12/2014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59163A0-4836-4E58-AAF0-176F2A5712F9}" type="slidenum">
              <a:rPr lang="en-US"/>
              <a:pPr>
                <a:defRPr/>
              </a:pPr>
              <a:t>‹#›</a:t>
            </a:fld>
            <a:endParaRPr lang="en-US" dirty="0"/>
          </a:p>
        </p:txBody>
      </p:sp>
    </p:spTree>
    <p:extLst>
      <p:ext uri="{BB962C8B-B14F-4D97-AF65-F5344CB8AC3E}">
        <p14:creationId xmlns:p14="http://schemas.microsoft.com/office/powerpoint/2010/main" val="51520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1B62E75-EB72-4511-9260-66090EE7301C}" type="datetimeFigureOut">
              <a:rPr lang="en-US"/>
              <a:pPr>
                <a:defRPr/>
              </a:pPr>
              <a:t>3/12/2014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4A7DAB4-63DF-420F-A9CF-395378876D9A}" type="slidenum">
              <a:rPr lang="en-US"/>
              <a:pPr>
                <a:defRPr/>
              </a:pPr>
              <a:t>‹#›</a:t>
            </a:fld>
            <a:endParaRPr lang="en-US" dirty="0"/>
          </a:p>
        </p:txBody>
      </p:sp>
    </p:spTree>
    <p:extLst>
      <p:ext uri="{BB962C8B-B14F-4D97-AF65-F5344CB8AC3E}">
        <p14:creationId xmlns:p14="http://schemas.microsoft.com/office/powerpoint/2010/main" val="212239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335F4F4-8F0B-4471-8233-BD6AB37940CF}" type="slidenum">
              <a:rPr lang="en-US"/>
              <a:pPr>
                <a:defRPr/>
              </a:pPr>
              <a:t>‹#›</a:t>
            </a:fld>
            <a:endParaRPr lang="en-US" dirty="0"/>
          </a:p>
        </p:txBody>
      </p:sp>
      <p:pic>
        <p:nvPicPr>
          <p:cNvPr id="7" name="Picture 6" descr="8-12-2011 3-10-34 PM.png"/>
          <p:cNvPicPr>
            <a:picLocks noChangeAspect="1"/>
          </p:cNvPicPr>
          <p:nvPr/>
        </p:nvPicPr>
        <p:blipFill>
          <a:blip r:embed="rId13" cstate="print"/>
          <a:stretch>
            <a:fillRect/>
          </a:stretch>
        </p:blipFill>
        <p:spPr>
          <a:xfrm>
            <a:off x="7153524" y="3352800"/>
            <a:ext cx="1990476" cy="3505200"/>
          </a:xfrm>
          <a:prstGeom prst="rect">
            <a:avLst/>
          </a:prstGeom>
          <a:effectLst>
            <a:softEdge rad="635000"/>
          </a:effectLst>
        </p:spPr>
      </p:pic>
      <p:pic>
        <p:nvPicPr>
          <p:cNvPr id="1030" name="Picture 7"/>
          <p:cNvPicPr>
            <a:picLocks noChangeAspect="1"/>
          </p:cNvPicPr>
          <p:nvPr/>
        </p:nvPicPr>
        <p:blipFill>
          <a:blip r:embed="rId14">
            <a:extLst>
              <a:ext uri="{28A0092B-C50C-407E-A947-70E740481C1C}">
                <a14:useLocalDpi xmlns:a14="http://schemas.microsoft.com/office/drawing/2010/main" val="0"/>
              </a:ext>
            </a:extLst>
          </a:blip>
          <a:srcRect t="78432" r="6853" b="13412"/>
          <a:stretch>
            <a:fillRect/>
          </a:stretch>
        </p:blipFill>
        <p:spPr bwMode="auto">
          <a:xfrm>
            <a:off x="685800" y="6278563"/>
            <a:ext cx="68849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953735"/>
          </a:solidFill>
          <a:latin typeface="+mj-lt"/>
          <a:ea typeface="+mj-ea"/>
          <a:cs typeface="+mj-cs"/>
        </a:defRPr>
      </a:lvl1pPr>
      <a:lvl2pPr algn="ctr" rtl="0" eaLnBrk="1" fontAlgn="base" hangingPunct="1">
        <a:spcBef>
          <a:spcPct val="0"/>
        </a:spcBef>
        <a:spcAft>
          <a:spcPct val="0"/>
        </a:spcAft>
        <a:defRPr sz="4400">
          <a:solidFill>
            <a:srgbClr val="953735"/>
          </a:solidFill>
          <a:latin typeface="Calibri" pitchFamily="34" charset="0"/>
        </a:defRPr>
      </a:lvl2pPr>
      <a:lvl3pPr algn="ctr" rtl="0" eaLnBrk="1" fontAlgn="base" hangingPunct="1">
        <a:spcBef>
          <a:spcPct val="0"/>
        </a:spcBef>
        <a:spcAft>
          <a:spcPct val="0"/>
        </a:spcAft>
        <a:defRPr sz="4400">
          <a:solidFill>
            <a:srgbClr val="953735"/>
          </a:solidFill>
          <a:latin typeface="Calibri" pitchFamily="34" charset="0"/>
        </a:defRPr>
      </a:lvl3pPr>
      <a:lvl4pPr algn="ctr" rtl="0" eaLnBrk="1" fontAlgn="base" hangingPunct="1">
        <a:spcBef>
          <a:spcPct val="0"/>
        </a:spcBef>
        <a:spcAft>
          <a:spcPct val="0"/>
        </a:spcAft>
        <a:defRPr sz="4400">
          <a:solidFill>
            <a:srgbClr val="953735"/>
          </a:solidFill>
          <a:latin typeface="Calibri" pitchFamily="34" charset="0"/>
        </a:defRPr>
      </a:lvl4pPr>
      <a:lvl5pPr algn="ctr" rtl="0" eaLnBrk="1" fontAlgn="base" hangingPunct="1">
        <a:spcBef>
          <a:spcPct val="0"/>
        </a:spcBef>
        <a:spcAft>
          <a:spcPct val="0"/>
        </a:spcAft>
        <a:defRPr sz="4400">
          <a:solidFill>
            <a:srgbClr val="953735"/>
          </a:solidFill>
          <a:latin typeface="Calibri" pitchFamily="34" charset="0"/>
        </a:defRPr>
      </a:lvl5pPr>
      <a:lvl6pPr marL="457200" algn="ctr" rtl="0" eaLnBrk="1" fontAlgn="base" hangingPunct="1">
        <a:spcBef>
          <a:spcPct val="0"/>
        </a:spcBef>
        <a:spcAft>
          <a:spcPct val="0"/>
        </a:spcAft>
        <a:defRPr sz="4400">
          <a:solidFill>
            <a:srgbClr val="953735"/>
          </a:solidFill>
          <a:latin typeface="Calibri" pitchFamily="34" charset="0"/>
        </a:defRPr>
      </a:lvl6pPr>
      <a:lvl7pPr marL="914400" algn="ctr" rtl="0" eaLnBrk="1" fontAlgn="base" hangingPunct="1">
        <a:spcBef>
          <a:spcPct val="0"/>
        </a:spcBef>
        <a:spcAft>
          <a:spcPct val="0"/>
        </a:spcAft>
        <a:defRPr sz="4400">
          <a:solidFill>
            <a:srgbClr val="953735"/>
          </a:solidFill>
          <a:latin typeface="Calibri" pitchFamily="34" charset="0"/>
        </a:defRPr>
      </a:lvl7pPr>
      <a:lvl8pPr marL="1371600" algn="ctr" rtl="0" eaLnBrk="1" fontAlgn="base" hangingPunct="1">
        <a:spcBef>
          <a:spcPct val="0"/>
        </a:spcBef>
        <a:spcAft>
          <a:spcPct val="0"/>
        </a:spcAft>
        <a:defRPr sz="4400">
          <a:solidFill>
            <a:srgbClr val="953735"/>
          </a:solidFill>
          <a:latin typeface="Calibri" pitchFamily="34" charset="0"/>
        </a:defRPr>
      </a:lvl8pPr>
      <a:lvl9pPr marL="1828800" algn="ctr" rtl="0" eaLnBrk="1" fontAlgn="base" hangingPunct="1">
        <a:spcBef>
          <a:spcPct val="0"/>
        </a:spcBef>
        <a:spcAft>
          <a:spcPct val="0"/>
        </a:spcAft>
        <a:defRPr sz="4400">
          <a:solidFill>
            <a:srgbClr val="95373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png"/><Relationship Id="rId5" Type="http://schemas.openxmlformats.org/officeDocument/2006/relationships/diagramQuickStyle" Target="../diagrams/quickStyle1.xml"/><Relationship Id="rId15" Type="http://schemas.openxmlformats.org/officeDocument/2006/relationships/image" Target="../media/image22.png"/><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wmf"/><Relationship Id="rId1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wmf"/><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ocs.google.com/a/calhounisd.org/spreadsheet/ccc?key=0AqsKrXnq2f-TdF83UzNFbmxKdGo3U3VQdlFNbU1EZlE&amp;usp=drive_web#gid=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4.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eachingforlearning.org/local/documents/rti-13.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jpe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1295400"/>
            <a:ext cx="7772400" cy="1470025"/>
          </a:xfrm>
        </p:spPr>
        <p:txBody>
          <a:bodyPr/>
          <a:lstStyle/>
          <a:p>
            <a:pPr eaLnBrk="1" hangingPunct="1"/>
            <a:r>
              <a:rPr lang="en-US" altLang="en-US" dirty="0" smtClean="0"/>
              <a:t>Skyward Bound with </a:t>
            </a:r>
            <a:r>
              <a:rPr lang="en-US" altLang="en-US" dirty="0" err="1" smtClean="0"/>
              <a:t>RtI</a:t>
            </a:r>
            <a:r>
              <a:rPr lang="en-US" altLang="en-US" dirty="0" smtClean="0"/>
              <a:t> Data</a:t>
            </a:r>
          </a:p>
        </p:txBody>
      </p:sp>
      <p:sp>
        <p:nvSpPr>
          <p:cNvPr id="3" name="Subtitle 2"/>
          <p:cNvSpPr>
            <a:spLocks noGrp="1"/>
          </p:cNvSpPr>
          <p:nvPr>
            <p:ph type="subTitle" idx="1"/>
          </p:nvPr>
        </p:nvSpPr>
        <p:spPr>
          <a:xfrm>
            <a:off x="1371600" y="2743200"/>
            <a:ext cx="6400800" cy="2819400"/>
          </a:xfrm>
        </p:spPr>
        <p:txBody>
          <a:bodyPr rtlCol="0">
            <a:normAutofit/>
          </a:bodyPr>
          <a:lstStyle/>
          <a:p>
            <a:pPr eaLnBrk="1" fontAlgn="auto" hangingPunct="1">
              <a:spcAft>
                <a:spcPts val="0"/>
              </a:spcAft>
              <a:buFont typeface="Arial" pitchFamily="34" charset="0"/>
              <a:buNone/>
              <a:defRPr/>
            </a:pPr>
            <a:r>
              <a:rPr lang="en-US" sz="1600" dirty="0" smtClean="0"/>
              <a:t>Ryan Miller</a:t>
            </a:r>
          </a:p>
          <a:p>
            <a:pPr eaLnBrk="1" fontAlgn="auto" hangingPunct="1">
              <a:spcAft>
                <a:spcPts val="0"/>
              </a:spcAft>
              <a:buFont typeface="Arial" pitchFamily="34" charset="0"/>
              <a:buNone/>
              <a:defRPr/>
            </a:pPr>
            <a:r>
              <a:rPr lang="en-US" sz="1600" dirty="0" smtClean="0"/>
              <a:t>millerr@calhounisd.org</a:t>
            </a:r>
          </a:p>
          <a:p>
            <a:pPr eaLnBrk="1" fontAlgn="auto" hangingPunct="1">
              <a:spcAft>
                <a:spcPts val="0"/>
              </a:spcAft>
              <a:buFont typeface="Arial" pitchFamily="34" charset="0"/>
              <a:buNone/>
              <a:defRPr/>
            </a:pPr>
            <a:endParaRPr lang="en-US" sz="1400" dirty="0" smtClean="0"/>
          </a:p>
          <a:p>
            <a:pPr eaLnBrk="1" fontAlgn="auto" hangingPunct="1">
              <a:spcAft>
                <a:spcPts val="0"/>
              </a:spcAft>
              <a:buFont typeface="Arial" pitchFamily="34" charset="0"/>
              <a:buNone/>
              <a:defRPr/>
            </a:pPr>
            <a:r>
              <a:rPr lang="en-US" sz="1600" dirty="0" smtClean="0"/>
              <a:t>Mitch Fowler</a:t>
            </a:r>
          </a:p>
          <a:p>
            <a:pPr eaLnBrk="1" fontAlgn="auto" hangingPunct="1">
              <a:spcAft>
                <a:spcPts val="0"/>
              </a:spcAft>
              <a:buFont typeface="Arial" pitchFamily="34" charset="0"/>
              <a:buNone/>
              <a:defRPr/>
            </a:pPr>
            <a:r>
              <a:rPr lang="en-US" sz="1600" dirty="0" smtClean="0"/>
              <a:t>fowlerm@calhounisd.org</a:t>
            </a:r>
          </a:p>
          <a:p>
            <a:pPr eaLnBrk="1" fontAlgn="auto" hangingPunct="1">
              <a:spcAft>
                <a:spcPts val="0"/>
              </a:spcAft>
              <a:buFont typeface="Arial" pitchFamily="34" charset="0"/>
              <a:buNone/>
              <a:defRPr/>
            </a:pPr>
            <a:r>
              <a:rPr lang="en-US" sz="1600" dirty="0" smtClean="0"/>
              <a:t>Twitter: @</a:t>
            </a:r>
            <a:r>
              <a:rPr lang="en-US" sz="1600" dirty="0" err="1" smtClean="0"/>
              <a:t>fowlerm</a:t>
            </a:r>
            <a:endParaRPr lang="en-US" sz="1600" dirty="0" smtClean="0"/>
          </a:p>
          <a:p>
            <a:pPr eaLnBrk="1" fontAlgn="auto" hangingPunct="1">
              <a:spcAft>
                <a:spcPts val="0"/>
              </a:spcAft>
              <a:buFont typeface="Arial" pitchFamily="34" charset="0"/>
              <a:buNone/>
              <a:defRPr/>
            </a:pPr>
            <a:endParaRPr lang="en-US" sz="1600" dirty="0"/>
          </a:p>
          <a:p>
            <a:pPr eaLnBrk="1" fontAlgn="auto" hangingPunct="1">
              <a:spcAft>
                <a:spcPts val="0"/>
              </a:spcAft>
              <a:buFont typeface="Arial" pitchFamily="34" charset="0"/>
              <a:buNone/>
              <a:defRPr/>
            </a:pPr>
            <a:r>
              <a:rPr lang="en-US" sz="1600" dirty="0" smtClean="0"/>
              <a:t>Session Resources: </a:t>
            </a:r>
          </a:p>
          <a:p>
            <a:pPr fontAlgn="auto">
              <a:spcAft>
                <a:spcPts val="0"/>
              </a:spcAft>
              <a:defRPr/>
            </a:pPr>
            <a:r>
              <a:rPr lang="en-US" sz="1600" b="1" dirty="0"/>
              <a:t>http://tinyurl.com/SkywardRTIMACUL2014</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4"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818707" y="14478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971107" y="16002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123507" y="17526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275907" y="19050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428307" y="20574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1580707" y="2209800"/>
            <a:ext cx="2266898"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4013791" y="289560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1623045"/>
            <a:ext cx="1742785" cy="3154710"/>
          </a:xfrm>
          <a:prstGeom prst="rect">
            <a:avLst/>
          </a:prstGeom>
          <a:noFill/>
        </p:spPr>
        <p:txBody>
          <a:bodyPr wrap="none" lIns="91440" tIns="45720" rIns="91440" bIns="45720">
            <a:spAutoFit/>
          </a:bodyPr>
          <a:lstStyle/>
          <a:p>
            <a:pPr algn="ctr"/>
            <a:r>
              <a:rPr lang="en-US" sz="199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19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433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Wouldn’t it Be Nice?</a:t>
            </a:r>
            <a:endParaRPr lang="en-US" dirty="0"/>
          </a:p>
        </p:txBody>
      </p:sp>
      <p:grpSp>
        <p:nvGrpSpPr>
          <p:cNvPr id="5" name="Group 4"/>
          <p:cNvGrpSpPr/>
          <p:nvPr/>
        </p:nvGrpSpPr>
        <p:grpSpPr>
          <a:xfrm>
            <a:off x="-762000" y="1702981"/>
            <a:ext cx="6096000" cy="4064000"/>
            <a:chOff x="457200" y="1676400"/>
            <a:chExt cx="6096000" cy="4064000"/>
          </a:xfrm>
        </p:grpSpPr>
        <p:graphicFrame>
          <p:nvGraphicFramePr>
            <p:cNvPr id="4" name="Diagram 3"/>
            <p:cNvGraphicFramePr/>
            <p:nvPr>
              <p:extLst>
                <p:ext uri="{D42A27DB-BD31-4B8C-83A1-F6EECF244321}">
                  <p14:modId xmlns:p14="http://schemas.microsoft.com/office/powerpoint/2010/main" val="2528149788"/>
                </p:ext>
              </p:extLst>
            </p:nvPr>
          </p:nvGraphicFramePr>
          <p:xfrm>
            <a:off x="4572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FowlerM.CISD\AppData\Local\Microsoft\Windows\Temporary Internet Files\Content.IE5\ONMBP6VZ\MC900441468[1].png"/>
            <p:cNvPicPr>
              <a:picLocks noChangeAspect="1" noChangeArrowheads="1"/>
            </p:cNvPicPr>
            <p:nvPr/>
          </p:nvPicPr>
          <p:blipFill rotWithShape="1">
            <a:blip r:embed="rId8">
              <a:extLst>
                <a:ext uri="{28A0092B-C50C-407E-A947-70E740481C1C}">
                  <a14:useLocalDpi xmlns:a14="http://schemas.microsoft.com/office/drawing/2010/main" val="0"/>
                </a:ext>
              </a:extLst>
            </a:blip>
            <a:srcRect b="24912"/>
            <a:stretch/>
          </p:blipFill>
          <p:spPr bwMode="auto">
            <a:xfrm>
              <a:off x="2903356" y="1676400"/>
              <a:ext cx="1349469" cy="10387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owlerM.CISD\AppData\Local\Microsoft\Windows\Temporary Internet Files\Content.IE5\96OERX7Z\MC900391160[2].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25841" y="2715187"/>
              <a:ext cx="622272" cy="68928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FowlerM.CISD\AppData\Local\Microsoft\Windows\Temporary Internet Files\Content.IE5\96OERX7Z\MP900442480[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463" y="4034625"/>
              <a:ext cx="659194" cy="5856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FowlerM.CISD\AppData\Local\Microsoft\Windows\Temporary Internet Files\Content.IE5\IHCBB7WO\MC900433940[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1888" y="4875138"/>
              <a:ext cx="790575" cy="7905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Chart 5"/>
          <p:cNvGraphicFramePr/>
          <p:nvPr>
            <p:extLst>
              <p:ext uri="{D42A27DB-BD31-4B8C-83A1-F6EECF244321}">
                <p14:modId xmlns:p14="http://schemas.microsoft.com/office/powerpoint/2010/main" val="634406720"/>
              </p:ext>
            </p:extLst>
          </p:nvPr>
        </p:nvGraphicFramePr>
        <p:xfrm>
          <a:off x="5257800" y="1371600"/>
          <a:ext cx="3429000" cy="24384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Chart 12"/>
          <p:cNvGraphicFramePr/>
          <p:nvPr>
            <p:extLst>
              <p:ext uri="{D42A27DB-BD31-4B8C-83A1-F6EECF244321}">
                <p14:modId xmlns:p14="http://schemas.microsoft.com/office/powerpoint/2010/main" val="1039012842"/>
              </p:ext>
            </p:extLst>
          </p:nvPr>
        </p:nvGraphicFramePr>
        <p:xfrm>
          <a:off x="5257800" y="2222375"/>
          <a:ext cx="3429000" cy="24384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4" name="Chart 13"/>
          <p:cNvGraphicFramePr/>
          <p:nvPr>
            <p:extLst>
              <p:ext uri="{D42A27DB-BD31-4B8C-83A1-F6EECF244321}">
                <p14:modId xmlns:p14="http://schemas.microsoft.com/office/powerpoint/2010/main" val="3270864464"/>
              </p:ext>
            </p:extLst>
          </p:nvPr>
        </p:nvGraphicFramePr>
        <p:xfrm>
          <a:off x="5257800" y="2858606"/>
          <a:ext cx="3429000" cy="2438400"/>
        </p:xfrm>
        <a:graphic>
          <a:graphicData uri="http://schemas.openxmlformats.org/drawingml/2006/chart">
            <c:chart xmlns:c="http://schemas.openxmlformats.org/drawingml/2006/chart" xmlns:r="http://schemas.openxmlformats.org/officeDocument/2006/relationships" r:id="rId14"/>
          </a:graphicData>
        </a:graphic>
      </p:graphicFrame>
      <p:pic>
        <p:nvPicPr>
          <p:cNvPr id="5129"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3152294"/>
            <a:ext cx="1255713"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75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subTnLst>
                                    <p:set>
                                      <p:cBhvr override="childStyle">
                                        <p:cTn dur="1" fill="hold" display="0" masterRel="nextClick" afterEffect="1"/>
                                        <p:tgtEl>
                                          <p:spTgt spid="51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3" grpId="0">
        <p:bldAsOne/>
      </p:bldGraphic>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Wouldn’t it Be Nice?</a:t>
            </a:r>
            <a:endParaRPr lang="en-US" dirty="0"/>
          </a:p>
        </p:txBody>
      </p:sp>
      <p:graphicFrame>
        <p:nvGraphicFramePr>
          <p:cNvPr id="12" name="Chart 11"/>
          <p:cNvGraphicFramePr/>
          <p:nvPr>
            <p:extLst>
              <p:ext uri="{D42A27DB-BD31-4B8C-83A1-F6EECF244321}">
                <p14:modId xmlns:p14="http://schemas.microsoft.com/office/powerpoint/2010/main" val="1851618451"/>
              </p:ext>
            </p:extLst>
          </p:nvPr>
        </p:nvGraphicFramePr>
        <p:xfrm>
          <a:off x="2066385" y="1143000"/>
          <a:ext cx="560552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39500" y="1823484"/>
            <a:ext cx="818485" cy="2443716"/>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60712" y="5023046"/>
            <a:ext cx="6438900" cy="976714"/>
            <a:chOff x="876300" y="4433486"/>
            <a:chExt cx="7277100" cy="1141223"/>
          </a:xfrm>
          <a:solidFill>
            <a:schemeClr val="accent6"/>
          </a:solidFill>
        </p:grpSpPr>
        <p:grpSp>
          <p:nvGrpSpPr>
            <p:cNvPr id="17" name="Group 16"/>
            <p:cNvGrpSpPr/>
            <p:nvPr/>
          </p:nvGrpSpPr>
          <p:grpSpPr>
            <a:xfrm>
              <a:off x="3314700" y="4458294"/>
              <a:ext cx="2362200" cy="1091608"/>
              <a:chOff x="762000" y="4174955"/>
              <a:chExt cx="2362200" cy="1091608"/>
            </a:xfrm>
            <a:grpFill/>
          </p:grpSpPr>
          <p:grpSp>
            <p:nvGrpSpPr>
              <p:cNvPr id="16" name="Group 15"/>
              <p:cNvGrpSpPr/>
              <p:nvPr/>
            </p:nvGrpSpPr>
            <p:grpSpPr>
              <a:xfrm>
                <a:off x="762000" y="4199763"/>
                <a:ext cx="228600" cy="1066800"/>
                <a:chOff x="1066800" y="4114800"/>
                <a:chExt cx="457200" cy="1371600"/>
              </a:xfrm>
              <a:grpFill/>
            </p:grpSpPr>
            <p:sp>
              <p:nvSpPr>
                <p:cNvPr id="10" name="Oval 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104900" y="4199763"/>
                <a:ext cx="228600" cy="1066800"/>
                <a:chOff x="1066800" y="4114800"/>
                <a:chExt cx="457200" cy="1371600"/>
              </a:xfrm>
              <a:grpFill/>
            </p:grpSpPr>
            <p:sp>
              <p:nvSpPr>
                <p:cNvPr id="23" name="Oval 2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447800" y="4199763"/>
                <a:ext cx="228600" cy="1066800"/>
                <a:chOff x="1066800" y="4114800"/>
                <a:chExt cx="457200" cy="1371600"/>
              </a:xfrm>
              <a:grpFill/>
            </p:grpSpPr>
            <p:sp>
              <p:nvSpPr>
                <p:cNvPr id="27" name="Oval 2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788042" y="4199763"/>
                <a:ext cx="228600" cy="1066800"/>
                <a:chOff x="1066800" y="4114800"/>
                <a:chExt cx="457200" cy="1371600"/>
              </a:xfrm>
              <a:grpFill/>
            </p:grpSpPr>
            <p:sp>
              <p:nvSpPr>
                <p:cNvPr id="31" name="Oval 3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2144233" y="4199763"/>
                <a:ext cx="228600" cy="1066800"/>
                <a:chOff x="1066800" y="4114800"/>
                <a:chExt cx="457200" cy="1371600"/>
              </a:xfrm>
              <a:grpFill/>
            </p:grpSpPr>
            <p:sp>
              <p:nvSpPr>
                <p:cNvPr id="35" name="Oval 3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514600" y="4187359"/>
                <a:ext cx="228600" cy="1066800"/>
                <a:chOff x="1066800" y="4114800"/>
                <a:chExt cx="457200" cy="1371600"/>
              </a:xfrm>
              <a:grpFill/>
            </p:grpSpPr>
            <p:sp>
              <p:nvSpPr>
                <p:cNvPr id="39" name="Oval 3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895600" y="4174955"/>
                <a:ext cx="228600" cy="1066800"/>
                <a:chOff x="1066800" y="4114800"/>
                <a:chExt cx="457200" cy="1371600"/>
              </a:xfrm>
              <a:grpFill/>
            </p:grpSpPr>
            <p:sp>
              <p:nvSpPr>
                <p:cNvPr id="43" name="Oval 4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876300" y="4483101"/>
              <a:ext cx="2362200" cy="1091608"/>
              <a:chOff x="762000" y="4174955"/>
              <a:chExt cx="2362200" cy="1091608"/>
            </a:xfrm>
            <a:grpFill/>
          </p:grpSpPr>
          <p:grpSp>
            <p:nvGrpSpPr>
              <p:cNvPr id="48" name="Group 47"/>
              <p:cNvGrpSpPr/>
              <p:nvPr/>
            </p:nvGrpSpPr>
            <p:grpSpPr>
              <a:xfrm>
                <a:off x="762000" y="4199763"/>
                <a:ext cx="228600" cy="1066800"/>
                <a:chOff x="1066800" y="4114800"/>
                <a:chExt cx="457200" cy="1371600"/>
              </a:xfrm>
              <a:grpFill/>
            </p:grpSpPr>
            <p:sp>
              <p:nvSpPr>
                <p:cNvPr id="73" name="Oval 7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 y="4199763"/>
                <a:ext cx="228600" cy="1066800"/>
                <a:chOff x="1066800" y="4114800"/>
                <a:chExt cx="457200" cy="1371600"/>
              </a:xfrm>
              <a:grpFill/>
            </p:grpSpPr>
            <p:sp>
              <p:nvSpPr>
                <p:cNvPr id="70" name="Oval 6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447800" y="4199763"/>
                <a:ext cx="228600" cy="1066800"/>
                <a:chOff x="1066800" y="4114800"/>
                <a:chExt cx="457200" cy="1371600"/>
              </a:xfrm>
              <a:grpFill/>
            </p:grpSpPr>
            <p:sp>
              <p:nvSpPr>
                <p:cNvPr id="67" name="Oval 6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788042" y="4199763"/>
                <a:ext cx="228600" cy="1066800"/>
                <a:chOff x="1066800" y="4114800"/>
                <a:chExt cx="457200" cy="1371600"/>
              </a:xfrm>
              <a:grpFill/>
            </p:grpSpPr>
            <p:sp>
              <p:nvSpPr>
                <p:cNvPr id="64" name="Oval 6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2144233" y="4199763"/>
                <a:ext cx="228600" cy="1066800"/>
                <a:chOff x="1066800" y="4114800"/>
                <a:chExt cx="457200" cy="1371600"/>
              </a:xfrm>
              <a:grpFill/>
            </p:grpSpPr>
            <p:sp>
              <p:nvSpPr>
                <p:cNvPr id="61" name="Oval 6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514600" y="4187359"/>
                <a:ext cx="228600" cy="1066800"/>
                <a:chOff x="1066800" y="4114800"/>
                <a:chExt cx="457200" cy="1371600"/>
              </a:xfrm>
              <a:grpFill/>
            </p:grpSpPr>
            <p:sp>
              <p:nvSpPr>
                <p:cNvPr id="58" name="Oval 57"/>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895600" y="4174955"/>
                <a:ext cx="228600" cy="1066800"/>
                <a:chOff x="1066800" y="4114800"/>
                <a:chExt cx="457200" cy="1371600"/>
              </a:xfrm>
              <a:grpFill/>
            </p:grpSpPr>
            <p:sp>
              <p:nvSpPr>
                <p:cNvPr id="55" name="Oval 5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a:off x="5791200" y="4433486"/>
              <a:ext cx="2362200" cy="1091608"/>
              <a:chOff x="762000" y="4174955"/>
              <a:chExt cx="2362200" cy="1091608"/>
            </a:xfrm>
            <a:grpFill/>
          </p:grpSpPr>
          <p:grpSp>
            <p:nvGrpSpPr>
              <p:cNvPr id="77" name="Group 76"/>
              <p:cNvGrpSpPr/>
              <p:nvPr/>
            </p:nvGrpSpPr>
            <p:grpSpPr>
              <a:xfrm>
                <a:off x="762000" y="4199763"/>
                <a:ext cx="228600" cy="1066800"/>
                <a:chOff x="1066800" y="4114800"/>
                <a:chExt cx="457200" cy="1371600"/>
              </a:xfrm>
              <a:grpFill/>
            </p:grpSpPr>
            <p:sp>
              <p:nvSpPr>
                <p:cNvPr id="102" name="Oval 101"/>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104900" y="4199763"/>
                <a:ext cx="228600" cy="1066800"/>
                <a:chOff x="1066800" y="4114800"/>
                <a:chExt cx="457200" cy="1371600"/>
              </a:xfrm>
              <a:grpFill/>
            </p:grpSpPr>
            <p:sp>
              <p:nvSpPr>
                <p:cNvPr id="99" name="Oval 9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1447800" y="4199763"/>
                <a:ext cx="228600" cy="1066800"/>
                <a:chOff x="1066800" y="4114800"/>
                <a:chExt cx="457200" cy="1371600"/>
              </a:xfrm>
              <a:grpFill/>
            </p:grpSpPr>
            <p:sp>
              <p:nvSpPr>
                <p:cNvPr id="96" name="Oval 95"/>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1788042" y="4199763"/>
                <a:ext cx="228600" cy="1066800"/>
                <a:chOff x="1066800" y="4114800"/>
                <a:chExt cx="457200" cy="1371600"/>
              </a:xfrm>
              <a:grpFill/>
            </p:grpSpPr>
            <p:sp>
              <p:nvSpPr>
                <p:cNvPr id="93" name="Oval 9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2144233" y="4199763"/>
                <a:ext cx="228600" cy="1066800"/>
                <a:chOff x="1066800" y="4114800"/>
                <a:chExt cx="457200" cy="1371600"/>
              </a:xfrm>
              <a:grpFill/>
            </p:grpSpPr>
            <p:sp>
              <p:nvSpPr>
                <p:cNvPr id="90" name="Oval 8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2514600" y="4187359"/>
                <a:ext cx="228600" cy="1066800"/>
                <a:chOff x="1066800" y="4114800"/>
                <a:chExt cx="457200" cy="1371600"/>
              </a:xfrm>
              <a:grpFill/>
            </p:grpSpPr>
            <p:sp>
              <p:nvSpPr>
                <p:cNvPr id="87" name="Oval 8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895600" y="4174955"/>
                <a:ext cx="228600" cy="1066800"/>
                <a:chOff x="1066800" y="4114800"/>
                <a:chExt cx="457200" cy="1371600"/>
              </a:xfrm>
              <a:grpFill/>
            </p:grpSpPr>
            <p:sp>
              <p:nvSpPr>
                <p:cNvPr id="84" name="Oval 8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396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93289" y="1246747"/>
            <a:ext cx="6438900" cy="976714"/>
            <a:chOff x="876300" y="4433486"/>
            <a:chExt cx="7277100" cy="1141223"/>
          </a:xfrm>
          <a:solidFill>
            <a:schemeClr val="accent6"/>
          </a:solidFill>
        </p:grpSpPr>
        <p:grpSp>
          <p:nvGrpSpPr>
            <p:cNvPr id="5" name="Group 4"/>
            <p:cNvGrpSpPr/>
            <p:nvPr/>
          </p:nvGrpSpPr>
          <p:grpSpPr>
            <a:xfrm>
              <a:off x="3314700" y="4458294"/>
              <a:ext cx="2362200" cy="1091608"/>
              <a:chOff x="762000" y="4174955"/>
              <a:chExt cx="2362200" cy="1091608"/>
            </a:xfrm>
            <a:grpFill/>
          </p:grpSpPr>
          <p:grpSp>
            <p:nvGrpSpPr>
              <p:cNvPr id="64" name="Group 63"/>
              <p:cNvGrpSpPr/>
              <p:nvPr/>
            </p:nvGrpSpPr>
            <p:grpSpPr>
              <a:xfrm>
                <a:off x="762000" y="4199763"/>
                <a:ext cx="228600" cy="1066800"/>
                <a:chOff x="1066800" y="4114800"/>
                <a:chExt cx="457200" cy="1371600"/>
              </a:xfrm>
              <a:grpFill/>
            </p:grpSpPr>
            <p:sp>
              <p:nvSpPr>
                <p:cNvPr id="89" name="Oval 8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104900" y="4199763"/>
                <a:ext cx="228600" cy="1066800"/>
                <a:chOff x="1066800" y="4114800"/>
                <a:chExt cx="457200" cy="1371600"/>
              </a:xfrm>
              <a:grpFill/>
            </p:grpSpPr>
            <p:sp>
              <p:nvSpPr>
                <p:cNvPr id="86" name="Oval 85"/>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1447800" y="4199763"/>
                <a:ext cx="228600" cy="1066800"/>
                <a:chOff x="1066800" y="4114800"/>
                <a:chExt cx="457200" cy="1371600"/>
              </a:xfrm>
              <a:grpFill/>
            </p:grpSpPr>
            <p:sp>
              <p:nvSpPr>
                <p:cNvPr id="83" name="Oval 8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788042" y="4199763"/>
                <a:ext cx="228600" cy="1066800"/>
                <a:chOff x="1066800" y="4114800"/>
                <a:chExt cx="457200" cy="1371600"/>
              </a:xfrm>
              <a:grpFill/>
            </p:grpSpPr>
            <p:sp>
              <p:nvSpPr>
                <p:cNvPr id="80" name="Oval 7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144233" y="4199763"/>
                <a:ext cx="228600" cy="1066800"/>
                <a:chOff x="1066800" y="4114800"/>
                <a:chExt cx="457200" cy="1371600"/>
              </a:xfrm>
              <a:grpFill/>
            </p:grpSpPr>
            <p:sp>
              <p:nvSpPr>
                <p:cNvPr id="77" name="Oval 7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514600" y="4187359"/>
                <a:ext cx="228600" cy="1066800"/>
                <a:chOff x="1066800" y="4114800"/>
                <a:chExt cx="457200" cy="1371600"/>
              </a:xfrm>
              <a:grpFill/>
            </p:grpSpPr>
            <p:sp>
              <p:nvSpPr>
                <p:cNvPr id="74" name="Oval 7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895600" y="4174955"/>
                <a:ext cx="228600" cy="1066800"/>
                <a:chOff x="1066800" y="4114800"/>
                <a:chExt cx="457200" cy="1371600"/>
              </a:xfrm>
              <a:grpFill/>
            </p:grpSpPr>
            <p:sp>
              <p:nvSpPr>
                <p:cNvPr id="71" name="Oval 7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876300" y="4483101"/>
              <a:ext cx="2362200" cy="1091608"/>
              <a:chOff x="762000" y="4174955"/>
              <a:chExt cx="2362200" cy="1091608"/>
            </a:xfrm>
            <a:grpFill/>
          </p:grpSpPr>
          <p:grpSp>
            <p:nvGrpSpPr>
              <p:cNvPr id="36" name="Group 35"/>
              <p:cNvGrpSpPr/>
              <p:nvPr/>
            </p:nvGrpSpPr>
            <p:grpSpPr>
              <a:xfrm>
                <a:off x="762000" y="4199763"/>
                <a:ext cx="228600" cy="1066800"/>
                <a:chOff x="1066800" y="4114800"/>
                <a:chExt cx="457200" cy="1371600"/>
              </a:xfrm>
              <a:grpFill/>
            </p:grpSpPr>
            <p:sp>
              <p:nvSpPr>
                <p:cNvPr id="61" name="Oval 6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104900" y="4199763"/>
                <a:ext cx="228600" cy="1066800"/>
                <a:chOff x="1066800" y="4114800"/>
                <a:chExt cx="457200" cy="1371600"/>
              </a:xfrm>
              <a:grpFill/>
            </p:grpSpPr>
            <p:sp>
              <p:nvSpPr>
                <p:cNvPr id="58" name="Oval 57"/>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447800" y="4199763"/>
                <a:ext cx="228600" cy="1066800"/>
                <a:chOff x="1066800" y="4114800"/>
                <a:chExt cx="457200" cy="1371600"/>
              </a:xfrm>
              <a:grpFill/>
            </p:grpSpPr>
            <p:sp>
              <p:nvSpPr>
                <p:cNvPr id="55" name="Oval 5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788042" y="4199763"/>
                <a:ext cx="228600" cy="1066800"/>
                <a:chOff x="1066800" y="4114800"/>
                <a:chExt cx="457200" cy="1371600"/>
              </a:xfrm>
              <a:grpFill/>
            </p:grpSpPr>
            <p:sp>
              <p:nvSpPr>
                <p:cNvPr id="52" name="Oval 51"/>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2144233" y="4199763"/>
                <a:ext cx="228600" cy="1066800"/>
                <a:chOff x="1066800" y="4114800"/>
                <a:chExt cx="457200" cy="1371600"/>
              </a:xfrm>
              <a:grpFill/>
            </p:grpSpPr>
            <p:sp>
              <p:nvSpPr>
                <p:cNvPr id="49" name="Oval 48"/>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514600" y="4187359"/>
                <a:ext cx="228600" cy="1066800"/>
                <a:chOff x="1066800" y="4114800"/>
                <a:chExt cx="457200" cy="1371600"/>
              </a:xfrm>
              <a:grpFill/>
            </p:grpSpPr>
            <p:sp>
              <p:nvSpPr>
                <p:cNvPr id="46" name="Oval 45"/>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895600" y="4174955"/>
                <a:ext cx="228600" cy="1066800"/>
                <a:chOff x="1066800" y="4114800"/>
                <a:chExt cx="457200" cy="1371600"/>
              </a:xfrm>
              <a:grpFill/>
            </p:grpSpPr>
            <p:sp>
              <p:nvSpPr>
                <p:cNvPr id="43" name="Oval 4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5791200" y="4433486"/>
              <a:ext cx="2362200" cy="1091608"/>
              <a:chOff x="762000" y="4174955"/>
              <a:chExt cx="2362200" cy="1091608"/>
            </a:xfrm>
            <a:grpFill/>
          </p:grpSpPr>
          <p:grpSp>
            <p:nvGrpSpPr>
              <p:cNvPr id="8" name="Group 7"/>
              <p:cNvGrpSpPr/>
              <p:nvPr/>
            </p:nvGrpSpPr>
            <p:grpSpPr>
              <a:xfrm>
                <a:off x="762000" y="4199763"/>
                <a:ext cx="228600" cy="1066800"/>
                <a:chOff x="1066800" y="4114800"/>
                <a:chExt cx="457200" cy="1371600"/>
              </a:xfrm>
              <a:grpFill/>
            </p:grpSpPr>
            <p:sp>
              <p:nvSpPr>
                <p:cNvPr id="33" name="Oval 32"/>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104900" y="4199763"/>
                <a:ext cx="228600" cy="1066800"/>
                <a:chOff x="1066800" y="4114800"/>
                <a:chExt cx="457200" cy="1371600"/>
              </a:xfrm>
              <a:grpFill/>
            </p:grpSpPr>
            <p:sp>
              <p:nvSpPr>
                <p:cNvPr id="30" name="Oval 29"/>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447800" y="4199763"/>
                <a:ext cx="228600" cy="1066800"/>
                <a:chOff x="1066800" y="4114800"/>
                <a:chExt cx="457200" cy="1371600"/>
              </a:xfrm>
              <a:grpFill/>
            </p:grpSpPr>
            <p:sp>
              <p:nvSpPr>
                <p:cNvPr id="27" name="Oval 26"/>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788042" y="4199763"/>
                <a:ext cx="228600" cy="1066800"/>
                <a:chOff x="1066800" y="4114800"/>
                <a:chExt cx="457200" cy="1371600"/>
              </a:xfrm>
              <a:grpFill/>
            </p:grpSpPr>
            <p:sp>
              <p:nvSpPr>
                <p:cNvPr id="24" name="Oval 23"/>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44233" y="4199763"/>
                <a:ext cx="228600" cy="1066800"/>
                <a:chOff x="1066800" y="4114800"/>
                <a:chExt cx="457200" cy="1371600"/>
              </a:xfrm>
              <a:grpFill/>
            </p:grpSpPr>
            <p:sp>
              <p:nvSpPr>
                <p:cNvPr id="21" name="Oval 20"/>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514600" y="4187359"/>
                <a:ext cx="228600" cy="1066800"/>
                <a:chOff x="1066800" y="4114800"/>
                <a:chExt cx="457200" cy="1371600"/>
              </a:xfrm>
              <a:grpFill/>
            </p:grpSpPr>
            <p:sp>
              <p:nvSpPr>
                <p:cNvPr id="18" name="Oval 17"/>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895600" y="4174955"/>
                <a:ext cx="228600" cy="1066800"/>
                <a:chOff x="1066800" y="4114800"/>
                <a:chExt cx="457200" cy="1371600"/>
              </a:xfrm>
              <a:grpFill/>
            </p:grpSpPr>
            <p:sp>
              <p:nvSpPr>
                <p:cNvPr id="15" name="Oval 14"/>
                <p:cNvSpPr/>
                <p:nvPr/>
              </p:nvSpPr>
              <p:spPr>
                <a:xfrm>
                  <a:off x="1143000" y="4114800"/>
                  <a:ext cx="304800" cy="304800"/>
                </a:xfrm>
                <a:prstGeom prst="ellipse">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0" y="4784652"/>
                  <a:ext cx="304800" cy="701748"/>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6800" y="4517952"/>
                  <a:ext cx="457200" cy="533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 name="Title 1"/>
          <p:cNvSpPr>
            <a:spLocks noGrp="1"/>
          </p:cNvSpPr>
          <p:nvPr>
            <p:ph type="title"/>
          </p:nvPr>
        </p:nvSpPr>
        <p:spPr>
          <a:xfrm>
            <a:off x="457200" y="274638"/>
            <a:ext cx="8229600" cy="1143000"/>
          </a:xfrm>
        </p:spPr>
        <p:txBody>
          <a:bodyPr/>
          <a:lstStyle/>
          <a:p>
            <a:r>
              <a:rPr lang="en-US" dirty="0" smtClean="0"/>
              <a:t>Wouldn’t it Be Nice?</a:t>
            </a:r>
            <a:endParaRPr lang="en-US" dirty="0"/>
          </a:p>
        </p:txBody>
      </p:sp>
      <p:pic>
        <p:nvPicPr>
          <p:cNvPr id="97" name="Picture 3" descr="C:\Program Files (x86)\Microsoft Office\MEDIA\CAGCAT10\j0199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820" y="2438400"/>
            <a:ext cx="201571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FowlerM.CISD\AppData\Local\Microsoft\Windows\Temporary Internet Files\Content.IE5\96OERX7Z\MM90017398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5447" y="4800600"/>
            <a:ext cx="1798485" cy="111533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FowlerM.CISD\AppData\Local\Microsoft\Windows\Temporary Internet Files\Content.IE5\96OERX7Z\MC9004349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528" y="4577489"/>
            <a:ext cx="1390598" cy="139059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FowlerM.CISD\AppData\Local\Microsoft\Windows\Temporary Internet Files\Content.IE5\96OERX7Z\MC90043394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6283" y="3331362"/>
            <a:ext cx="1223090" cy="1223090"/>
          </a:xfrm>
          <a:prstGeom prst="rect">
            <a:avLst/>
          </a:prstGeom>
          <a:noFill/>
          <a:extLst>
            <a:ext uri="{909E8E84-426E-40DD-AFC4-6F175D3DCCD1}">
              <a14:hiddenFill xmlns:a14="http://schemas.microsoft.com/office/drawing/2010/main">
                <a:solidFill>
                  <a:srgbClr val="FFFFFF"/>
                </a:solidFill>
              </a14:hiddenFill>
            </a:ext>
          </a:extLst>
        </p:spPr>
      </p:pic>
      <p:cxnSp>
        <p:nvCxnSpPr>
          <p:cNvPr id="6144" name="Straight Arrow Connector 6143"/>
          <p:cNvCxnSpPr/>
          <p:nvPr/>
        </p:nvCxnSpPr>
        <p:spPr>
          <a:xfrm>
            <a:off x="2509373" y="4267200"/>
            <a:ext cx="905473"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59" name="Group 6158"/>
          <p:cNvGrpSpPr/>
          <p:nvPr/>
        </p:nvGrpSpPr>
        <p:grpSpPr>
          <a:xfrm>
            <a:off x="5572383" y="4585389"/>
            <a:ext cx="1994495" cy="1394297"/>
            <a:chOff x="5572383" y="4585389"/>
            <a:chExt cx="1994495" cy="1394297"/>
          </a:xfrm>
        </p:grpSpPr>
        <p:pic>
          <p:nvPicPr>
            <p:cNvPr id="6152" name="Picture 8" descr="C:\Users\FowlerM.CISD\AppData\Local\Microsoft\Windows\Temporary Internet Files\Content.IE5\ONMBP6VZ\MC90043488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581" y="4585389"/>
              <a:ext cx="1394297" cy="1394297"/>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Straight Arrow Connector 104"/>
            <p:cNvCxnSpPr/>
            <p:nvPr/>
          </p:nvCxnSpPr>
          <p:spPr>
            <a:xfrm flipH="1" flipV="1">
              <a:off x="5572383" y="5310963"/>
              <a:ext cx="674231" cy="25163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6" name="Straight Arrow Connector 105"/>
          <p:cNvCxnSpPr/>
          <p:nvPr/>
        </p:nvCxnSpPr>
        <p:spPr>
          <a:xfrm flipV="1">
            <a:off x="2569706" y="5358268"/>
            <a:ext cx="881512" cy="20433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58" name="Group 6157"/>
          <p:cNvGrpSpPr/>
          <p:nvPr/>
        </p:nvGrpSpPr>
        <p:grpSpPr>
          <a:xfrm>
            <a:off x="5472145" y="3223316"/>
            <a:ext cx="1947743" cy="1635936"/>
            <a:chOff x="5472145" y="3223316"/>
            <a:chExt cx="1947743" cy="1635936"/>
          </a:xfrm>
        </p:grpSpPr>
        <p:pic>
          <p:nvPicPr>
            <p:cNvPr id="6150" name="Picture 6" descr="C:\Users\FowlerM.CISD\AppData\Local\Microsoft\Windows\Temporary Internet Files\Content.IE5\96OERX7Z\MC90043260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7404" y="3223316"/>
              <a:ext cx="1272484" cy="1272484"/>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Arrow Connector 106"/>
            <p:cNvCxnSpPr/>
            <p:nvPr/>
          </p:nvCxnSpPr>
          <p:spPr>
            <a:xfrm flipH="1">
              <a:off x="5472145" y="4249652"/>
              <a:ext cx="739859"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4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Skyward Can Help!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8690"/>
            <a:ext cx="7386460" cy="47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66" y="1643062"/>
            <a:ext cx="8370887"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61" y="1522043"/>
            <a:ext cx="7892817" cy="410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31" y="1522044"/>
            <a:ext cx="8896859" cy="350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53" y="1688715"/>
            <a:ext cx="8495300" cy="261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7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Planning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06" y="1447800"/>
            <a:ext cx="875237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5064044"/>
            <a:ext cx="6019800" cy="369332"/>
          </a:xfrm>
          <a:prstGeom prst="rect">
            <a:avLst/>
          </a:prstGeom>
          <a:noFill/>
        </p:spPr>
        <p:txBody>
          <a:bodyPr wrap="square" rtlCol="0">
            <a:spAutoFit/>
          </a:bodyPr>
          <a:lstStyle/>
          <a:p>
            <a:pPr algn="ctr"/>
            <a:r>
              <a:rPr lang="en-US" dirty="0" smtClean="0">
                <a:hlinkClick r:id="rId4"/>
              </a:rPr>
              <a:t>MTSS Implementation Plan</a:t>
            </a:r>
            <a:endParaRPr lang="en-US" dirty="0"/>
          </a:p>
        </p:txBody>
      </p:sp>
    </p:spTree>
    <p:extLst>
      <p:ext uri="{BB962C8B-B14F-4D97-AF65-F5344CB8AC3E}">
        <p14:creationId xmlns:p14="http://schemas.microsoft.com/office/powerpoint/2010/main" val="71944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the Behavior Module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6229"/>
            <a:ext cx="4515364" cy="262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29" y="1471835"/>
            <a:ext cx="8370887"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FowlerM.CISD\AppData\Local\Microsoft\Windows\Temporary Internet Files\Content.IE5\IMQ6XYM2\MC90043261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664" y="1905000"/>
            <a:ext cx="1371372" cy="13713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owlerM.CISD\AppData\Local\Microsoft\Windows\Temporary Internet Files\Content.IE5\CC5WF9JX\MC90029585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9677" y="1655161"/>
            <a:ext cx="2163778" cy="18710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FowlerM.CISD\AppData\Local\Microsoft\Windows\Temporary Internet Files\Content.IE5\H1D2QAWY\MM900234764[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537382" y="3658329"/>
            <a:ext cx="1728367" cy="10548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022" y="-478409"/>
            <a:ext cx="6858000" cy="79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C:\Users\FowlerM.CISD\AppData\Local\Microsoft\Windows\Temporary Internet Files\Content.IE5\A318TMET\MP90030963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7783" y="3526211"/>
            <a:ext cx="1849133" cy="131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0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 y="2133600"/>
            <a:ext cx="33866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60794"/>
            <a:ext cx="3320143" cy="305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5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62" y="1815935"/>
            <a:ext cx="860316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4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886200" cy="476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36361"/>
            <a:ext cx="1066800" cy="423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MTSS &amp; Skyward; A Perfect Combination</a:t>
            </a:r>
          </a:p>
          <a:p>
            <a:r>
              <a:rPr lang="en-US" dirty="0" smtClean="0"/>
              <a:t>Maximizing the Behavior Module</a:t>
            </a:r>
          </a:p>
          <a:p>
            <a:r>
              <a:rPr lang="en-US" dirty="0" smtClean="0"/>
              <a:t>Identifying Students via Watch Lists</a:t>
            </a:r>
          </a:p>
          <a:p>
            <a:r>
              <a:rPr lang="en-US" dirty="0" err="1" smtClean="0"/>
              <a:t>RtI</a:t>
            </a:r>
            <a:r>
              <a:rPr lang="en-US" dirty="0" smtClean="0"/>
              <a:t> in Skyward</a:t>
            </a:r>
          </a:p>
          <a:p>
            <a:r>
              <a:rPr lang="en-US" dirty="0" smtClean="0"/>
              <a:t>Pitfalls to Avoid During Implementation</a:t>
            </a:r>
          </a:p>
          <a:p>
            <a:endParaRPr lang="en-US" dirty="0" smtClean="0"/>
          </a:p>
          <a:p>
            <a:endParaRPr lang="en-US" dirty="0"/>
          </a:p>
        </p:txBody>
      </p:sp>
    </p:spTree>
    <p:extLst>
      <p:ext uri="{BB962C8B-B14F-4D97-AF65-F5344CB8AC3E}">
        <p14:creationId xmlns:p14="http://schemas.microsoft.com/office/powerpoint/2010/main" val="76056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82" y="1812037"/>
            <a:ext cx="7043618" cy="294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Identifying Kids via the </a:t>
            </a:r>
            <a:r>
              <a:rPr lang="en-US" dirty="0" err="1" smtClean="0"/>
              <a:t>Watchlist</a:t>
            </a:r>
            <a:endParaRPr lang="en-US" dirty="0"/>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7" y="-168234"/>
            <a:ext cx="6858000" cy="79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213" y="1857094"/>
            <a:ext cx="216376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962400"/>
            <a:ext cx="1852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399" y="4000005"/>
            <a:ext cx="2095455" cy="12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106" y="2041225"/>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1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and Monitoring Interventions in the </a:t>
            </a:r>
            <a:r>
              <a:rPr lang="en-US" dirty="0" err="1" smtClean="0"/>
              <a:t>RtI</a:t>
            </a:r>
            <a:r>
              <a:rPr lang="en-US" dirty="0" smtClean="0"/>
              <a:t> Module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359898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047358"/>
            <a:ext cx="3371850" cy="304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t>
            </a:r>
            <a:r>
              <a:rPr lang="en-US" dirty="0" err="1" smtClean="0"/>
              <a:t>RtI</a:t>
            </a:r>
            <a:r>
              <a:rPr lang="en-US" dirty="0" smtClean="0"/>
              <a:t> Codes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447800"/>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27860" y="5334000"/>
            <a:ext cx="5867400" cy="369332"/>
          </a:xfrm>
          <a:prstGeom prst="rect">
            <a:avLst/>
          </a:prstGeom>
          <a:noFill/>
        </p:spPr>
        <p:txBody>
          <a:bodyPr wrap="square" rtlCol="0">
            <a:spAutoFit/>
          </a:bodyPr>
          <a:lstStyle/>
          <a:p>
            <a:r>
              <a:rPr lang="en-US" dirty="0"/>
              <a:t>Photo </a:t>
            </a:r>
            <a:r>
              <a:rPr lang="en-US" dirty="0" smtClean="0"/>
              <a:t>Credits: http</a:t>
            </a:r>
            <a:r>
              <a:rPr lang="en-US" dirty="0"/>
              <a:t>://www.flickr.com/photos/mikeoliveri/</a:t>
            </a:r>
          </a:p>
        </p:txBody>
      </p:sp>
    </p:spTree>
    <p:extLst>
      <p:ext uri="{BB962C8B-B14F-4D97-AF65-F5344CB8AC3E}">
        <p14:creationId xmlns:p14="http://schemas.microsoft.com/office/powerpoint/2010/main" val="3608538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and Monitoring Interventions in the </a:t>
            </a:r>
            <a:r>
              <a:rPr lang="en-US" dirty="0" err="1" smtClean="0"/>
              <a:t>RtI</a:t>
            </a:r>
            <a:r>
              <a:rPr lang="en-US" dirty="0" smtClean="0"/>
              <a:t> Module</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090392" cy="480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41770"/>
            <a:ext cx="7008813"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and Monitoring Interventions in the </a:t>
            </a:r>
            <a:r>
              <a:rPr lang="en-US" dirty="0" err="1" smtClean="0"/>
              <a:t>RtI</a:t>
            </a:r>
            <a:r>
              <a:rPr lang="en-US" dirty="0" smtClean="0"/>
              <a:t> Module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219825"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896"/>
            <a:ext cx="6858000" cy="792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422" y="1770351"/>
            <a:ext cx="2163763"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744591"/>
            <a:ext cx="18526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3739643"/>
            <a:ext cx="2095455" cy="12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020382"/>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Training</a:t>
            </a:r>
            <a:endParaRPr lang="en-US" dirty="0"/>
          </a:p>
        </p:txBody>
      </p:sp>
      <p:grpSp>
        <p:nvGrpSpPr>
          <p:cNvPr id="8" name="Group 7"/>
          <p:cNvGrpSpPr/>
          <p:nvPr/>
        </p:nvGrpSpPr>
        <p:grpSpPr>
          <a:xfrm>
            <a:off x="4648200" y="1728116"/>
            <a:ext cx="4326295" cy="3316563"/>
            <a:chOff x="4648200" y="1728116"/>
            <a:chExt cx="4326295" cy="331656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28116"/>
              <a:ext cx="4326295" cy="28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73047" y="4798458"/>
              <a:ext cx="3276600" cy="246221"/>
            </a:xfrm>
            <a:prstGeom prst="rect">
              <a:avLst/>
            </a:prstGeom>
            <a:noFill/>
          </p:spPr>
          <p:txBody>
            <a:bodyPr wrap="square" rtlCol="0">
              <a:spAutoFit/>
            </a:bodyPr>
            <a:lstStyle/>
            <a:p>
              <a:r>
                <a:rPr lang="en-US" sz="1000" dirty="0" smtClean="0"/>
                <a:t>Photo </a:t>
              </a:r>
              <a:r>
                <a:rPr lang="en-US" sz="1000" dirty="0"/>
                <a:t>Credits: http://www.flickr.com/photos/amnesia/ </a:t>
              </a:r>
            </a:p>
          </p:txBody>
        </p:sp>
      </p:gr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819" t="60487"/>
          <a:stretch/>
        </p:blipFill>
        <p:spPr bwMode="auto">
          <a:xfrm>
            <a:off x="304800" y="1956716"/>
            <a:ext cx="2551004" cy="242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4552238"/>
            <a:ext cx="3733800" cy="246221"/>
          </a:xfrm>
          <a:prstGeom prst="rect">
            <a:avLst/>
          </a:prstGeom>
          <a:noFill/>
        </p:spPr>
        <p:txBody>
          <a:bodyPr wrap="square" rtlCol="0">
            <a:spAutoFit/>
          </a:bodyPr>
          <a:lstStyle/>
          <a:p>
            <a:r>
              <a:rPr lang="en-US" sz="1000" dirty="0" smtClean="0"/>
              <a:t>Photo </a:t>
            </a:r>
            <a:r>
              <a:rPr lang="en-US" sz="1000" dirty="0"/>
              <a:t>Credits: http://www.flickr.com/photos/bluebakeblog// </a:t>
            </a:r>
          </a:p>
        </p:txBody>
      </p:sp>
      <p:sp>
        <p:nvSpPr>
          <p:cNvPr id="6" name="Right Arrow 5"/>
          <p:cNvSpPr/>
          <p:nvPr/>
        </p:nvSpPr>
        <p:spPr>
          <a:xfrm>
            <a:off x="3124200" y="2971800"/>
            <a:ext cx="1295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8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11133" y="1415100"/>
            <a:ext cx="6277371" cy="4163027"/>
            <a:chOff x="5528428" y="2047875"/>
            <a:chExt cx="4762500" cy="3193836"/>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428" y="2047875"/>
              <a:ext cx="47625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28428" y="5029200"/>
              <a:ext cx="4762500" cy="212511"/>
            </a:xfrm>
            <a:prstGeom prst="rect">
              <a:avLst/>
            </a:prstGeom>
            <a:noFill/>
          </p:spPr>
          <p:txBody>
            <a:bodyPr wrap="square" rtlCol="0">
              <a:spAutoFit/>
            </a:bodyPr>
            <a:lstStyle/>
            <a:p>
              <a:r>
                <a:rPr lang="en-US" sz="1200" dirty="0"/>
                <a:t>Photo Credits: http://www.flickr.com/photos/malkoff/</a:t>
              </a:r>
            </a:p>
          </p:txBody>
        </p:sp>
      </p:grpSp>
      <p:grpSp>
        <p:nvGrpSpPr>
          <p:cNvPr id="9" name="Group 8"/>
          <p:cNvGrpSpPr/>
          <p:nvPr/>
        </p:nvGrpSpPr>
        <p:grpSpPr>
          <a:xfrm>
            <a:off x="1122008" y="1355245"/>
            <a:ext cx="7055620" cy="4555367"/>
            <a:chOff x="138071" y="2592299"/>
            <a:chExt cx="4762500" cy="3404806"/>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71" y="2592299"/>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08415" y="5790068"/>
              <a:ext cx="2421811" cy="207037"/>
            </a:xfrm>
            <a:prstGeom prst="rect">
              <a:avLst/>
            </a:prstGeom>
            <a:noFill/>
          </p:spPr>
          <p:txBody>
            <a:bodyPr wrap="square" rtlCol="0">
              <a:spAutoFit/>
            </a:bodyPr>
            <a:lstStyle/>
            <a:p>
              <a:r>
                <a:rPr lang="en-US" sz="1200" dirty="0" smtClean="0"/>
                <a:t>Photo Credits: http</a:t>
              </a:r>
              <a:r>
                <a:rPr lang="en-US" sz="1200" dirty="0"/>
                <a:t>://www.flickr.com/photos/liloh/</a:t>
              </a:r>
            </a:p>
          </p:txBody>
        </p:sp>
      </p:grpSp>
      <p:grpSp>
        <p:nvGrpSpPr>
          <p:cNvPr id="10" name="Group 9"/>
          <p:cNvGrpSpPr/>
          <p:nvPr/>
        </p:nvGrpSpPr>
        <p:grpSpPr>
          <a:xfrm>
            <a:off x="1511133" y="1355245"/>
            <a:ext cx="6705247" cy="4580586"/>
            <a:chOff x="4349832" y="347662"/>
            <a:chExt cx="4762500" cy="3933349"/>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832" y="347662"/>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88600" y="4043152"/>
              <a:ext cx="3084963" cy="237859"/>
            </a:xfrm>
            <a:prstGeom prst="rect">
              <a:avLst/>
            </a:prstGeom>
            <a:noFill/>
          </p:spPr>
          <p:txBody>
            <a:bodyPr wrap="square" rtlCol="0">
              <a:spAutoFit/>
            </a:bodyPr>
            <a:lstStyle/>
            <a:p>
              <a:r>
                <a:rPr lang="en-US" sz="1200" dirty="0"/>
                <a:t>Photo Credits: http://www.flickr.com/photos/38365223@N03/</a:t>
              </a:r>
            </a:p>
          </p:txBody>
        </p:sp>
      </p:gr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056" y="1352642"/>
            <a:ext cx="5867400" cy="453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a:spLocks noGrp="1"/>
          </p:cNvSpPr>
          <p:nvPr>
            <p:ph type="title"/>
          </p:nvPr>
        </p:nvSpPr>
        <p:spPr>
          <a:xfrm>
            <a:off x="457200" y="274638"/>
            <a:ext cx="8229600" cy="1143000"/>
          </a:xfrm>
        </p:spPr>
        <p:txBody>
          <a:bodyPr/>
          <a:lstStyle/>
          <a:p>
            <a:r>
              <a:rPr lang="en-US" dirty="0" smtClean="0"/>
              <a:t>Pitfalls to Avoid</a:t>
            </a:r>
            <a:endParaRPr lang="en-US" dirty="0"/>
          </a:p>
        </p:txBody>
      </p:sp>
    </p:spTree>
    <p:extLst>
      <p:ext uri="{BB962C8B-B14F-4D97-AF65-F5344CB8AC3E}">
        <p14:creationId xmlns:p14="http://schemas.microsoft.com/office/powerpoint/2010/main" val="16514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Planning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9418"/>
            <a:ext cx="854398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36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Evaluation</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690403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20833"/>
            <a:ext cx="4894263" cy="388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46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685800"/>
            <a:ext cx="7772400" cy="1470025"/>
          </a:xfrm>
        </p:spPr>
        <p:txBody>
          <a:bodyPr/>
          <a:lstStyle/>
          <a:p>
            <a:r>
              <a:rPr lang="en-US" dirty="0" smtClean="0"/>
              <a:t>Thank You!</a:t>
            </a:r>
            <a:br>
              <a:rPr lang="en-US" dirty="0" smtClean="0"/>
            </a:br>
            <a:r>
              <a:rPr lang="en-US" dirty="0" smtClean="0"/>
              <a:t>Questions?</a:t>
            </a:r>
            <a:endParaRPr lang="en-US" dirty="0"/>
          </a:p>
        </p:txBody>
      </p:sp>
      <p:sp>
        <p:nvSpPr>
          <p:cNvPr id="6" name="Subtitle 2"/>
          <p:cNvSpPr txBox="1">
            <a:spLocks/>
          </p:cNvSpPr>
          <p:nvPr/>
        </p:nvSpPr>
        <p:spPr bwMode="auto">
          <a:xfrm>
            <a:off x="2133600" y="2408712"/>
            <a:ext cx="4800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ctr" rtl="0" eaLnBrk="1" fontAlgn="base" hangingPunct="1">
              <a:spcBef>
                <a:spcPct val="20000"/>
              </a:spcBef>
              <a:spcAft>
                <a:spcPct val="0"/>
              </a:spcAft>
              <a:buFont typeface="Arial" charset="0"/>
              <a:buNone/>
              <a:defRPr sz="2000" i="0" kern="1200" baseline="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buFont typeface="Arial" pitchFamily="34" charset="0"/>
              <a:buNone/>
              <a:defRPr/>
            </a:pPr>
            <a:r>
              <a:rPr lang="en-US" sz="4000" dirty="0" smtClean="0"/>
              <a:t>Ryan Miller</a:t>
            </a:r>
          </a:p>
          <a:p>
            <a:pPr fontAlgn="auto">
              <a:spcAft>
                <a:spcPts val="0"/>
              </a:spcAft>
              <a:buFont typeface="Arial" pitchFamily="34" charset="0"/>
              <a:buNone/>
              <a:defRPr/>
            </a:pPr>
            <a:r>
              <a:rPr lang="en-US" sz="4000" dirty="0" smtClean="0"/>
              <a:t>millerr@calhounisd.org</a:t>
            </a:r>
          </a:p>
          <a:p>
            <a:pPr fontAlgn="auto">
              <a:spcAft>
                <a:spcPts val="0"/>
              </a:spcAft>
              <a:buFont typeface="Arial" pitchFamily="34" charset="0"/>
              <a:buNone/>
              <a:defRPr/>
            </a:pPr>
            <a:endParaRPr lang="en-US" sz="3200" dirty="0" smtClean="0"/>
          </a:p>
          <a:p>
            <a:pPr fontAlgn="auto">
              <a:spcAft>
                <a:spcPts val="0"/>
              </a:spcAft>
              <a:buFont typeface="Arial" pitchFamily="34" charset="0"/>
              <a:buNone/>
              <a:defRPr/>
            </a:pPr>
            <a:r>
              <a:rPr lang="en-US" sz="4000" dirty="0" smtClean="0"/>
              <a:t>Mitch Fowler</a:t>
            </a:r>
          </a:p>
          <a:p>
            <a:pPr fontAlgn="auto">
              <a:spcAft>
                <a:spcPts val="0"/>
              </a:spcAft>
              <a:buFont typeface="Arial" pitchFamily="34" charset="0"/>
              <a:buNone/>
              <a:defRPr/>
            </a:pPr>
            <a:r>
              <a:rPr lang="en-US" sz="4000" dirty="0" smtClean="0"/>
              <a:t>fowlerm@calhounisd.org</a:t>
            </a:r>
          </a:p>
          <a:p>
            <a:pPr fontAlgn="auto">
              <a:spcAft>
                <a:spcPts val="0"/>
              </a:spcAft>
              <a:buFont typeface="Arial" pitchFamily="34" charset="0"/>
              <a:buNone/>
              <a:defRPr/>
            </a:pPr>
            <a:r>
              <a:rPr lang="en-US" sz="4000" dirty="0" smtClean="0"/>
              <a:t>Twitter: @</a:t>
            </a:r>
            <a:r>
              <a:rPr lang="en-US" sz="4000" dirty="0" err="1" smtClean="0"/>
              <a:t>fowlerm</a:t>
            </a:r>
            <a:endParaRPr lang="en-US" sz="4000" dirty="0" smtClean="0"/>
          </a:p>
          <a:p>
            <a:pPr fontAlgn="auto">
              <a:spcAft>
                <a:spcPts val="0"/>
              </a:spcAft>
              <a:buFont typeface="Arial" pitchFamily="34" charset="0"/>
              <a:buNone/>
              <a:defRPr/>
            </a:pPr>
            <a:endParaRPr lang="en-US" sz="4000" dirty="0" smtClean="0"/>
          </a:p>
          <a:p>
            <a:pPr fontAlgn="auto">
              <a:spcAft>
                <a:spcPts val="0"/>
              </a:spcAft>
              <a:buFont typeface="Arial" pitchFamily="34" charset="0"/>
              <a:buNone/>
              <a:defRPr/>
            </a:pPr>
            <a:r>
              <a:rPr lang="en-US" sz="4000" dirty="0" smtClean="0"/>
              <a:t>Session Resources: </a:t>
            </a:r>
          </a:p>
          <a:p>
            <a:pPr fontAlgn="auto">
              <a:spcAft>
                <a:spcPts val="0"/>
              </a:spcAft>
              <a:defRPr/>
            </a:pPr>
            <a:r>
              <a:rPr lang="en-US" sz="3600" b="1" dirty="0" smtClean="0"/>
              <a:t>http://tinyurl.com/SkywardRTIMACUL2014</a:t>
            </a:r>
            <a:endParaRPr lang="en-US" sz="10900" dirty="0"/>
          </a:p>
        </p:txBody>
      </p:sp>
    </p:spTree>
    <p:extLst>
      <p:ext uri="{BB962C8B-B14F-4D97-AF65-F5344CB8AC3E}">
        <p14:creationId xmlns:p14="http://schemas.microsoft.com/office/powerpoint/2010/main" val="198444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Participants will:</a:t>
            </a:r>
          </a:p>
          <a:p>
            <a:r>
              <a:rPr lang="en-US" dirty="0"/>
              <a:t>i</a:t>
            </a:r>
            <a:r>
              <a:rPr lang="en-US" dirty="0" smtClean="0"/>
              <a:t>dentify how the </a:t>
            </a:r>
            <a:r>
              <a:rPr lang="en-US" dirty="0" err="1" smtClean="0"/>
              <a:t>RtI</a:t>
            </a:r>
            <a:r>
              <a:rPr lang="en-US" dirty="0" smtClean="0"/>
              <a:t> Module within Skyward can help provide multi-tiered systems of support.</a:t>
            </a:r>
          </a:p>
          <a:p>
            <a:r>
              <a:rPr lang="en-US" dirty="0"/>
              <a:t>e</a:t>
            </a:r>
            <a:r>
              <a:rPr lang="en-US" dirty="0" smtClean="0"/>
              <a:t>xplore how the Watch List can be configured to identify students in need of support.</a:t>
            </a:r>
          </a:p>
          <a:p>
            <a:r>
              <a:rPr lang="en-US" dirty="0" smtClean="0"/>
              <a:t>determine guiding questions to take back to their Skyward Implementation Team. </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31108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Resources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6856413"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4267200"/>
            <a:ext cx="7543800" cy="523220"/>
          </a:xfrm>
          <a:prstGeom prst="rect">
            <a:avLst/>
          </a:prstGeom>
        </p:spPr>
        <p:txBody>
          <a:bodyPr wrap="square">
            <a:spAutoFit/>
          </a:bodyPr>
          <a:lstStyle/>
          <a:p>
            <a:pPr fontAlgn="auto">
              <a:spcAft>
                <a:spcPts val="0"/>
              </a:spcAft>
              <a:defRPr/>
            </a:pPr>
            <a:r>
              <a:rPr lang="en-US" sz="2800" b="1" dirty="0"/>
              <a:t>http://tinyurl.com/SkywardRTIMACUL2014</a:t>
            </a:r>
            <a:endParaRPr lang="en-US" sz="8000" dirty="0"/>
          </a:p>
        </p:txBody>
      </p:sp>
    </p:spTree>
    <p:extLst>
      <p:ext uri="{BB962C8B-B14F-4D97-AF65-F5344CB8AC3E}">
        <p14:creationId xmlns:p14="http://schemas.microsoft.com/office/powerpoint/2010/main" val="362452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Essential Components of MTSS:</a:t>
            </a:r>
          </a:p>
        </p:txBody>
      </p:sp>
      <p:sp>
        <p:nvSpPr>
          <p:cNvPr id="3" name="Content Placeholder 2"/>
          <p:cNvSpPr>
            <a:spLocks noGrp="1"/>
          </p:cNvSpPr>
          <p:nvPr>
            <p:ph idx="1"/>
          </p:nvPr>
        </p:nvSpPr>
        <p:spPr>
          <a:xfrm>
            <a:off x="457200" y="1600200"/>
            <a:ext cx="8534400" cy="4525963"/>
          </a:xfrm>
        </p:spPr>
        <p:txBody>
          <a:bodyPr/>
          <a:lstStyle/>
          <a:p>
            <a:pPr marL="0" indent="0">
              <a:buNone/>
            </a:pPr>
            <a:r>
              <a:rPr lang="en-US" sz="1800" dirty="0" smtClean="0"/>
              <a:t>1</a:t>
            </a:r>
            <a:r>
              <a:rPr lang="en-US" sz="1800" dirty="0"/>
              <a:t>. Implement effective instruction for all learners </a:t>
            </a:r>
            <a:endParaRPr lang="en-US" sz="1800" dirty="0" smtClean="0"/>
          </a:p>
          <a:p>
            <a:pPr marL="0" indent="0">
              <a:buNone/>
            </a:pPr>
            <a:r>
              <a:rPr lang="en-US" sz="1800" dirty="0" smtClean="0"/>
              <a:t>2</a:t>
            </a:r>
            <a:r>
              <a:rPr lang="en-US" sz="1800" dirty="0"/>
              <a:t>. Intervene early </a:t>
            </a:r>
            <a:endParaRPr lang="en-US" sz="1800" dirty="0" smtClean="0"/>
          </a:p>
          <a:p>
            <a:pPr marL="0" indent="0">
              <a:buNone/>
            </a:pPr>
            <a:r>
              <a:rPr lang="en-US" sz="1800" dirty="0" smtClean="0"/>
              <a:t>3</a:t>
            </a:r>
            <a:r>
              <a:rPr lang="en-US" sz="1800" dirty="0"/>
              <a:t>. Provide a multi-tiered model of instruction and </a:t>
            </a:r>
            <a:r>
              <a:rPr lang="en-US" sz="1800" dirty="0" smtClean="0"/>
              <a:t>intervention</a:t>
            </a:r>
            <a:endParaRPr lang="en-US" sz="1800" dirty="0"/>
          </a:p>
          <a:p>
            <a:pPr marL="0" indent="0">
              <a:buNone/>
            </a:pPr>
            <a:r>
              <a:rPr lang="en-US" sz="1800" dirty="0"/>
              <a:t>4. Utilize a collaborative problem solving model </a:t>
            </a:r>
            <a:endParaRPr lang="en-US" sz="1800" dirty="0" smtClean="0"/>
          </a:p>
          <a:p>
            <a:pPr marL="0" indent="0">
              <a:buNone/>
            </a:pPr>
            <a:r>
              <a:rPr lang="en-US" sz="1800" dirty="0" smtClean="0"/>
              <a:t>5</a:t>
            </a:r>
            <a:r>
              <a:rPr lang="en-US" sz="1800" dirty="0"/>
              <a:t>. Assure a research-based Core Curriculum </a:t>
            </a:r>
            <a:endParaRPr lang="en-US" sz="1800" dirty="0" smtClean="0"/>
          </a:p>
          <a:p>
            <a:pPr marL="0" indent="0">
              <a:buNone/>
            </a:pPr>
            <a:r>
              <a:rPr lang="en-US" sz="1800" dirty="0" smtClean="0"/>
              <a:t>6</a:t>
            </a:r>
            <a:r>
              <a:rPr lang="en-US" sz="1800" dirty="0"/>
              <a:t>. Implement </a:t>
            </a:r>
            <a:r>
              <a:rPr lang="en-US" sz="1800" dirty="0" smtClean="0"/>
              <a:t>research/evidence-based instruction/interventions </a:t>
            </a:r>
          </a:p>
          <a:p>
            <a:pPr marL="0" indent="0">
              <a:buNone/>
            </a:pPr>
            <a:r>
              <a:rPr lang="en-US" sz="1800" dirty="0" smtClean="0"/>
              <a:t>7</a:t>
            </a:r>
            <a:r>
              <a:rPr lang="en-US" sz="1800" dirty="0"/>
              <a:t>. Monitor student progress to inform </a:t>
            </a:r>
            <a:r>
              <a:rPr lang="en-US" sz="1800" dirty="0" smtClean="0"/>
              <a:t>instruction</a:t>
            </a:r>
          </a:p>
          <a:p>
            <a:pPr marL="0" indent="0">
              <a:buNone/>
            </a:pPr>
            <a:r>
              <a:rPr lang="en-US" sz="1800" dirty="0" smtClean="0"/>
              <a:t>8. Use data to make instructional decisions</a:t>
            </a:r>
          </a:p>
          <a:p>
            <a:pPr marL="0" indent="0">
              <a:buNone/>
            </a:pPr>
            <a:r>
              <a:rPr lang="en-US" sz="1800" dirty="0" smtClean="0"/>
              <a:t>9. Use assessment for universal screening, diagnostics, and progress monitoring</a:t>
            </a:r>
            <a:endParaRPr lang="en-US" sz="1800" dirty="0"/>
          </a:p>
          <a:p>
            <a:pPr marL="0" indent="0">
              <a:buNone/>
            </a:pPr>
            <a:r>
              <a:rPr lang="en-US" sz="1800" dirty="0" smtClean="0"/>
              <a:t>10. Implement </a:t>
            </a:r>
            <a:r>
              <a:rPr lang="en-US" sz="1800" dirty="0"/>
              <a:t>with </a:t>
            </a:r>
            <a:r>
              <a:rPr lang="en-US" sz="1800" dirty="0" smtClean="0"/>
              <a:t>fidelity</a:t>
            </a:r>
          </a:p>
          <a:p>
            <a:pPr marL="0" indent="0">
              <a:buNone/>
            </a:pPr>
            <a:r>
              <a:rPr lang="en-US" sz="1800" dirty="0" smtClean="0"/>
              <a:t>11. Engage </a:t>
            </a:r>
            <a:r>
              <a:rPr lang="en-US" sz="1800" dirty="0"/>
              <a:t>parents and </a:t>
            </a:r>
            <a:r>
              <a:rPr lang="en-US" sz="1800" dirty="0" smtClean="0"/>
              <a:t>community</a:t>
            </a:r>
          </a:p>
          <a:p>
            <a:pPr marL="0" indent="0">
              <a:buNone/>
            </a:pPr>
            <a:endParaRPr lang="en-US" sz="1800" dirty="0" smtClean="0"/>
          </a:p>
          <a:p>
            <a:pPr marL="0" indent="0">
              <a:buNone/>
            </a:pPr>
            <a:r>
              <a:rPr lang="en-US" sz="800" dirty="0"/>
              <a:t>"Michigan Department of Education Response to Intervention: A Multi ..." 2012. 23 Jan. 2014 &lt;</a:t>
            </a:r>
            <a:r>
              <a:rPr lang="en-US" sz="800" u="sng" dirty="0">
                <a:hlinkClick r:id="rId3"/>
              </a:rPr>
              <a:t>http://teachingforlearning.org/local/documents/rti-13.pdf</a:t>
            </a:r>
            <a:r>
              <a:rPr lang="en-US" sz="800" dirty="0"/>
              <a:t>&gt;</a:t>
            </a:r>
            <a:endParaRPr lang="en-US" sz="800" b="1" dirty="0"/>
          </a:p>
        </p:txBody>
      </p:sp>
      <p:grpSp>
        <p:nvGrpSpPr>
          <p:cNvPr id="12" name="Group 11"/>
          <p:cNvGrpSpPr/>
          <p:nvPr/>
        </p:nvGrpSpPr>
        <p:grpSpPr>
          <a:xfrm>
            <a:off x="517451" y="1600200"/>
            <a:ext cx="7483549" cy="3657600"/>
            <a:chOff x="517451" y="1600200"/>
            <a:chExt cx="7483549" cy="3657600"/>
          </a:xfrm>
        </p:grpSpPr>
        <p:sp>
          <p:nvSpPr>
            <p:cNvPr id="4" name="Rounded Rectangle 3"/>
            <p:cNvSpPr/>
            <p:nvPr/>
          </p:nvSpPr>
          <p:spPr>
            <a:xfrm>
              <a:off x="533400" y="1600200"/>
              <a:ext cx="4724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3400" y="1981200"/>
              <a:ext cx="4724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3400" y="2362200"/>
              <a:ext cx="5867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3400" y="2743199"/>
              <a:ext cx="4724400" cy="240119"/>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40488" y="3581400"/>
              <a:ext cx="4724400" cy="381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17451" y="3962401"/>
              <a:ext cx="4724400" cy="3048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3400" y="4267201"/>
              <a:ext cx="7467600" cy="304799"/>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51121" y="4953000"/>
              <a:ext cx="4724400" cy="3048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26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9994"/>
          <a:stretch/>
        </p:blipFill>
        <p:spPr bwMode="auto">
          <a:xfrm>
            <a:off x="119728" y="228600"/>
            <a:ext cx="8885237" cy="4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7452648" cy="520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107324" y="1676400"/>
            <a:ext cx="1760076" cy="1533618"/>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07324" y="3657600"/>
            <a:ext cx="1760076" cy="2286000"/>
          </a:xfrm>
          <a:prstGeom prst="round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49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773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297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821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345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869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393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91784"/>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9" name="Picture 21" descr="C:\Users\FowlerM.CISD\AppData\Local\Microsoft\Windows\Temporary Internet Files\Content.IE5\IHCBB7WO\MC900431608[1].png"/>
          <p:cNvPicPr>
            <a:picLocks noChangeAspect="1" noChangeArrowheads="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bwMode="auto">
          <a:xfrm>
            <a:off x="459027" y="3570324"/>
            <a:ext cx="2815745" cy="281574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FowlerM.CISD\AppData\Local\Microsoft\Windows\Temporary Internet Files\Content.IE5\VIWCYHHX\MP90043877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398172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Users\FowlerM.CISD\AppData\Local\Microsoft\Windows\Temporary Internet Files\Content.IE5\96OERX7Z\MP90042770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940" y="1566877"/>
            <a:ext cx="1380460" cy="206967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FowlerM.CISD\AppData\Local\Microsoft\Windows\Temporary Internet Files\Content.IE5\VIWCYHHX\MP90044844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1548807"/>
            <a:ext cx="1828800" cy="2143127"/>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FowlerM.CISD\AppData\Local\Microsoft\Windows\Temporary Internet Files\Content.IE5\ONMBP6VZ\MP90044851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3989255"/>
            <a:ext cx="1219200" cy="182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Familiar?</a:t>
            </a:r>
          </a:p>
        </p:txBody>
      </p:sp>
      <p:pic>
        <p:nvPicPr>
          <p:cNvPr id="3074" name="Picture 2" descr="C:\Users\FowlerM.CISD\AppData\Local\Microsoft\Windows\Temporary Internet Files\Content.IE5\VIWCYHHX\MC900441458[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58" r="15041" b="37782"/>
          <a:stretch/>
        </p:blipFill>
        <p:spPr bwMode="auto">
          <a:xfrm>
            <a:off x="818707" y="1447800"/>
            <a:ext cx="22668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 (x86)\Microsoft Office\MEDIA\CAGCAT10\j019975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9721" y="1710690"/>
            <a:ext cx="1724558" cy="17602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FowlerM.CISD\AppData\Local\Microsoft\Windows\Temporary Internet Files\Content.IE5\IHCBB7WO\MP90042228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507" b="26671"/>
          <a:stretch/>
        </p:blipFill>
        <p:spPr bwMode="auto">
          <a:xfrm>
            <a:off x="6324601" y="1791195"/>
            <a:ext cx="2128284" cy="20950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FowlerM.CISD\AppData\Local\Microsoft\Windows\Temporary Internet Files\Content.IE5\ONMBP6VZ\MC9003115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0527" y="3886200"/>
            <a:ext cx="1717243" cy="18361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FowlerM.CISD\AppData\Local\Microsoft\Windows\Temporary Internet Files\Content.IE5\ONMBP6VZ\MC90031155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4575657" y="4267200"/>
            <a:ext cx="1717243" cy="183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24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pic>
        <p:nvPicPr>
          <p:cNvPr id="4098" name="Picture 2" descr="C:\Users\FowlerM.CISD\AppData\Local\Microsoft\Windows\Temporary Internet Files\Content.IE5\VIWCYHHX\MP9003096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63" y="1705356"/>
            <a:ext cx="2268908" cy="161848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338623" y="220980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FowlerM.CISD\AppData\Local\Microsoft\Windows\Temporary Internet Files\Content.IE5\VIWCYHHX\MP9003096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714216"/>
            <a:ext cx="2268908" cy="16184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FowlerM.CISD\AppData\Local\Microsoft\Windows\Temporary Internet Files\Content.IE5\VIWCYHHX\MP9003415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78" y="4038600"/>
            <a:ext cx="2286000" cy="163068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3338623" y="4549140"/>
            <a:ext cx="1905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FowlerM.CISD\AppData\Local\Microsoft\Windows\Temporary Internet Files\Content.IE5\VIWCYHHX\MP9003415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688" y="4038600"/>
            <a:ext cx="2286000" cy="16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9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CIS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CISD Template.potx</Template>
  <TotalTime>10531</TotalTime>
  <Words>1141</Words>
  <Application>Microsoft Office PowerPoint</Application>
  <PresentationFormat>On-screen Show (4:3)</PresentationFormat>
  <Paragraphs>127</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CISD Template</vt:lpstr>
      <vt:lpstr>Skyward Bound with RtI Data</vt:lpstr>
      <vt:lpstr>Agenda</vt:lpstr>
      <vt:lpstr>Outcomes</vt:lpstr>
      <vt:lpstr>Session Resources</vt:lpstr>
      <vt:lpstr>Essential Components of MTSS:</vt:lpstr>
      <vt:lpstr>PowerPoint Presentation</vt:lpstr>
      <vt:lpstr>Sound Familiar?</vt:lpstr>
      <vt:lpstr>Sound Familiar?</vt:lpstr>
      <vt:lpstr>Sound Familiar?</vt:lpstr>
      <vt:lpstr>Sound Familiar?</vt:lpstr>
      <vt:lpstr>Wouldn’t it Be Nice?</vt:lpstr>
      <vt:lpstr>Wouldn’t it Be Nice?</vt:lpstr>
      <vt:lpstr>Wouldn’t it Be Nice?</vt:lpstr>
      <vt:lpstr>Skyward Can Help!</vt:lpstr>
      <vt:lpstr>Implementation Planning</vt:lpstr>
      <vt:lpstr>Maximizing the Behavior Module</vt:lpstr>
      <vt:lpstr>Identifying Kids via the Watchlist</vt:lpstr>
      <vt:lpstr>Identifying Kids via the Watchlist</vt:lpstr>
      <vt:lpstr>Identifying Kids via the Watchlist</vt:lpstr>
      <vt:lpstr>Identifying Kids via the Watchlist</vt:lpstr>
      <vt:lpstr>Implementing and Monitoring Interventions in the RtI Module</vt:lpstr>
      <vt:lpstr>Determining RtI Codes</vt:lpstr>
      <vt:lpstr>Implementing and Monitoring Interventions in the RtI Module</vt:lpstr>
      <vt:lpstr>Implementing and Monitoring Interventions in the RtI Module</vt:lpstr>
      <vt:lpstr>Staff Training</vt:lpstr>
      <vt:lpstr>Pitfalls to Avoid</vt:lpstr>
      <vt:lpstr>Implementation Planning</vt:lpstr>
      <vt:lpstr>Session Evaluation</vt:lpstr>
      <vt:lpstr>Thank You! Questions?</vt:lpstr>
    </vt:vector>
  </TitlesOfParts>
  <Company>Calhoun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Data Conferencing</dc:title>
  <dc:creator>Mitch Fowler</dc:creator>
  <cp:lastModifiedBy>Mitch Fowler</cp:lastModifiedBy>
  <cp:revision>31</cp:revision>
  <dcterms:created xsi:type="dcterms:W3CDTF">2014-01-19T11:21:06Z</dcterms:created>
  <dcterms:modified xsi:type="dcterms:W3CDTF">2014-03-12T21:22:05Z</dcterms:modified>
</cp:coreProperties>
</file>