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79" r:id="rId5"/>
    <p:sldId id="280" r:id="rId6"/>
    <p:sldId id="282" r:id="rId7"/>
    <p:sldId id="283" r:id="rId8"/>
    <p:sldId id="284" r:id="rId9"/>
    <p:sldId id="281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4B1DAB7-E27E-4D8B-B4C1-D00904ED8FD3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769F00C-35BE-4FB5-967D-11B9705DE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4A43-E682-4D30-8C74-8AE5B59967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9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5254B-52C6-4F93-941F-FEA7162A1E5F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DC1D-6C17-45D1-84A9-7BE70714A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6FDCF-E814-4FDC-A285-EF49659615B9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F704-354B-46D8-B251-4F927B62A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2011 DataDirector User Conference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Mitch Fowler – fowlerm@calhounisd.org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324F-FB1C-496C-B41D-004FC3E6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1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EE2B-8F4B-40E5-BE5E-158F94194D63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78C7-184F-4679-A830-AC006A50F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840D-6B36-46D9-8BFA-8FB6B8219207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BE26-6F98-4B19-8317-D7FFAC7B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1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E0B9-39C2-4B07-9F67-8BBCB8A24343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A5D25-7B3A-458A-BAA1-06CAE480D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5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B5B8B-9AF5-4D26-A23A-3FC217BB8259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558F-0F0E-47ED-B5A9-A8B4B87B7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BF12-AB5B-45C6-8D35-35FFF98A2EBF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0F3D2-7A0E-4FC4-9855-C0550678E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472C-1C21-4E61-B3C7-A0CB21181D0E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13F03-C11C-4C54-A23B-90A8EC8EE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27BE-6C2F-434C-BBDC-6227C0A3877F}" type="datetimeFigureOut">
              <a:rPr lang="en-US"/>
              <a:pPr>
                <a:defRPr/>
              </a:pPr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65FC-46A2-4B86-B2F8-9F2B3C5F6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4F1FEC-AAF4-45CD-9097-C33AE2BEF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3352800"/>
            <a:ext cx="1990476" cy="35052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30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2" r="6853" b="13412"/>
          <a:stretch>
            <a:fillRect/>
          </a:stretch>
        </p:blipFill>
        <p:spPr bwMode="auto">
          <a:xfrm>
            <a:off x="685800" y="6278563"/>
            <a:ext cx="68849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95373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Creating Smarter Balanced Aligned Assessments in DataDirector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Prepared for </a:t>
            </a:r>
            <a:r>
              <a:rPr lang="en-US" dirty="0" smtClean="0"/>
              <a:t>DataDirector User Conference – </a:t>
            </a:r>
            <a:r>
              <a:rPr lang="en-US" dirty="0" smtClean="0"/>
              <a:t>October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Mitch Fowler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Mitch Fowler</a:t>
            </a:r>
          </a:p>
          <a:p>
            <a:pPr>
              <a:defRPr/>
            </a:pPr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Auto Test Generator Feature</a:t>
            </a:r>
          </a:p>
          <a:p>
            <a:r>
              <a:rPr lang="en-US" altLang="en-US" dirty="0" smtClean="0"/>
              <a:t>Blueprint Organization</a:t>
            </a:r>
          </a:p>
          <a:p>
            <a:r>
              <a:rPr lang="en-US" altLang="en-US" dirty="0" smtClean="0"/>
              <a:t>Combining the Auto Test Generator and the Blueprint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Participants will:</a:t>
            </a:r>
          </a:p>
          <a:p>
            <a:pPr>
              <a:defRPr/>
            </a:pPr>
            <a:r>
              <a:rPr lang="en-US" sz="2800" dirty="0"/>
              <a:t>u</a:t>
            </a:r>
            <a:r>
              <a:rPr lang="en-US" sz="2800" dirty="0" smtClean="0"/>
              <a:t>nderstand how to utilize the auto test generator.</a:t>
            </a:r>
            <a:endParaRPr lang="en-US" sz="2800" dirty="0" smtClean="0"/>
          </a:p>
          <a:p>
            <a:pPr>
              <a:defRPr/>
            </a:pPr>
            <a:r>
              <a:rPr lang="en-US" sz="2800" dirty="0"/>
              <a:t>u</a:t>
            </a:r>
            <a:r>
              <a:rPr lang="en-US" sz="2800" dirty="0" smtClean="0"/>
              <a:t>nderstand how to utilize the Smarter Balanced Assessment Blueprints.</a:t>
            </a:r>
            <a:endParaRPr lang="en-US" sz="2800" dirty="0" smtClean="0"/>
          </a:p>
          <a:p>
            <a:pPr>
              <a:defRPr/>
            </a:pPr>
            <a:r>
              <a:rPr lang="en-US" sz="2800" dirty="0"/>
              <a:t>u</a:t>
            </a:r>
            <a:r>
              <a:rPr lang="en-US" sz="2800" dirty="0" smtClean="0"/>
              <a:t>nderstand how to utilize the auto test generator to create item bank assessments based on the Smarter Balanced Assessment Blueprints.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Test Generator Feature</a:t>
            </a:r>
            <a:endParaRPr lang="en-US" dirty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9"/>
          <a:stretch/>
        </p:blipFill>
        <p:spPr bwMode="auto">
          <a:xfrm>
            <a:off x="2045970" y="1371600"/>
            <a:ext cx="5181600" cy="478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Preliminary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SBAC Preliminary Blueprint</a:t>
            </a:r>
          </a:p>
          <a:p>
            <a:pPr lvl="1"/>
            <a:r>
              <a:rPr lang="en-US" dirty="0" smtClean="0"/>
              <a:t>Blueprint Table</a:t>
            </a:r>
          </a:p>
          <a:p>
            <a:pPr lvl="1"/>
            <a:r>
              <a:rPr lang="en-US" dirty="0" smtClean="0"/>
              <a:t>Target Sampling Table</a:t>
            </a:r>
          </a:p>
          <a:p>
            <a:r>
              <a:rPr lang="en-US" dirty="0" smtClean="0"/>
              <a:t>Content Specifications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ELA/literacy blueprints show:</a:t>
            </a:r>
          </a:p>
          <a:p>
            <a:pPr lvl="1"/>
            <a:r>
              <a:rPr lang="en-US" dirty="0" smtClean="0"/>
              <a:t> the number of stimuli (e.g., reading passages, listening segments)</a:t>
            </a:r>
          </a:p>
          <a:p>
            <a:pPr lvl="1"/>
            <a:r>
              <a:rPr lang="en-US" dirty="0" smtClean="0"/>
              <a:t>items/tasks associated with each content category</a:t>
            </a:r>
          </a:p>
          <a:p>
            <a:pPr lvl="1"/>
            <a:r>
              <a:rPr lang="en-US" dirty="0" smtClean="0"/>
              <a:t>whether the content category is assessed using CAT items, performance tasks, or both</a:t>
            </a:r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66"/>
          <a:stretch/>
        </p:blipFill>
        <p:spPr bwMode="auto">
          <a:xfrm>
            <a:off x="76200" y="1447800"/>
            <a:ext cx="895585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62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Sampling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sampling tables provide greater detail regarding the specific content within each claim.</a:t>
            </a:r>
          </a:p>
          <a:p>
            <a:r>
              <a:rPr lang="en-US" dirty="0" smtClean="0"/>
              <a:t>The “targets” in these tables refer to the assessment targets defined in two documents: Content Specifications for ELA/Literacy and Content Specifications for Mathematics. </a:t>
            </a:r>
          </a:p>
          <a:p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670" y="1676400"/>
            <a:ext cx="8966568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15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600" b="1" dirty="0" smtClean="0"/>
              <a:t>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 Grade - RL-2 Recount </a:t>
            </a:r>
            <a:r>
              <a:rPr lang="en-US" sz="1600" b="1" dirty="0"/>
              <a:t>stories, including fables, folktales, and myths from diverse cultures; determine the central message, lesson, or moral and explain how it is conveyed through key details in the text.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4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 - RL-2 Determine a theme of a story, drama, or poem from details in the text; summarize the text. </a:t>
            </a:r>
          </a:p>
          <a:p>
            <a:pPr marL="0" indent="0">
              <a:buNone/>
            </a:pPr>
            <a:r>
              <a:rPr lang="en-US" sz="1600" b="1" dirty="0" smtClean="0"/>
              <a:t>5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 Grade - RL-2 Determine a theme of a story, drama, or poem from details in the text, including how characters in a story or drama respond to challenges or how the speaker in a poem reflects up a topic; summarize the text	</a:t>
            </a:r>
            <a:endParaRPr lang="en-US" sz="1600" b="1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88" t="10320" r="14891" b="38556"/>
          <a:stretch/>
        </p:blipFill>
        <p:spPr bwMode="auto">
          <a:xfrm>
            <a:off x="1981200" y="1371600"/>
            <a:ext cx="5292090" cy="205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6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 + Auto Test Generator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9" y="2505671"/>
            <a:ext cx="799941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1305342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Grade - RL-2 Recount stories, including fables, folktales, and myths from diverse cultures; determine the central message, lesson, or moral and explain how it is conveyed through key details in the text.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581" y="2453590"/>
            <a:ext cx="4567238" cy="368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9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8531</TotalTime>
  <Words>345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Creating Smarter Balanced Aligned Assessments in DataDirector</vt:lpstr>
      <vt:lpstr>Agenda</vt:lpstr>
      <vt:lpstr>Outcomes</vt:lpstr>
      <vt:lpstr>Auto Test Generator Feature</vt:lpstr>
      <vt:lpstr>SBAC Preliminary Blueprint</vt:lpstr>
      <vt:lpstr>Blueprint Table</vt:lpstr>
      <vt:lpstr>Target Sampling Table</vt:lpstr>
      <vt:lpstr>Content Specifications</vt:lpstr>
      <vt:lpstr>Blueprint + Auto Test Generator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Mitch Fowler</dc:creator>
  <cp:lastModifiedBy>Mitch Fowler</cp:lastModifiedBy>
  <cp:revision>11</cp:revision>
  <dcterms:created xsi:type="dcterms:W3CDTF">2011-10-29T17:41:03Z</dcterms:created>
  <dcterms:modified xsi:type="dcterms:W3CDTF">2013-10-23T00:57:40Z</dcterms:modified>
</cp:coreProperties>
</file>