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3" r:id="rId1"/>
  </p:sldMasterIdLst>
  <p:notesMasterIdLst>
    <p:notesMasterId r:id="rId42"/>
  </p:notesMasterIdLst>
  <p:sldIdLst>
    <p:sldId id="256" r:id="rId2"/>
    <p:sldId id="296" r:id="rId3"/>
    <p:sldId id="257" r:id="rId4"/>
    <p:sldId id="258" r:id="rId5"/>
    <p:sldId id="259" r:id="rId6"/>
    <p:sldId id="260" r:id="rId7"/>
    <p:sldId id="284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6" r:id="rId23"/>
    <p:sldId id="277" r:id="rId24"/>
    <p:sldId id="279" r:id="rId25"/>
    <p:sldId id="280" r:id="rId26"/>
    <p:sldId id="281" r:id="rId27"/>
    <p:sldId id="282" r:id="rId28"/>
    <p:sldId id="283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7" r:id="rId41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10" y="-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0B2CAF-04D4-4DA6-8F7F-6D81EF4EC06C}" type="doc">
      <dgm:prSet loTypeId="urn:microsoft.com/office/officeart/2005/8/layout/pyramid3" loCatId="pyramid" qsTypeId="urn:microsoft.com/office/officeart/2005/8/quickstyle/simple3" qsCatId="simple" csTypeId="urn:microsoft.com/office/officeart/2005/8/colors/colorful5" csCatId="colorful" phldr="1"/>
      <dgm:spPr/>
    </dgm:pt>
    <dgm:pt modelId="{27956F59-7A6F-4360-A9AD-1B4BE99856E0}">
      <dgm:prSet phldrT="[Text]" custT="1"/>
      <dgm:spPr/>
      <dgm:t>
        <a:bodyPr/>
        <a:lstStyle/>
        <a:p>
          <a:r>
            <a:rPr lang="en-US" sz="2800" dirty="0" smtClean="0"/>
            <a:t>Research (Stiggins and Marzano) </a:t>
          </a:r>
        </a:p>
        <a:p>
          <a:r>
            <a:rPr lang="en-US" sz="2800" dirty="0" smtClean="0"/>
            <a:t>– 10 Days</a:t>
          </a:r>
          <a:endParaRPr lang="en-US" sz="2800" dirty="0"/>
        </a:p>
      </dgm:t>
    </dgm:pt>
    <dgm:pt modelId="{A086A920-4BA9-4233-A3EB-7AE88E9DDF67}" type="parTrans" cxnId="{04327B49-ADAF-4876-BE1A-09A5C39D8C13}">
      <dgm:prSet/>
      <dgm:spPr/>
      <dgm:t>
        <a:bodyPr/>
        <a:lstStyle/>
        <a:p>
          <a:endParaRPr lang="en-US"/>
        </a:p>
      </dgm:t>
    </dgm:pt>
    <dgm:pt modelId="{488380BA-1934-47F7-B3FB-5FCCB490AD16}" type="sibTrans" cxnId="{04327B49-ADAF-4876-BE1A-09A5C39D8C13}">
      <dgm:prSet/>
      <dgm:spPr/>
      <dgm:t>
        <a:bodyPr/>
        <a:lstStyle/>
        <a:p>
          <a:endParaRPr lang="en-US"/>
        </a:p>
      </dgm:t>
    </dgm:pt>
    <dgm:pt modelId="{660D317B-F81C-480B-9B32-91A2D7989375}">
      <dgm:prSet phldrT="[Text]" custT="1"/>
      <dgm:spPr/>
      <dgm:t>
        <a:bodyPr/>
        <a:lstStyle/>
        <a:p>
          <a:r>
            <a:rPr lang="en-US" sz="2800" dirty="0" smtClean="0"/>
            <a:t>Formative Assessment PD – 3 Days</a:t>
          </a:r>
          <a:endParaRPr lang="en-US" sz="2800" dirty="0"/>
        </a:p>
      </dgm:t>
    </dgm:pt>
    <dgm:pt modelId="{FC07273D-8D21-4168-BC99-5F6CB6C57EB9}" type="parTrans" cxnId="{76A8F785-84BD-4EBF-A7A3-DA801C7FF56B}">
      <dgm:prSet/>
      <dgm:spPr/>
      <dgm:t>
        <a:bodyPr/>
        <a:lstStyle/>
        <a:p>
          <a:endParaRPr lang="en-US"/>
        </a:p>
      </dgm:t>
    </dgm:pt>
    <dgm:pt modelId="{5C05D5A0-2F41-4E34-8506-53E19E857947}" type="sibTrans" cxnId="{76A8F785-84BD-4EBF-A7A3-DA801C7FF56B}">
      <dgm:prSet/>
      <dgm:spPr/>
      <dgm:t>
        <a:bodyPr/>
        <a:lstStyle/>
        <a:p>
          <a:endParaRPr lang="en-US"/>
        </a:p>
      </dgm:t>
    </dgm:pt>
    <dgm:pt modelId="{7D21B75B-4027-47B8-9BC8-4F719CB7759B}">
      <dgm:prSet phldrT="[Text]" custT="1"/>
      <dgm:spPr/>
      <dgm:t>
        <a:bodyPr/>
        <a:lstStyle/>
        <a:p>
          <a:r>
            <a:rPr lang="en-US" sz="2800" dirty="0" smtClean="0"/>
            <a:t>DataDirector Training – 1 Day</a:t>
          </a:r>
          <a:endParaRPr lang="en-US" sz="2800" dirty="0"/>
        </a:p>
      </dgm:t>
    </dgm:pt>
    <dgm:pt modelId="{73E766DA-E546-442A-B9C4-29110BD06AA3}" type="parTrans" cxnId="{3BB247C8-DC93-4FAE-8073-3F903297BE54}">
      <dgm:prSet/>
      <dgm:spPr/>
      <dgm:t>
        <a:bodyPr/>
        <a:lstStyle/>
        <a:p>
          <a:endParaRPr lang="en-US"/>
        </a:p>
      </dgm:t>
    </dgm:pt>
    <dgm:pt modelId="{0F45A721-43C1-4519-BE66-EB420F55A291}" type="sibTrans" cxnId="{3BB247C8-DC93-4FAE-8073-3F903297BE54}">
      <dgm:prSet/>
      <dgm:spPr/>
      <dgm:t>
        <a:bodyPr/>
        <a:lstStyle/>
        <a:p>
          <a:endParaRPr lang="en-US"/>
        </a:p>
      </dgm:t>
    </dgm:pt>
    <dgm:pt modelId="{FB306598-DD36-4D39-9A0E-A3901C5C25E3}" type="pres">
      <dgm:prSet presAssocID="{880B2CAF-04D4-4DA6-8F7F-6D81EF4EC06C}" presName="Name0" presStyleCnt="0">
        <dgm:presLayoutVars>
          <dgm:dir/>
          <dgm:animLvl val="lvl"/>
          <dgm:resizeHandles val="exact"/>
        </dgm:presLayoutVars>
      </dgm:prSet>
      <dgm:spPr/>
    </dgm:pt>
    <dgm:pt modelId="{E9DDDA67-CD80-4D05-BD4B-ADBCF3429A0C}" type="pres">
      <dgm:prSet presAssocID="{27956F59-7A6F-4360-A9AD-1B4BE99856E0}" presName="Name8" presStyleCnt="0"/>
      <dgm:spPr/>
    </dgm:pt>
    <dgm:pt modelId="{161795E9-6E89-4C5C-BD64-30F3B0D6F590}" type="pres">
      <dgm:prSet presAssocID="{27956F59-7A6F-4360-A9AD-1B4BE99856E0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CB8779-DD01-4A52-8BD8-6539B1D3CA49}" type="pres">
      <dgm:prSet presAssocID="{27956F59-7A6F-4360-A9AD-1B4BE99856E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669FDF-5CFB-4526-9C8F-33CFBDD68140}" type="pres">
      <dgm:prSet presAssocID="{660D317B-F81C-480B-9B32-91A2D7989375}" presName="Name8" presStyleCnt="0"/>
      <dgm:spPr/>
    </dgm:pt>
    <dgm:pt modelId="{D11A8B74-92A6-4ABC-838A-F29427D29F70}" type="pres">
      <dgm:prSet presAssocID="{660D317B-F81C-480B-9B32-91A2D7989375}" presName="level" presStyleLbl="node1" presStyleIdx="1" presStyleCnt="3">
        <dgm:presLayoutVars>
          <dgm:chMax val="1"/>
          <dgm:bulletEnabled val="1"/>
        </dgm:presLayoutVars>
      </dgm:prSet>
      <dgm:spPr/>
    </dgm:pt>
    <dgm:pt modelId="{4A5D7AC1-707B-4558-905D-A4643791BEA6}" type="pres">
      <dgm:prSet presAssocID="{660D317B-F81C-480B-9B32-91A2D7989375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38A0C75E-46F9-4BA3-9CC4-A66B5AF20B24}" type="pres">
      <dgm:prSet presAssocID="{7D21B75B-4027-47B8-9BC8-4F719CB7759B}" presName="Name8" presStyleCnt="0"/>
      <dgm:spPr/>
    </dgm:pt>
    <dgm:pt modelId="{060CCB45-B83B-4A1A-8F57-196E8BCA1BF8}" type="pres">
      <dgm:prSet presAssocID="{7D21B75B-4027-47B8-9BC8-4F719CB7759B}" presName="level" presStyleLbl="node1" presStyleIdx="2" presStyleCnt="3">
        <dgm:presLayoutVars>
          <dgm:chMax val="1"/>
          <dgm:bulletEnabled val="1"/>
        </dgm:presLayoutVars>
      </dgm:prSet>
      <dgm:spPr/>
    </dgm:pt>
    <dgm:pt modelId="{04D2EDA0-F0BF-482F-A707-C6C25555708D}" type="pres">
      <dgm:prSet presAssocID="{7D21B75B-4027-47B8-9BC8-4F719CB7759B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82F0EA29-7A0B-4AD3-9E3B-F4B116B643D3}" type="presOf" srcId="{7D21B75B-4027-47B8-9BC8-4F719CB7759B}" destId="{060CCB45-B83B-4A1A-8F57-196E8BCA1BF8}" srcOrd="0" destOrd="0" presId="urn:microsoft.com/office/officeart/2005/8/layout/pyramid3"/>
    <dgm:cxn modelId="{76A8F785-84BD-4EBF-A7A3-DA801C7FF56B}" srcId="{880B2CAF-04D4-4DA6-8F7F-6D81EF4EC06C}" destId="{660D317B-F81C-480B-9B32-91A2D7989375}" srcOrd="1" destOrd="0" parTransId="{FC07273D-8D21-4168-BC99-5F6CB6C57EB9}" sibTransId="{5C05D5A0-2F41-4E34-8506-53E19E857947}"/>
    <dgm:cxn modelId="{35A55958-B1E2-4980-9AAF-5AAEAEA1835F}" type="presOf" srcId="{7D21B75B-4027-47B8-9BC8-4F719CB7759B}" destId="{04D2EDA0-F0BF-482F-A707-C6C25555708D}" srcOrd="1" destOrd="0" presId="urn:microsoft.com/office/officeart/2005/8/layout/pyramid3"/>
    <dgm:cxn modelId="{20162CF2-2A38-4C5A-BACE-2CF80857BBB7}" type="presOf" srcId="{880B2CAF-04D4-4DA6-8F7F-6D81EF4EC06C}" destId="{FB306598-DD36-4D39-9A0E-A3901C5C25E3}" srcOrd="0" destOrd="0" presId="urn:microsoft.com/office/officeart/2005/8/layout/pyramid3"/>
    <dgm:cxn modelId="{C190428F-7A1D-4D3D-ABBE-6133B33BECBD}" type="presOf" srcId="{660D317B-F81C-480B-9B32-91A2D7989375}" destId="{D11A8B74-92A6-4ABC-838A-F29427D29F70}" srcOrd="0" destOrd="0" presId="urn:microsoft.com/office/officeart/2005/8/layout/pyramid3"/>
    <dgm:cxn modelId="{E757620B-A6DD-4A53-82E4-059FCBECC5E6}" type="presOf" srcId="{660D317B-F81C-480B-9B32-91A2D7989375}" destId="{4A5D7AC1-707B-4558-905D-A4643791BEA6}" srcOrd="1" destOrd="0" presId="urn:microsoft.com/office/officeart/2005/8/layout/pyramid3"/>
    <dgm:cxn modelId="{DBE883B0-A39D-4BD7-A2B2-6FE534D7F17B}" type="presOf" srcId="{27956F59-7A6F-4360-A9AD-1B4BE99856E0}" destId="{161795E9-6E89-4C5C-BD64-30F3B0D6F590}" srcOrd="0" destOrd="0" presId="urn:microsoft.com/office/officeart/2005/8/layout/pyramid3"/>
    <dgm:cxn modelId="{04327B49-ADAF-4876-BE1A-09A5C39D8C13}" srcId="{880B2CAF-04D4-4DA6-8F7F-6D81EF4EC06C}" destId="{27956F59-7A6F-4360-A9AD-1B4BE99856E0}" srcOrd="0" destOrd="0" parTransId="{A086A920-4BA9-4233-A3EB-7AE88E9DDF67}" sibTransId="{488380BA-1934-47F7-B3FB-5FCCB490AD16}"/>
    <dgm:cxn modelId="{3BB247C8-DC93-4FAE-8073-3F903297BE54}" srcId="{880B2CAF-04D4-4DA6-8F7F-6D81EF4EC06C}" destId="{7D21B75B-4027-47B8-9BC8-4F719CB7759B}" srcOrd="2" destOrd="0" parTransId="{73E766DA-E546-442A-B9C4-29110BD06AA3}" sibTransId="{0F45A721-43C1-4519-BE66-EB420F55A291}"/>
    <dgm:cxn modelId="{EBAAF663-A756-4960-9090-71AFDEE0E618}" type="presOf" srcId="{27956F59-7A6F-4360-A9AD-1B4BE99856E0}" destId="{D2CB8779-DD01-4A52-8BD8-6539B1D3CA49}" srcOrd="1" destOrd="0" presId="urn:microsoft.com/office/officeart/2005/8/layout/pyramid3"/>
    <dgm:cxn modelId="{0D8FC617-ACB1-45EA-8E1B-FA4E47877815}" type="presParOf" srcId="{FB306598-DD36-4D39-9A0E-A3901C5C25E3}" destId="{E9DDDA67-CD80-4D05-BD4B-ADBCF3429A0C}" srcOrd="0" destOrd="0" presId="urn:microsoft.com/office/officeart/2005/8/layout/pyramid3"/>
    <dgm:cxn modelId="{51FDCD08-C5CC-485F-8CEE-52A7E256AA3D}" type="presParOf" srcId="{E9DDDA67-CD80-4D05-BD4B-ADBCF3429A0C}" destId="{161795E9-6E89-4C5C-BD64-30F3B0D6F590}" srcOrd="0" destOrd="0" presId="urn:microsoft.com/office/officeart/2005/8/layout/pyramid3"/>
    <dgm:cxn modelId="{2B491752-F565-4F6B-A7B6-094ECC42A053}" type="presParOf" srcId="{E9DDDA67-CD80-4D05-BD4B-ADBCF3429A0C}" destId="{D2CB8779-DD01-4A52-8BD8-6539B1D3CA49}" srcOrd="1" destOrd="0" presId="urn:microsoft.com/office/officeart/2005/8/layout/pyramid3"/>
    <dgm:cxn modelId="{C6CFD942-75A4-48A3-9B8C-61761753A527}" type="presParOf" srcId="{FB306598-DD36-4D39-9A0E-A3901C5C25E3}" destId="{64669FDF-5CFB-4526-9C8F-33CFBDD68140}" srcOrd="1" destOrd="0" presId="urn:microsoft.com/office/officeart/2005/8/layout/pyramid3"/>
    <dgm:cxn modelId="{1CE5C0F1-74AD-4D4E-A056-803C60D829A5}" type="presParOf" srcId="{64669FDF-5CFB-4526-9C8F-33CFBDD68140}" destId="{D11A8B74-92A6-4ABC-838A-F29427D29F70}" srcOrd="0" destOrd="0" presId="urn:microsoft.com/office/officeart/2005/8/layout/pyramid3"/>
    <dgm:cxn modelId="{DF954193-3A02-45A1-9C5D-B0E3A71E90B3}" type="presParOf" srcId="{64669FDF-5CFB-4526-9C8F-33CFBDD68140}" destId="{4A5D7AC1-707B-4558-905D-A4643791BEA6}" srcOrd="1" destOrd="0" presId="urn:microsoft.com/office/officeart/2005/8/layout/pyramid3"/>
    <dgm:cxn modelId="{3E0C1637-8AD5-43A8-A8A5-BD9223347596}" type="presParOf" srcId="{FB306598-DD36-4D39-9A0E-A3901C5C25E3}" destId="{38A0C75E-46F9-4BA3-9CC4-A66B5AF20B24}" srcOrd="2" destOrd="0" presId="urn:microsoft.com/office/officeart/2005/8/layout/pyramid3"/>
    <dgm:cxn modelId="{4610D7A0-CCE1-471E-90AC-6D50BD3A4C7A}" type="presParOf" srcId="{38A0C75E-46F9-4BA3-9CC4-A66B5AF20B24}" destId="{060CCB45-B83B-4A1A-8F57-196E8BCA1BF8}" srcOrd="0" destOrd="0" presId="urn:microsoft.com/office/officeart/2005/8/layout/pyramid3"/>
    <dgm:cxn modelId="{F434F15A-7255-450C-9DE6-0CE843F35A61}" type="presParOf" srcId="{38A0C75E-46F9-4BA3-9CC4-A66B5AF20B24}" destId="{04D2EDA0-F0BF-482F-A707-C6C25555708D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1795E9-6E89-4C5C-BD64-30F3B0D6F590}">
      <dsp:nvSpPr>
        <dsp:cNvPr id="0" name=""/>
        <dsp:cNvSpPr/>
      </dsp:nvSpPr>
      <dsp:spPr>
        <a:xfrm rot="10800000">
          <a:off x="0" y="0"/>
          <a:ext cx="8229600" cy="1508654"/>
        </a:xfrm>
        <a:prstGeom prst="trapezoid">
          <a:avLst>
            <a:gd name="adj" fmla="val 90915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Research (Stiggins and Marzano)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– 10 Days</a:t>
          </a:r>
          <a:endParaRPr lang="en-US" sz="2800" kern="1200" dirty="0"/>
        </a:p>
      </dsp:txBody>
      <dsp:txXfrm rot="-10800000">
        <a:off x="1440179" y="0"/>
        <a:ext cx="5349240" cy="1508654"/>
      </dsp:txXfrm>
    </dsp:sp>
    <dsp:sp modelId="{D11A8B74-92A6-4ABC-838A-F29427D29F70}">
      <dsp:nvSpPr>
        <dsp:cNvPr id="0" name=""/>
        <dsp:cNvSpPr/>
      </dsp:nvSpPr>
      <dsp:spPr>
        <a:xfrm rot="10800000">
          <a:off x="1371600" y="1508654"/>
          <a:ext cx="5486399" cy="1508654"/>
        </a:xfrm>
        <a:prstGeom prst="trapezoid">
          <a:avLst>
            <a:gd name="adj" fmla="val 90915"/>
          </a:avLst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50000"/>
                <a:satMod val="300000"/>
              </a:schemeClr>
            </a:gs>
            <a:gs pos="35000">
              <a:schemeClr val="accent5">
                <a:hueOff val="-4966938"/>
                <a:satOff val="19906"/>
                <a:lumOff val="4314"/>
                <a:alphaOff val="0"/>
                <a:tint val="37000"/>
                <a:satMod val="30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Formative Assessment PD – 3 Days</a:t>
          </a:r>
          <a:endParaRPr lang="en-US" sz="2800" kern="1200" dirty="0"/>
        </a:p>
      </dsp:txBody>
      <dsp:txXfrm rot="-10800000">
        <a:off x="2331720" y="1508654"/>
        <a:ext cx="3566160" cy="1508654"/>
      </dsp:txXfrm>
    </dsp:sp>
    <dsp:sp modelId="{060CCB45-B83B-4A1A-8F57-196E8BCA1BF8}">
      <dsp:nvSpPr>
        <dsp:cNvPr id="0" name=""/>
        <dsp:cNvSpPr/>
      </dsp:nvSpPr>
      <dsp:spPr>
        <a:xfrm rot="10800000">
          <a:off x="2743200" y="3017308"/>
          <a:ext cx="2743199" cy="1508654"/>
        </a:xfrm>
        <a:prstGeom prst="trapezoid">
          <a:avLst>
            <a:gd name="adj" fmla="val 90915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DataDirector Training – 1 Day</a:t>
          </a:r>
          <a:endParaRPr lang="en-US" sz="2800" kern="1200" dirty="0"/>
        </a:p>
      </dsp:txBody>
      <dsp:txXfrm rot="-10800000">
        <a:off x="2743200" y="3017308"/>
        <a:ext cx="2743199" cy="15086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7841071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000" i="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609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B19785C6-EBAF-49D5-AD4D-BABF4DFAAD59}" type="datetime1">
              <a:rPr lang="en-US" smtClean="0"/>
              <a:pPr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049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6A404122-9A3A-4FD8-98B8-22631F32846C}" type="datetime1">
              <a:rPr lang="en-US" smtClean="0"/>
              <a:pPr/>
              <a:t>8/18/2013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5739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134801"/>
            <a:ext cx="7315499" cy="135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buNone/>
              <a:defRPr>
                <a:solidFill>
                  <a:schemeClr val="lt1"/>
                </a:solidFill>
              </a:defRPr>
            </a:lvl1pPr>
            <a:lvl2pPr algn="l" rtl="0">
              <a:buNone/>
              <a:defRPr>
                <a:solidFill>
                  <a:schemeClr val="lt1"/>
                </a:solidFill>
              </a:defRPr>
            </a:lvl2pPr>
            <a:lvl3pPr algn="l" rtl="0">
              <a:buNone/>
              <a:defRPr>
                <a:solidFill>
                  <a:schemeClr val="lt1"/>
                </a:solidFill>
              </a:defRPr>
            </a:lvl3pPr>
            <a:lvl4pPr algn="l" rtl="0">
              <a:buNone/>
              <a:defRPr>
                <a:solidFill>
                  <a:schemeClr val="lt1"/>
                </a:solidFill>
              </a:defRPr>
            </a:lvl4pPr>
            <a:lvl5pPr algn="l" rtl="0">
              <a:buNone/>
              <a:defRPr>
                <a:solidFill>
                  <a:schemeClr val="lt1"/>
                </a:solidFill>
              </a:defRPr>
            </a:lvl5pPr>
            <a:lvl6pPr algn="l" rtl="0">
              <a:buNone/>
              <a:defRPr>
                <a:solidFill>
                  <a:schemeClr val="lt1"/>
                </a:solidFill>
              </a:defRPr>
            </a:lvl6pPr>
            <a:lvl7pPr algn="l" rtl="0">
              <a:buNone/>
              <a:defRPr>
                <a:solidFill>
                  <a:schemeClr val="lt1"/>
                </a:solidFill>
              </a:defRPr>
            </a:lvl7pPr>
            <a:lvl8pPr algn="l" rtl="0">
              <a:buNone/>
              <a:defRPr>
                <a:solidFill>
                  <a:schemeClr val="lt1"/>
                </a:solidFill>
              </a:defRPr>
            </a:lvl8pPr>
            <a:lvl9pPr algn="l" rtl="0"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457200" y="1704688"/>
            <a:ext cx="8229600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  <a:defRPr sz="1800">
                <a:solidFill>
                  <a:schemeClr val="dk2"/>
                </a:solidFill>
              </a:defRPr>
            </a:lvl1pPr>
            <a:lvl2pPr marL="742950" indent="-28575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>
                <a:solidFill>
                  <a:schemeClr val="dk2"/>
                </a:solidFill>
              </a:defRPr>
            </a:lvl2pPr>
            <a:lvl3pPr marL="11430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>
                <a:solidFill>
                  <a:schemeClr val="dk2"/>
                </a:solidFill>
              </a:defRPr>
            </a:lvl3pPr>
            <a:lvl4pPr marL="1600200" indent="-228600" algn="l" rtl="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z="1800">
                <a:solidFill>
                  <a:schemeClr val="dk2"/>
                </a:solidFill>
              </a:defRPr>
            </a:lvl4pPr>
            <a:lvl5pPr marL="20574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>
                <a:solidFill>
                  <a:schemeClr val="dk2"/>
                </a:solidFill>
              </a:defRPr>
            </a:lvl5pPr>
            <a:lvl6pPr marL="25146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>
                <a:solidFill>
                  <a:schemeClr val="dk2"/>
                </a:solidFill>
              </a:defRPr>
            </a:lvl6pPr>
            <a:lvl7pPr marL="2971800" indent="-228600" algn="l" rtl="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z="1800">
                <a:solidFill>
                  <a:schemeClr val="dk2"/>
                </a:solidFill>
              </a:defRPr>
            </a:lvl7pPr>
            <a:lvl8pPr marL="34290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 baseline="0">
                <a:solidFill>
                  <a:schemeClr val="dk2"/>
                </a:solidFill>
              </a:defRPr>
            </a:lvl8pPr>
            <a:lvl9pPr marL="38862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 baseline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Arial" charset="0"/>
              </a:defRPr>
            </a:lvl1pPr>
          </a:lstStyle>
          <a:p>
            <a:fld id="{C259A7B8-0EC4-44C9-AFEF-25E144F11C06}" type="datetime1">
              <a:rPr lang="en-US" smtClean="0"/>
              <a:pPr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678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82BB47B5-C739-4DAE-AACD-CC58CA843AC4}" type="datetime1">
              <a:rPr lang="en-US" smtClean="0"/>
              <a:pPr/>
              <a:t>8/18/2013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530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3E72AE48-94E6-46E0-BE32-5F0716DE9115}" type="datetime1">
              <a:rPr lang="en-US" smtClean="0"/>
              <a:pPr/>
              <a:t>8/18/2013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5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0884C285-8BCE-48FC-97D9-E2837AF38351}" type="datetime1">
              <a:rPr lang="en-US" smtClean="0"/>
              <a:pPr/>
              <a:t>8/18/2013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289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0E70D3E6-EF16-4488-94A4-211508FE4682}" type="datetime1">
              <a:rPr lang="en-US" smtClean="0"/>
              <a:pPr/>
              <a:t>8/18/2013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446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7077FB3B-20DA-4D0E-BF16-8262B7156612}" type="datetime1">
              <a:rPr lang="en-US" smtClean="0"/>
              <a:pPr/>
              <a:t>8/18/2013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127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8C273C2C-6BD0-40EC-8D8D-4D51F089C5EB}" type="datetime1">
              <a:rPr lang="en-US" smtClean="0"/>
              <a:pPr/>
              <a:t>8/18/2013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841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2D377F5C-EDA7-4864-9756-35769B0E62CF}" type="datetime1">
              <a:rPr lang="en-US" smtClean="0"/>
              <a:pPr/>
              <a:t>8/18/2013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486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8-12-2011 3-10-34 PM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7153524" y="3352800"/>
            <a:ext cx="1990476" cy="3505200"/>
          </a:xfrm>
          <a:prstGeom prst="rect">
            <a:avLst/>
          </a:prstGeom>
          <a:effectLst>
            <a:softEdge rad="635000"/>
          </a:effectLst>
        </p:spPr>
      </p:pic>
      <p:pic>
        <p:nvPicPr>
          <p:cNvPr id="1030" name="Picture 7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432" r="6853" b="13412"/>
          <a:stretch>
            <a:fillRect/>
          </a:stretch>
        </p:blipFill>
        <p:spPr bwMode="auto">
          <a:xfrm>
            <a:off x="685800" y="6278563"/>
            <a:ext cx="6884988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953735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953735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953735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953735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953735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953735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953735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953735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953735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8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jpg"/><Relationship Id="rId4" Type="http://schemas.openxmlformats.org/officeDocument/2006/relationships/hyperlink" Target="http://youtube.com/v/gct5bRllxh0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MTSS &amp; Formative Assessment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dirty="0"/>
              <a:t>Mitch Fowler</a:t>
            </a:r>
          </a:p>
          <a:p>
            <a:pPr lvl="0" rtl="0">
              <a:buNone/>
            </a:pPr>
            <a:r>
              <a:rPr lang="en" dirty="0"/>
              <a:t>August 2013</a:t>
            </a:r>
          </a:p>
          <a:p>
            <a:pPr>
              <a:buNone/>
            </a:pPr>
            <a:r>
              <a:rPr lang="en" dirty="0"/>
              <a:t>fowlerm@calhounisd.org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/>
        </p:nvSpPr>
        <p:spPr>
          <a:xfrm>
            <a:off x="477875" y="1704700"/>
            <a:ext cx="8176199" cy="1899737"/>
          </a:xfrm>
          <a:prstGeom prst="rect">
            <a:avLst/>
          </a:prstGeom>
          <a:blipFill>
            <a:blip r:embed="rId3"/>
            <a:srcRect/>
            <a:stretch>
              <a:fillRect b="-164494"/>
            </a:stretch>
          </a:blipFill>
        </p:spPr>
      </p:sp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457200" y="134801"/>
            <a:ext cx="8202899" cy="1351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sz="4000" dirty="0">
                <a:solidFill>
                  <a:schemeClr val="tx1"/>
                </a:solidFill>
              </a:rPr>
              <a:t>Assessment Map - Standards Assessed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64774" y="3048000"/>
            <a:ext cx="8402400" cy="1501500"/>
            <a:chOff x="457200" y="4942900"/>
            <a:chExt cx="8402400" cy="1501500"/>
          </a:xfrm>
        </p:grpSpPr>
        <p:sp>
          <p:nvSpPr>
            <p:cNvPr id="145" name="Shape 145"/>
            <p:cNvSpPr/>
            <p:nvPr/>
          </p:nvSpPr>
          <p:spPr>
            <a:xfrm>
              <a:off x="457200" y="4942900"/>
              <a:ext cx="8402400" cy="1501500"/>
            </a:xfrm>
            <a:prstGeom prst="rect">
              <a:avLst/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6" name="Shape 146"/>
            <p:cNvSpPr txBox="1"/>
            <p:nvPr/>
          </p:nvSpPr>
          <p:spPr>
            <a:xfrm>
              <a:off x="483900" y="4942900"/>
              <a:ext cx="8176199" cy="395099"/>
            </a:xfrm>
            <a:prstGeom prst="rect">
              <a:avLst/>
            </a:prstGeom>
            <a:noFill/>
          </p:spPr>
          <p:txBody>
            <a:bodyPr lIns="91425" tIns="91425" rIns="91425" bIns="91425" anchor="t" anchorCtr="0">
              <a:noAutofit/>
            </a:bodyPr>
            <a:lstStyle/>
            <a:p>
              <a:pPr lvl="0" algn="ctr" rtl="0">
                <a:buNone/>
              </a:pPr>
              <a:r>
                <a:rPr lang="en" sz="3600" b="1" dirty="0"/>
                <a:t>What standards must kids master by the time the unit is over?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676400" y="5638800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This work is based on the professional develoment entitled </a:t>
            </a:r>
            <a:r>
              <a:rPr lang="en-US" sz="800" i="1" dirty="0" smtClean="0"/>
              <a:t>Formative Assessment for Secondary Social Studies Teachers</a:t>
            </a:r>
            <a:r>
              <a:rPr lang="en-US" sz="800" dirty="0" smtClean="0"/>
              <a:t> by John Vail, Doug Flynn, and Heather Reid. Presented August 2009 at the Kalamazoo RESA. </a:t>
            </a:r>
            <a:endParaRPr lang="en-US" dirty="0"/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sz="4000" dirty="0">
                <a:solidFill>
                  <a:schemeClr val="tx1"/>
                </a:solidFill>
              </a:rPr>
              <a:t>Assessment Map - I can Statements</a:t>
            </a:r>
          </a:p>
        </p:txBody>
      </p:sp>
      <p:sp>
        <p:nvSpPr>
          <p:cNvPr id="153" name="Shape 153"/>
          <p:cNvSpPr/>
          <p:nvPr/>
        </p:nvSpPr>
        <p:spPr>
          <a:xfrm>
            <a:off x="457201" y="1752600"/>
            <a:ext cx="7001982" cy="2851298"/>
          </a:xfrm>
          <a:prstGeom prst="rect">
            <a:avLst/>
          </a:prstGeom>
          <a:blipFill>
            <a:blip r:embed="rId3"/>
            <a:srcRect/>
            <a:stretch>
              <a:fillRect l="851" t="-187534" r="-37179" b="-1"/>
            </a:stretch>
          </a:blipFill>
        </p:spPr>
      </p:sp>
      <p:sp>
        <p:nvSpPr>
          <p:cNvPr id="5" name="TextBox 4"/>
          <p:cNvSpPr txBox="1"/>
          <p:nvPr/>
        </p:nvSpPr>
        <p:spPr>
          <a:xfrm>
            <a:off x="1676400" y="5638800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This work is based on the professional develoment entitled </a:t>
            </a:r>
            <a:r>
              <a:rPr lang="en-US" sz="800" i="1" dirty="0" smtClean="0"/>
              <a:t>Formative Assessment for Secondary Social Studies Teachers</a:t>
            </a:r>
            <a:r>
              <a:rPr lang="en-US" sz="800" dirty="0" smtClean="0"/>
              <a:t> by John Vail, Doug Flynn, and Heather Reid. Presented August 2009 at the Kalamazoo RESA. </a:t>
            </a:r>
            <a:endParaRPr lang="en-US" dirty="0"/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sz="4000" dirty="0" smtClean="0">
                <a:solidFill>
                  <a:schemeClr val="tx1"/>
                </a:solidFill>
              </a:rPr>
              <a:t>Creating Clear Learning Targets</a:t>
            </a:r>
            <a:endParaRPr lang="en" sz="4000" dirty="0">
              <a:solidFill>
                <a:schemeClr val="tx1"/>
              </a:solidFill>
            </a:endParaRPr>
          </a:p>
        </p:txBody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457200" y="1704689"/>
            <a:ext cx="8229600" cy="3705512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SzPct val="100000"/>
              <a:buFont typeface="+mj-lt"/>
              <a:buAutoNum type="arabicPeriod"/>
            </a:pPr>
            <a:r>
              <a:rPr lang="en-US" sz="3200" dirty="0" smtClean="0">
                <a:solidFill>
                  <a:schemeClr val="tx1"/>
                </a:solidFill>
              </a:rPr>
              <a:t>Know what kinds of targets are represented in the curriculum.</a:t>
            </a:r>
          </a:p>
          <a:p>
            <a:pPr>
              <a:buSzPct val="100000"/>
              <a:buFont typeface="+mj-lt"/>
              <a:buAutoNum type="arabicPeriod"/>
            </a:pPr>
            <a:r>
              <a:rPr lang="en-US" sz="3200" dirty="0" smtClean="0">
                <a:solidFill>
                  <a:schemeClr val="tx1"/>
                </a:solidFill>
              </a:rPr>
              <a:t>Know which targets each assessment measures.</a:t>
            </a:r>
          </a:p>
          <a:p>
            <a:pPr>
              <a:buSzPct val="100000"/>
              <a:buFont typeface="+mj-lt"/>
              <a:buAutoNum type="arabicPeriod"/>
            </a:pPr>
            <a:r>
              <a:rPr lang="en-US" sz="3200" dirty="0" smtClean="0">
                <a:solidFill>
                  <a:schemeClr val="tx1"/>
                </a:solidFill>
              </a:rPr>
              <a:t>Communicate the learning targets in advance in language students can understand.</a:t>
            </a:r>
            <a:endParaRPr sz="32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400" y="5638800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This work is based on the professional develoment entitled </a:t>
            </a:r>
            <a:r>
              <a:rPr lang="en-US" sz="800" i="1" dirty="0" smtClean="0"/>
              <a:t>Formative Assessment for Secondary Social Studies Teachers</a:t>
            </a:r>
            <a:r>
              <a:rPr lang="en-US" sz="800" dirty="0" smtClean="0"/>
              <a:t> by John Vail, Doug Flynn, and Heather Reid. Presented August 2009 at the Kalamazoo RESA. </a:t>
            </a:r>
            <a:endParaRPr lang="en-US" dirty="0"/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</a:rPr>
              <a:t>Kinds of Targets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04689"/>
            <a:ext cx="8229600" cy="3476912"/>
          </a:xfrm>
        </p:spPr>
        <p:txBody>
          <a:bodyPr/>
          <a:lstStyle/>
          <a:p>
            <a:r>
              <a:rPr lang="en-US" sz="3200" dirty="0" smtClean="0">
                <a:solidFill>
                  <a:schemeClr val="tx1"/>
                </a:solidFill>
              </a:rPr>
              <a:t>Master content </a:t>
            </a:r>
            <a:r>
              <a:rPr lang="en-US" sz="3200" b="1" dirty="0" smtClean="0">
                <a:solidFill>
                  <a:schemeClr val="tx1"/>
                </a:solidFill>
              </a:rPr>
              <a:t>knowledge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Use knowledge to </a:t>
            </a:r>
            <a:r>
              <a:rPr lang="en-US" sz="3200" b="1" dirty="0" smtClean="0">
                <a:solidFill>
                  <a:schemeClr val="tx1"/>
                </a:solidFill>
              </a:rPr>
              <a:t>reason</a:t>
            </a:r>
            <a:r>
              <a:rPr lang="en-US" sz="3200" dirty="0" smtClean="0">
                <a:solidFill>
                  <a:schemeClr val="tx1"/>
                </a:solidFill>
              </a:rPr>
              <a:t> and solve problems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Demonstrate performance </a:t>
            </a:r>
            <a:r>
              <a:rPr lang="en-US" sz="3200" b="1" dirty="0" smtClean="0">
                <a:solidFill>
                  <a:schemeClr val="tx1"/>
                </a:solidFill>
              </a:rPr>
              <a:t>skills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Create quality </a:t>
            </a:r>
            <a:r>
              <a:rPr lang="en-US" sz="3200" b="1" dirty="0" smtClean="0">
                <a:solidFill>
                  <a:schemeClr val="tx1"/>
                </a:solidFill>
              </a:rPr>
              <a:t>products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400" y="5638800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This work is based on the professional develoment entitled </a:t>
            </a:r>
            <a:r>
              <a:rPr lang="en-US" sz="800" i="1" dirty="0" smtClean="0"/>
              <a:t>Formative Assessment for Secondary Social Studies Teachers</a:t>
            </a:r>
            <a:r>
              <a:rPr lang="en-US" sz="800" dirty="0" smtClean="0"/>
              <a:t> by John Vail, Doug Flynn, and Heather Reid. Presented August 2009 at the Kalamazoo RESA.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0725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</a:rPr>
              <a:t>Clear Targets: Benefits to Students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04689"/>
            <a:ext cx="8229600" cy="3781712"/>
          </a:xfrm>
        </p:spPr>
        <p:txBody>
          <a:bodyPr/>
          <a:lstStyle/>
          <a:p>
            <a:r>
              <a:rPr lang="en-US" sz="3200" dirty="0" smtClean="0">
                <a:solidFill>
                  <a:schemeClr val="tx1"/>
                </a:solidFill>
              </a:rPr>
              <a:t>Students who could identify their learning scored 27 percentile points higher than those who could not (Marzano, 2005).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400" y="5638800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This work is based on the professional develoment entitled </a:t>
            </a:r>
            <a:r>
              <a:rPr lang="en-US" sz="800" i="1" dirty="0" smtClean="0"/>
              <a:t>Formative Assessment for Secondary Social Studies Teachers</a:t>
            </a:r>
            <a:r>
              <a:rPr lang="en-US" sz="800" dirty="0" smtClean="0"/>
              <a:t> by John Vail, Doug Flynn, and Heather Reid. Presented August 2009 at the Kalamazoo RESA.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4423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</a:rPr>
              <a:t>Learning Targets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04689"/>
            <a:ext cx="8229600" cy="3781712"/>
          </a:xfrm>
        </p:spPr>
        <p:txBody>
          <a:bodyPr/>
          <a:lstStyle/>
          <a:p>
            <a:r>
              <a:rPr lang="en-US" sz="3200" dirty="0" smtClean="0">
                <a:solidFill>
                  <a:schemeClr val="tx1"/>
                </a:solidFill>
              </a:rPr>
              <a:t>Any achievement expectations we hold for students.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Statement of what we want students to learn.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400" y="5638800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This work is based on the professional develoment entitled </a:t>
            </a:r>
            <a:r>
              <a:rPr lang="en-US" sz="800" i="1" dirty="0" smtClean="0"/>
              <a:t>Formative Assessment for Secondary Social Studies Teachers</a:t>
            </a:r>
            <a:r>
              <a:rPr lang="en-US" sz="800" dirty="0" smtClean="0"/>
              <a:t> by John Vail, Doug Flynn, and Heather Reid. Presented August 2009 at the Kalamazoo RESA.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6573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</a:rPr>
              <a:t>Which of these are actually learning targets?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04689"/>
            <a:ext cx="8229600" cy="3781712"/>
          </a:xfrm>
        </p:spPr>
        <p:txBody>
          <a:bodyPr/>
          <a:lstStyle/>
          <a:p>
            <a:r>
              <a:rPr lang="en-US" sz="3200" dirty="0" smtClean="0">
                <a:solidFill>
                  <a:schemeClr val="tx1"/>
                </a:solidFill>
              </a:rPr>
              <a:t>Senior Project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Model of a Fort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Present a Persuasive Argument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State Report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Diorama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400" y="5638800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This work is based on the professional develoment entitled </a:t>
            </a:r>
            <a:r>
              <a:rPr lang="en-US" sz="800" i="1" dirty="0" smtClean="0"/>
              <a:t>Formative Assessment for Secondary Social Studies Teachers</a:t>
            </a:r>
            <a:r>
              <a:rPr lang="en-US" sz="800" dirty="0" smtClean="0"/>
              <a:t> by John Vail, Doug Flynn, and Heather Reid. Presented August 2009 at the Kalamazoo RESA.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2617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</a:rPr>
              <a:t>A Social Studies Example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400" y="5638800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This work is based on the professional develoment entitled </a:t>
            </a:r>
            <a:r>
              <a:rPr lang="en-US" sz="800" i="1" dirty="0" smtClean="0"/>
              <a:t>Formative Assessment for Secondary Social Studies Teachers</a:t>
            </a:r>
            <a:r>
              <a:rPr lang="en-US" sz="800" dirty="0" smtClean="0"/>
              <a:t> by John Vail, Doug Flynn, and Heather Reid. Presented August 2009 at the Kalamazoo RESA.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2130888"/>
              </p:ext>
            </p:extLst>
          </p:nvPr>
        </p:nvGraphicFramePr>
        <p:xfrm>
          <a:off x="762000" y="1828800"/>
          <a:ext cx="6477000" cy="2286001"/>
        </p:xfrm>
        <a:graphic>
          <a:graphicData uri="http://schemas.openxmlformats.org/drawingml/2006/table">
            <a:tbl>
              <a:tblPr firstRow="1" bandRow="1"/>
              <a:tblGrid>
                <a:gridCol w="3238500"/>
                <a:gridCol w="3238500"/>
              </a:tblGrid>
              <a:tr h="39923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World History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Subject</a:t>
                      </a:r>
                      <a:endParaRPr lang="en-US" b="1" dirty="0"/>
                    </a:p>
                  </a:txBody>
                  <a:tcPr/>
                </a:tc>
              </a:tr>
              <a:tr h="39923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Korean War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Topic</a:t>
                      </a:r>
                      <a:endParaRPr lang="en-US" b="1" dirty="0"/>
                    </a:p>
                  </a:txBody>
                  <a:tcPr/>
                </a:tc>
              </a:tr>
              <a:tr h="39923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Chapter 10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Resource</a:t>
                      </a:r>
                      <a:endParaRPr lang="en-US" b="1" dirty="0"/>
                    </a:p>
                  </a:txBody>
                  <a:tcPr/>
                </a:tc>
              </a:tr>
              <a:tr h="39923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Create a Timeline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Activity</a:t>
                      </a:r>
                      <a:endParaRPr lang="en-US" b="1" dirty="0"/>
                    </a:p>
                  </a:txBody>
                  <a:tcPr/>
                </a:tc>
              </a:tr>
              <a:tr h="68908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Understand recurring conflicts that lead to war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Learning Target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6331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</a:rPr>
              <a:t>Kinds of Learning Targets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04689"/>
            <a:ext cx="8229600" cy="3781712"/>
          </a:xfrm>
        </p:spPr>
        <p:txBody>
          <a:bodyPr/>
          <a:lstStyle/>
          <a:p>
            <a:r>
              <a:rPr lang="en-US" sz="3200" dirty="0" smtClean="0">
                <a:solidFill>
                  <a:schemeClr val="tx1"/>
                </a:solidFill>
              </a:rPr>
              <a:t>Knowledge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Reasoning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Skill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Product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400" y="5638800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This work is based on the professional develoment entitled </a:t>
            </a:r>
            <a:r>
              <a:rPr lang="en-US" sz="800" i="1" dirty="0" smtClean="0"/>
              <a:t>Formative Assessment for Secondary Social Studies Teachers</a:t>
            </a:r>
            <a:r>
              <a:rPr lang="en-US" sz="800" dirty="0" smtClean="0"/>
              <a:t> by John Vail, Doug Flynn, and Heather Reid. Presented August 2009 at the Kalamazoo RESA.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0539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</a:rPr>
              <a:t>Kinds of Learning Targets - Knowledge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04689"/>
            <a:ext cx="8229600" cy="3781712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Master factual and procedural knowedge to be learned outright or retrieved.</a:t>
            </a:r>
          </a:p>
          <a:p>
            <a:r>
              <a:rPr lang="en-US" sz="2400" b="1" u="sng" dirty="0" smtClean="0">
                <a:solidFill>
                  <a:schemeClr val="tx1"/>
                </a:solidFill>
              </a:rPr>
              <a:t>Recognizes</a:t>
            </a:r>
            <a:r>
              <a:rPr lang="en-US" sz="2400" dirty="0" smtClean="0">
                <a:solidFill>
                  <a:schemeClr val="tx1"/>
                </a:solidFill>
              </a:rPr>
              <a:t> and describes patterns</a:t>
            </a:r>
          </a:p>
          <a:p>
            <a:r>
              <a:rPr lang="en-US" sz="2400" b="1" u="sng" dirty="0" smtClean="0">
                <a:solidFill>
                  <a:schemeClr val="tx1"/>
                </a:solidFill>
              </a:rPr>
              <a:t>Understands</a:t>
            </a:r>
            <a:r>
              <a:rPr lang="en-US" sz="2400" dirty="0" smtClean="0">
                <a:solidFill>
                  <a:schemeClr val="tx1"/>
                </a:solidFill>
              </a:rPr>
              <a:t> long-term physiological benefits of regular participation in physical activity</a:t>
            </a:r>
          </a:p>
          <a:p>
            <a:r>
              <a:rPr lang="en-US" sz="2400" b="1" u="sng" dirty="0" smtClean="0">
                <a:solidFill>
                  <a:schemeClr val="tx1"/>
                </a:solidFill>
              </a:rPr>
              <a:t>Explains</a:t>
            </a:r>
            <a:r>
              <a:rPr lang="en-US" sz="2400" dirty="0" smtClean="0">
                <a:solidFill>
                  <a:schemeClr val="tx1"/>
                </a:solidFill>
              </a:rPr>
              <a:t> the important characteristics of U.S. citizenship</a:t>
            </a:r>
          </a:p>
          <a:p>
            <a:r>
              <a:rPr lang="en-US" sz="2400" b="1" u="sng" dirty="0" smtClean="0">
                <a:solidFill>
                  <a:schemeClr val="tx1"/>
                </a:solidFill>
              </a:rPr>
              <a:t>Knows</a:t>
            </a:r>
            <a:r>
              <a:rPr lang="en-US" sz="2400" dirty="0" smtClean="0">
                <a:solidFill>
                  <a:schemeClr val="tx1"/>
                </a:solidFill>
              </a:rPr>
              <a:t> that energy can be transformed between various forms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400" y="5638800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This work is based on the professional develoment entitled </a:t>
            </a:r>
            <a:r>
              <a:rPr lang="en-US" sz="800" i="1" dirty="0" smtClean="0"/>
              <a:t>Formative Assessment for Secondary Social Studies Teachers</a:t>
            </a:r>
            <a:r>
              <a:rPr lang="en-US" sz="800" dirty="0" smtClean="0"/>
              <a:t> by John Vail, Doug Flynn, and Heather Reid. Presented August 2009 at the Kalamazoo RESA.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923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Information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1274671"/>
              </p:ext>
            </p:extLst>
          </p:nvPr>
        </p:nvGraphicFramePr>
        <p:xfrm>
          <a:off x="457200" y="1219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2711982" y="5562600"/>
            <a:ext cx="37625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90 Minutes</a:t>
            </a:r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143360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</a:rPr>
              <a:t>Kinds of Learning Targets - Reasoning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04689"/>
            <a:ext cx="8229600" cy="3781712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Use knowledge to reason and solve problems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Uses statistical methods to </a:t>
            </a:r>
            <a:r>
              <a:rPr lang="en-US" sz="2400" b="1" u="sng" dirty="0" smtClean="0">
                <a:solidFill>
                  <a:schemeClr val="tx1"/>
                </a:solidFill>
              </a:rPr>
              <a:t>describe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b="1" u="sng" dirty="0" smtClean="0">
                <a:solidFill>
                  <a:schemeClr val="tx1"/>
                </a:solidFill>
              </a:rPr>
              <a:t>analyze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b="1" u="sng" dirty="0" smtClean="0">
                <a:solidFill>
                  <a:schemeClr val="tx1"/>
                </a:solidFill>
              </a:rPr>
              <a:t>evaluate</a:t>
            </a:r>
            <a:r>
              <a:rPr lang="en-US" sz="2400" dirty="0" smtClean="0">
                <a:solidFill>
                  <a:schemeClr val="tx1"/>
                </a:solidFill>
              </a:rPr>
              <a:t>, and </a:t>
            </a:r>
            <a:r>
              <a:rPr lang="en-US" sz="2400" b="1" u="sng" dirty="0" smtClean="0">
                <a:solidFill>
                  <a:schemeClr val="tx1"/>
                </a:solidFill>
              </a:rPr>
              <a:t>make decisions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sz="2400" b="1" u="sng" dirty="0" smtClean="0">
                <a:solidFill>
                  <a:schemeClr val="tx1"/>
                </a:solidFill>
              </a:rPr>
              <a:t>Analyzes</a:t>
            </a:r>
            <a:r>
              <a:rPr lang="en-US" sz="2400" dirty="0" smtClean="0">
                <a:solidFill>
                  <a:schemeClr val="tx1"/>
                </a:solidFill>
              </a:rPr>
              <a:t> fitness assessments to set personal fitness goals, </a:t>
            </a:r>
            <a:r>
              <a:rPr lang="en-US" sz="2400" b="1" u="sng" dirty="0" smtClean="0">
                <a:solidFill>
                  <a:schemeClr val="tx1"/>
                </a:solidFill>
              </a:rPr>
              <a:t>strategizes</a:t>
            </a:r>
            <a:r>
              <a:rPr lang="en-US" sz="2400" dirty="0" smtClean="0">
                <a:solidFill>
                  <a:schemeClr val="tx1"/>
                </a:solidFill>
              </a:rPr>
              <a:t> ways to reach </a:t>
            </a:r>
            <a:r>
              <a:rPr lang="en-US" sz="2400" b="1" u="sng" dirty="0" smtClean="0">
                <a:solidFill>
                  <a:schemeClr val="tx1"/>
                </a:solidFill>
              </a:rPr>
              <a:t>goals</a:t>
            </a:r>
            <a:r>
              <a:rPr lang="en-US" sz="2400" dirty="0" smtClean="0">
                <a:solidFill>
                  <a:schemeClr val="tx1"/>
                </a:solidFill>
              </a:rPr>
              <a:t>, evaluate acvities.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Examines data/results and </a:t>
            </a:r>
            <a:r>
              <a:rPr lang="en-US" sz="2400" b="1" u="sng" dirty="0" smtClean="0">
                <a:solidFill>
                  <a:schemeClr val="tx1"/>
                </a:solidFill>
              </a:rPr>
              <a:t>proposes</a:t>
            </a:r>
            <a:r>
              <a:rPr lang="en-US" sz="2400" dirty="0" smtClean="0">
                <a:solidFill>
                  <a:schemeClr val="tx1"/>
                </a:solidFill>
              </a:rPr>
              <a:t> meaningful </a:t>
            </a:r>
            <a:r>
              <a:rPr lang="en-US" sz="2400" b="1" u="sng" dirty="0" smtClean="0">
                <a:solidFill>
                  <a:schemeClr val="tx1"/>
                </a:solidFill>
              </a:rPr>
              <a:t>interpretation</a:t>
            </a:r>
            <a:r>
              <a:rPr lang="en-US" sz="2400" dirty="0" smtClean="0">
                <a:solidFill>
                  <a:schemeClr val="tx1"/>
                </a:solidFill>
              </a:rPr>
              <a:t>.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400" y="5638800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This work is based on the professional develoment entitled </a:t>
            </a:r>
            <a:r>
              <a:rPr lang="en-US" sz="800" i="1" dirty="0" smtClean="0"/>
              <a:t>Formative Assessment for Secondary Social Studies Teachers</a:t>
            </a:r>
            <a:r>
              <a:rPr lang="en-US" sz="800" dirty="0" smtClean="0"/>
              <a:t> by John Vail, Doug Flynn, and Heather Reid. Presented August 2009 at the Kalamazoo RESA.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3072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</a:rPr>
              <a:t>Kinds of Learning Targets – Skill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04689"/>
            <a:ext cx="8229600" cy="3781712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Demonstrate mastery of specific performance skills</a:t>
            </a:r>
          </a:p>
          <a:p>
            <a:r>
              <a:rPr lang="en-US" sz="2400" b="1" u="sng" dirty="0" smtClean="0">
                <a:solidFill>
                  <a:schemeClr val="tx1"/>
                </a:solidFill>
              </a:rPr>
              <a:t>Measures</a:t>
            </a:r>
            <a:r>
              <a:rPr lang="en-US" sz="2400" dirty="0" smtClean="0">
                <a:solidFill>
                  <a:schemeClr val="tx1"/>
                </a:solidFill>
              </a:rPr>
              <a:t> length in metric and US units.</a:t>
            </a:r>
          </a:p>
          <a:p>
            <a:r>
              <a:rPr lang="en-US" sz="2400" b="1" u="sng" dirty="0" smtClean="0">
                <a:solidFill>
                  <a:schemeClr val="tx1"/>
                </a:solidFill>
              </a:rPr>
              <a:t>Reads aloud</a:t>
            </a:r>
            <a:r>
              <a:rPr lang="en-US" sz="2400" dirty="0" smtClean="0">
                <a:solidFill>
                  <a:schemeClr val="tx1"/>
                </a:solidFill>
              </a:rPr>
              <a:t> with fluency and expression</a:t>
            </a:r>
          </a:p>
          <a:p>
            <a:r>
              <a:rPr lang="en-US" sz="2400" b="1" u="sng" dirty="0" smtClean="0">
                <a:solidFill>
                  <a:schemeClr val="tx1"/>
                </a:solidFill>
              </a:rPr>
              <a:t>Dribbles</a:t>
            </a:r>
            <a:r>
              <a:rPr lang="en-US" sz="2400" dirty="0" smtClean="0">
                <a:solidFill>
                  <a:schemeClr val="tx1"/>
                </a:solidFill>
              </a:rPr>
              <a:t> to keep the ball away from an opponent</a:t>
            </a:r>
          </a:p>
          <a:p>
            <a:r>
              <a:rPr lang="en-US" sz="2400" b="1" u="sng" dirty="0" smtClean="0">
                <a:solidFill>
                  <a:schemeClr val="tx1"/>
                </a:solidFill>
              </a:rPr>
              <a:t>Participates in </a:t>
            </a:r>
            <a:r>
              <a:rPr lang="en-US" sz="2400" dirty="0" smtClean="0">
                <a:solidFill>
                  <a:schemeClr val="tx1"/>
                </a:solidFill>
              </a:rPr>
              <a:t>civic </a:t>
            </a:r>
            <a:r>
              <a:rPr lang="en-US" sz="2400" b="1" u="sng" dirty="0" smtClean="0">
                <a:solidFill>
                  <a:schemeClr val="tx1"/>
                </a:solidFill>
              </a:rPr>
              <a:t>discussion</a:t>
            </a:r>
            <a:r>
              <a:rPr lang="en-US" sz="2400" dirty="0" smtClean="0">
                <a:solidFill>
                  <a:schemeClr val="tx1"/>
                </a:solidFill>
              </a:rPr>
              <a:t> with the aim of solving current problems</a:t>
            </a:r>
          </a:p>
          <a:p>
            <a:r>
              <a:rPr lang="en-US" sz="2400" b="1" u="sng" dirty="0" smtClean="0">
                <a:solidFill>
                  <a:schemeClr val="tx1"/>
                </a:solidFill>
              </a:rPr>
              <a:t>Uses</a:t>
            </a:r>
            <a:r>
              <a:rPr lang="en-US" sz="2400" dirty="0" smtClean="0">
                <a:solidFill>
                  <a:schemeClr val="tx1"/>
                </a:solidFill>
              </a:rPr>
              <a:t> simple </a:t>
            </a:r>
            <a:r>
              <a:rPr lang="en-US" sz="2400" b="1" u="sng" dirty="0" smtClean="0">
                <a:solidFill>
                  <a:schemeClr val="tx1"/>
                </a:solidFill>
              </a:rPr>
              <a:t>equipment and tools</a:t>
            </a:r>
            <a:r>
              <a:rPr lang="en-US" sz="2400" dirty="0" smtClean="0">
                <a:solidFill>
                  <a:schemeClr val="tx1"/>
                </a:solidFill>
              </a:rPr>
              <a:t> to gather data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400" y="5638800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This work is based on the professional develoment entitled </a:t>
            </a:r>
            <a:r>
              <a:rPr lang="en-US" sz="800" i="1" dirty="0" smtClean="0"/>
              <a:t>Formative Assessment for Secondary Social Studies Teachers</a:t>
            </a:r>
            <a:r>
              <a:rPr lang="en-US" sz="800" dirty="0" smtClean="0"/>
              <a:t> by John Vail, Doug Flynn, and Heather Reid. Presented August 2009 at the Kalamazoo RESA.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1190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</a:rPr>
              <a:t>Kinds of Learning Targets – Product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04689"/>
            <a:ext cx="8229600" cy="3781712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Create quality products</a:t>
            </a:r>
          </a:p>
          <a:p>
            <a:r>
              <a:rPr lang="en-US" sz="2400" b="1" u="sng" dirty="0" smtClean="0">
                <a:solidFill>
                  <a:schemeClr val="tx1"/>
                </a:solidFill>
              </a:rPr>
              <a:t>Constructs</a:t>
            </a:r>
            <a:r>
              <a:rPr lang="en-US" sz="2400" dirty="0" smtClean="0">
                <a:solidFill>
                  <a:schemeClr val="tx1"/>
                </a:solidFill>
              </a:rPr>
              <a:t> bar graphs</a:t>
            </a:r>
          </a:p>
          <a:p>
            <a:r>
              <a:rPr lang="en-US" sz="2400" b="1" u="sng" dirty="0" smtClean="0">
                <a:solidFill>
                  <a:schemeClr val="tx1"/>
                </a:solidFill>
              </a:rPr>
              <a:t>Develops</a:t>
            </a:r>
            <a:r>
              <a:rPr lang="en-US" sz="2400" dirty="0" smtClean="0">
                <a:solidFill>
                  <a:schemeClr val="tx1"/>
                </a:solidFill>
              </a:rPr>
              <a:t> a personal health-related fitness plan</a:t>
            </a:r>
          </a:p>
          <a:p>
            <a:r>
              <a:rPr lang="en-US" sz="2400" b="1" u="sng" dirty="0" smtClean="0">
                <a:solidFill>
                  <a:schemeClr val="tx1"/>
                </a:solidFill>
              </a:rPr>
              <a:t>Constructs</a:t>
            </a:r>
            <a:r>
              <a:rPr lang="en-US" sz="2400" dirty="0" smtClean="0">
                <a:solidFill>
                  <a:schemeClr val="tx1"/>
                </a:solidFill>
              </a:rPr>
              <a:t> physical models of familiar objects</a:t>
            </a:r>
          </a:p>
          <a:p>
            <a:r>
              <a:rPr lang="en-US" sz="2400" b="1" u="sng" dirty="0" smtClean="0">
                <a:solidFill>
                  <a:schemeClr val="tx1"/>
                </a:solidFill>
              </a:rPr>
              <a:t>Creates</a:t>
            </a:r>
            <a:r>
              <a:rPr lang="en-US" sz="2400" dirty="0" smtClean="0">
                <a:solidFill>
                  <a:schemeClr val="tx1"/>
                </a:solidFill>
              </a:rPr>
              <a:t> a scripted scene based on improvised work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6400" y="5638800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This work is based on the professional develoment entitled </a:t>
            </a:r>
            <a:r>
              <a:rPr lang="en-US" sz="800" i="1" dirty="0" smtClean="0"/>
              <a:t>Formative Assessment for Secondary Social Studies Teachers</a:t>
            </a:r>
            <a:r>
              <a:rPr lang="en-US" sz="800" dirty="0" smtClean="0"/>
              <a:t> by John Vail, Doug Flynn, and Heather Reid. Presented August 2009 at the Kalamazoo RESA.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6869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801"/>
            <a:ext cx="8382000" cy="1351799"/>
          </a:xfrm>
        </p:spPr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</a:rPr>
              <a:t>Converting Learning Targets to Student Friendly Language (I Can statements)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04689"/>
            <a:ext cx="8229600" cy="3781712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Identify important or difficult learning goal.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Identify words(s) needing clarification.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Define the word(s).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Rewrite the definition as an “I can” statement in terms that students can understand.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Try it out and refine as needed.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Have students try this process.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400" y="5638800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This work is based on the professional develoment entitled </a:t>
            </a:r>
            <a:r>
              <a:rPr lang="en-US" sz="800" i="1" dirty="0" smtClean="0"/>
              <a:t>Formative Assessment for Secondary Social Studies Teachers</a:t>
            </a:r>
            <a:r>
              <a:rPr lang="en-US" sz="800" dirty="0" smtClean="0"/>
              <a:t> by John Vail, Doug Flynn, and Heather Reid. Presented August 2009 at the Kalamazoo RESA.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7962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</a:rPr>
              <a:t>Student Friendly Language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04689"/>
            <a:ext cx="8229600" cy="3781712"/>
          </a:xfrm>
        </p:spPr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</a:rPr>
              <a:t>Word to be defined: SUMMARIZE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t</a:t>
            </a:r>
            <a:r>
              <a:rPr lang="en-US" sz="2400" dirty="0" smtClean="0">
                <a:solidFill>
                  <a:schemeClr val="tx1"/>
                </a:solidFill>
              </a:rPr>
              <a:t>o give brief statement of the main points, main, events, or important ideas.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Students Friendly Language: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I can summarize text.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This means I can make a short statement of the main points of the big ideas of what I read.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6400" y="5638800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This work is based on the professional develoment entitled </a:t>
            </a:r>
            <a:r>
              <a:rPr lang="en-US" sz="800" i="1" dirty="0" smtClean="0"/>
              <a:t>Formative Assessment for Secondary Social Studies Teachers</a:t>
            </a:r>
            <a:r>
              <a:rPr lang="en-US" sz="800" dirty="0" smtClean="0"/>
              <a:t> by John Vail, Doug Flynn, and Heather Reid. Presented August 2009 at the Kalamazoo RESA.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2500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</a:rPr>
              <a:t>Student Friendly Language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04689"/>
            <a:ext cx="8229600" cy="3781712"/>
          </a:xfrm>
        </p:spPr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</a:rPr>
              <a:t>Word to be defined: PREDICTION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A statement saying something will happen in the future.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Students Friendly Language: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I can make predictions.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This means I can use information from what I read to guess at what will happen next.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6400" y="5638800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This work is based on the professional develoment entitled </a:t>
            </a:r>
            <a:r>
              <a:rPr lang="en-US" sz="800" i="1" dirty="0" smtClean="0"/>
              <a:t>Formative Assessment for Secondary Social Studies Teachers</a:t>
            </a:r>
            <a:r>
              <a:rPr lang="en-US" sz="800" dirty="0" smtClean="0"/>
              <a:t> by John Vail, Doug Flynn, and Heather Reid. Presented August 2009 at the Kalamazoo RESA.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6001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</a:rPr>
              <a:t>Student Friendly Language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04689"/>
            <a:ext cx="8229600" cy="3781712"/>
          </a:xfrm>
        </p:spPr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</a:rPr>
              <a:t>Learning Target: “Deeply examine policy issues…”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Word to be defined: EXAMINE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A process by which problems, alternate views and reasons for differing views for a given situation are understood.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Students Friendly Language: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I can examine.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This means I can state the problems, describe alternative views, and understand the reasons for these different views.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6400" y="5638800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This work is based on the professional develoment entitled </a:t>
            </a:r>
            <a:r>
              <a:rPr lang="en-US" sz="800" i="1" dirty="0" smtClean="0"/>
              <a:t>Formative Assessment for Secondary Social Studies Teachers</a:t>
            </a:r>
            <a:r>
              <a:rPr lang="en-US" sz="800" dirty="0" smtClean="0"/>
              <a:t> by John Vail, Doug Flynn, and Heather Reid. Presented August 2009 at the Kalamazoo RESA.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9539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</a:rPr>
              <a:t>Your Turn…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04689"/>
            <a:ext cx="8229600" cy="3781712"/>
          </a:xfrm>
        </p:spPr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</a:rPr>
              <a:t>Choose either “analyze” or “describe” and convert it into student friendly terms: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Definition:</a:t>
            </a:r>
          </a:p>
          <a:p>
            <a:pPr lvl="1"/>
            <a:endParaRPr lang="en-US" sz="24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Student Friendly Language: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6400" y="5638800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This work is based on the professional develoment entitled </a:t>
            </a:r>
            <a:r>
              <a:rPr lang="en-US" sz="800" i="1" dirty="0" smtClean="0"/>
              <a:t>Formative Assessment for Secondary Social Studies Teachers</a:t>
            </a:r>
            <a:r>
              <a:rPr lang="en-US" sz="800" dirty="0" smtClean="0"/>
              <a:t> by John Vail, Doug Flynn, and Heather Reid. Presented August 2009 at the Kalamazoo RESA.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3602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</a:rPr>
              <a:t>Clear and Appropriate Learning Targets Summary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04689"/>
            <a:ext cx="8229600" cy="3781712"/>
          </a:xfrm>
        </p:spPr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</a:rPr>
              <a:t>Things to remember: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Convert complex or unfamilar targets to student friendly language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Post targets or have students keep them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Connect learning targets to activities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6400" y="5638800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This work is based on the professional develoment entitled </a:t>
            </a:r>
            <a:r>
              <a:rPr lang="en-US" sz="800" i="1" dirty="0" smtClean="0"/>
              <a:t>Formative Assessment for Secondary Social Studies Teachers</a:t>
            </a:r>
            <a:r>
              <a:rPr lang="en-US" sz="800" dirty="0" smtClean="0"/>
              <a:t> by John Vail, Doug Flynn, and Heather Reid. Presented August 2009 at the Kalamazoo RESA.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1408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Effective assessment design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Based on the work by Rick Stiggins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799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4000" dirty="0" smtClean="0">
                <a:solidFill>
                  <a:schemeClr val="tx1"/>
                </a:solidFill>
              </a:rPr>
              <a:t>Today’s Outcomes</a:t>
            </a:r>
            <a:endParaRPr lang="en" sz="4000" dirty="0">
              <a:solidFill>
                <a:schemeClr val="tx1"/>
              </a:solidFill>
            </a:endParaRP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400" dirty="0">
                <a:solidFill>
                  <a:schemeClr val="tx1"/>
                </a:solidFill>
              </a:rPr>
              <a:t>Participants will:</a:t>
            </a:r>
          </a:p>
          <a:p>
            <a:pPr marL="457200" lvl="0" indent="-381000" rtl="0"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en" sz="2400" dirty="0">
                <a:solidFill>
                  <a:schemeClr val="tx1"/>
                </a:solidFill>
              </a:rPr>
              <a:t>understand how to access previous year’s data to identify potential areas of need.</a:t>
            </a:r>
          </a:p>
          <a:p>
            <a:pPr marL="457200" lvl="0" indent="-381000" rtl="0"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en" sz="2400" dirty="0">
                <a:solidFill>
                  <a:schemeClr val="tx1"/>
                </a:solidFill>
              </a:rPr>
              <a:t>understand how to create student friendly learning targets from standards.</a:t>
            </a:r>
          </a:p>
          <a:p>
            <a:pPr marL="457200" lvl="0" indent="-381000" rtl="0"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en" sz="2400" dirty="0">
                <a:solidFill>
                  <a:schemeClr val="tx1"/>
                </a:solidFill>
              </a:rPr>
              <a:t>understand how to identify the types of learning targets (knowledge, reasoning, performance skill, product).</a:t>
            </a:r>
          </a:p>
          <a:p>
            <a:pPr marL="457200" lvl="0" indent="-381000" rtl="0"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en" sz="2400" dirty="0">
                <a:solidFill>
                  <a:schemeClr val="tx1"/>
                </a:solidFill>
              </a:rPr>
              <a:t>understand how to identify appropriate assessment methods for student learning targets.</a:t>
            </a:r>
          </a:p>
          <a:p>
            <a:pPr marL="457200" lvl="0" indent="-381000" rtl="0"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en" sz="2400" dirty="0">
                <a:solidFill>
                  <a:schemeClr val="tx1"/>
                </a:solidFill>
              </a:rPr>
              <a:t>identify specific DataDirector reports to assist in remediation based on learning targets.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</a:rPr>
              <a:t>Sound Assessment Design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04689"/>
            <a:ext cx="8229600" cy="3781712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Select a proper assessment method</a:t>
            </a:r>
          </a:p>
          <a:p>
            <a:r>
              <a:rPr lang="en-US" sz="2400" b="1" dirty="0" smtClean="0">
                <a:solidFill>
                  <a:schemeClr val="tx1"/>
                </a:solidFill>
              </a:rPr>
              <a:t>Select or create quality items, tasks, and rubrics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Sample – gather enough evidence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Control for bias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Design assessments so students can self-assess and set goals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6400" y="5638800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This work is based on the professional develoment entitled </a:t>
            </a:r>
            <a:r>
              <a:rPr lang="en-US" sz="800" i="1" dirty="0" smtClean="0"/>
              <a:t>Formative Assessment for Secondary Social Studies Teachers</a:t>
            </a:r>
            <a:r>
              <a:rPr lang="en-US" sz="800" dirty="0" smtClean="0"/>
              <a:t> by John Vail, Doug Flynn, and Heather Reid. Presented August 2009 at the Kalamazoo RESA.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1420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</a:rPr>
              <a:t>Possible Assessment Methods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3781712"/>
          </a:xfrm>
        </p:spPr>
        <p:txBody>
          <a:bodyPr/>
          <a:lstStyle/>
          <a:p>
            <a:r>
              <a:rPr lang="en-US" sz="2000" dirty="0" smtClean="0">
                <a:solidFill>
                  <a:schemeClr val="tx1"/>
                </a:solidFill>
              </a:rPr>
              <a:t>Selected Response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Multiple Choice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True/False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Matching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Fill In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Extended Written Response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Performance Assessment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Personal Communication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Questions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Conferences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Interviews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6400" y="5638800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This work is based on the professional develoment entitled </a:t>
            </a:r>
            <a:r>
              <a:rPr lang="en-US" sz="800" i="1" dirty="0" smtClean="0"/>
              <a:t>Formative Assessment for Secondary Social Studies Teachers</a:t>
            </a:r>
            <a:r>
              <a:rPr lang="en-US" sz="800" dirty="0" smtClean="0"/>
              <a:t> by John Vail, Doug Flynn, and Heather Reid. Presented August 2009 at the Kalamazoo RESA.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2188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</a:rPr>
              <a:t>Target – Method Match Activity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400" y="5638800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This work is based on the professional develoment entitled </a:t>
            </a:r>
            <a:r>
              <a:rPr lang="en-US" sz="800" i="1" dirty="0" smtClean="0"/>
              <a:t>Formative Assessment for Secondary Social Studies Teachers</a:t>
            </a:r>
            <a:r>
              <a:rPr lang="en-US" sz="800" dirty="0" smtClean="0"/>
              <a:t> by John Vail, Doug Flynn, and Heather Reid. Presented August 2009 at the Kalamazoo RESA.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2143156"/>
              </p:ext>
            </p:extLst>
          </p:nvPr>
        </p:nvGraphicFramePr>
        <p:xfrm>
          <a:off x="1066800" y="2209800"/>
          <a:ext cx="6096000" cy="1854200"/>
        </p:xfrm>
        <a:graphic>
          <a:graphicData uri="http://schemas.openxmlformats.org/drawingml/2006/table">
            <a:tbl>
              <a:tblPr firstRow="1" bandRow="1"/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EWR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PC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Know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Reason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Skills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Product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37575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</a:rPr>
              <a:t>Target – Method Match Activity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400" y="5638800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This work is based on the professional develoment entitled </a:t>
            </a:r>
            <a:r>
              <a:rPr lang="en-US" sz="800" i="1" dirty="0" smtClean="0"/>
              <a:t>Formative Assessment for Secondary Social Studies Teachers</a:t>
            </a:r>
            <a:r>
              <a:rPr lang="en-US" sz="800" dirty="0" smtClean="0"/>
              <a:t> by John Vail, Doug Flynn, and Heather Reid. Presented August 2009 at the Kalamazoo RESA.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6457768"/>
              </p:ext>
            </p:extLst>
          </p:nvPr>
        </p:nvGraphicFramePr>
        <p:xfrm>
          <a:off x="1066800" y="2209800"/>
          <a:ext cx="6096000" cy="1854200"/>
        </p:xfrm>
        <a:graphic>
          <a:graphicData uri="http://schemas.openxmlformats.org/drawingml/2006/table">
            <a:tbl>
              <a:tblPr firstRow="1" bandRow="1"/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EWR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PC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Know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Reason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Skills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Product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858088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Assessment Map – Putting it All Together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536" y="2133600"/>
            <a:ext cx="6884987" cy="353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327873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Assessments &amp; Targets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8313" y="1757363"/>
            <a:ext cx="5667375" cy="334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676400" y="5638800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This work is based on the professional develoment entitled </a:t>
            </a:r>
            <a:r>
              <a:rPr lang="en-US" sz="800" i="1" dirty="0" smtClean="0"/>
              <a:t>Formative Assessment for Secondary Social Studies Teachers</a:t>
            </a:r>
            <a:r>
              <a:rPr lang="en-US" sz="800" dirty="0" smtClean="0"/>
              <a:t> by John Vail, Doug Flynn, and Heather Reid. Presented August 2009 at the Kalamazoo RESA.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06615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Using Assessment Data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00200"/>
            <a:ext cx="6324600" cy="416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970652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Using Assessment Data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8274" y="1635640"/>
            <a:ext cx="1524000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2924" y="1899794"/>
            <a:ext cx="1876425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8274" y="3514725"/>
            <a:ext cx="4791075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264255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Using Assessment Data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700337"/>
            <a:ext cx="3181350" cy="237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 descr="C:\Users\FOWLER~1.CIS\AppData\Local\Temp\SNAGHTML42db3957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600200"/>
            <a:ext cx="4314825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405517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Using Assessment </a:t>
            </a:r>
            <a:r>
              <a:rPr lang="en-US" dirty="0" smtClean="0">
                <a:solidFill>
                  <a:schemeClr val="tx1"/>
                </a:solidFill>
              </a:rPr>
              <a:t>Data - Remediation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9368172"/>
              </p:ext>
            </p:extLst>
          </p:nvPr>
        </p:nvGraphicFramePr>
        <p:xfrm>
          <a:off x="1524000" y="1524000"/>
          <a:ext cx="6095999" cy="3972560"/>
        </p:xfrm>
        <a:graphic>
          <a:graphicData uri="http://schemas.openxmlformats.org/drawingml/2006/table">
            <a:tbl>
              <a:tblPr firstRow="1" bandRow="1"/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 Can #1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 Can #2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 Can #3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 (&gt;75%)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Yes </a:t>
                      </a:r>
                      <a:r>
                        <a:rPr lang="en-US" dirty="0" smtClean="0"/>
                        <a:t>(&gt;85%)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Yes </a:t>
                      </a:r>
                      <a:r>
                        <a:rPr lang="en-US" dirty="0" smtClean="0"/>
                        <a:t>(&gt;75%)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157988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John</a:t>
                      </a:r>
                    </a:p>
                    <a:p>
                      <a:pPr algn="ctr"/>
                      <a:r>
                        <a:rPr lang="en-US" dirty="0" smtClean="0"/>
                        <a:t>Paul</a:t>
                      </a:r>
                    </a:p>
                    <a:p>
                      <a:pPr algn="ctr"/>
                      <a:r>
                        <a:rPr lang="en-US" dirty="0" smtClean="0"/>
                        <a:t>Ringo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Scary</a:t>
                      </a:r>
                    </a:p>
                    <a:p>
                      <a:pPr algn="ctr"/>
                      <a:r>
                        <a:rPr lang="en-US" dirty="0" smtClean="0"/>
                        <a:t>Sporty</a:t>
                      </a:r>
                    </a:p>
                    <a:p>
                      <a:pPr algn="ctr"/>
                      <a:r>
                        <a:rPr lang="en-US" dirty="0" smtClean="0"/>
                        <a:t>Posh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John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Scary</a:t>
                      </a:r>
                    </a:p>
                    <a:p>
                      <a:pPr algn="ctr"/>
                      <a:r>
                        <a:rPr lang="en-US" dirty="0" smtClean="0"/>
                        <a:t>Sporty</a:t>
                      </a:r>
                    </a:p>
                    <a:p>
                      <a:pPr algn="ctr"/>
                      <a:r>
                        <a:rPr lang="en-US" dirty="0" smtClean="0"/>
                        <a:t>Posh</a:t>
                      </a:r>
                    </a:p>
                    <a:p>
                      <a:pPr algn="ctr"/>
                      <a:r>
                        <a:rPr lang="en-US" dirty="0" smtClean="0"/>
                        <a:t>Paul</a:t>
                      </a:r>
                    </a:p>
                    <a:p>
                      <a:pPr algn="ctr"/>
                      <a:r>
                        <a:rPr lang="en-US" dirty="0" smtClean="0"/>
                        <a:t>Ringo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Ringo</a:t>
                      </a: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Scary</a:t>
                      </a:r>
                    </a:p>
                    <a:p>
                      <a:pPr algn="ctr"/>
                      <a:r>
                        <a:rPr lang="en-US" dirty="0" smtClean="0"/>
                        <a:t>Sporty</a:t>
                      </a:r>
                    </a:p>
                    <a:p>
                      <a:pPr algn="ctr"/>
                      <a:r>
                        <a:rPr lang="en-US" dirty="0" smtClean="0"/>
                        <a:t>Posh</a:t>
                      </a:r>
                    </a:p>
                    <a:p>
                      <a:pPr algn="ctr"/>
                      <a:r>
                        <a:rPr lang="en-US" dirty="0" smtClean="0"/>
                        <a:t>John</a:t>
                      </a:r>
                    </a:p>
                    <a:p>
                      <a:pPr algn="ctr"/>
                      <a:r>
                        <a:rPr lang="en-US" dirty="0" smtClean="0"/>
                        <a:t>Paul</a:t>
                      </a:r>
                      <a:endParaRPr lang="en-US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Next Steps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/>
                        <a:t>Extension</a:t>
                      </a:r>
                      <a:endParaRPr lang="en-US" sz="12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/>
                        <a:t>Remediation</a:t>
                      </a:r>
                      <a:endParaRPr lang="en-US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/>
                        <a:t>Extension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/>
                        <a:t>Remediation</a:t>
                      </a:r>
                      <a:endParaRPr lang="en-US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/>
                        <a:t>Extension</a:t>
                      </a:r>
                      <a:endParaRPr lang="en-US" sz="10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/>
                        <a:t>Remediation</a:t>
                      </a:r>
                      <a:endParaRPr lang="en-US" sz="1000" b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When?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9/31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9/31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10/1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10/1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10/2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10/2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What?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6671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457200" y="76200"/>
            <a:ext cx="7315499" cy="1351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4000" dirty="0">
                <a:solidFill>
                  <a:schemeClr val="tx1"/>
                </a:solidFill>
              </a:rPr>
              <a:t>Previous Year’s Data (</a:t>
            </a:r>
            <a:r>
              <a:rPr lang="en" sz="4000" dirty="0" smtClean="0">
                <a:solidFill>
                  <a:schemeClr val="tx1"/>
                </a:solidFill>
              </a:rPr>
              <a:t>MEAP)</a:t>
            </a:r>
            <a:endParaRPr lang="en" sz="4000" dirty="0">
              <a:solidFill>
                <a:schemeClr val="tx1"/>
              </a:solidFill>
            </a:endParaRPr>
          </a:p>
        </p:txBody>
      </p:sp>
      <p:sp>
        <p:nvSpPr>
          <p:cNvPr id="103" name="Shape 103"/>
          <p:cNvSpPr/>
          <p:nvPr/>
        </p:nvSpPr>
        <p:spPr>
          <a:xfrm>
            <a:off x="3231000" y="2087875"/>
            <a:ext cx="2331049" cy="407384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04" name="Shape 104"/>
          <p:cNvSpPr/>
          <p:nvPr/>
        </p:nvSpPr>
        <p:spPr>
          <a:xfrm>
            <a:off x="5770125" y="2811975"/>
            <a:ext cx="2264349" cy="262564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105" name="Shape 105"/>
          <p:cNvSpPr/>
          <p:nvPr/>
        </p:nvSpPr>
        <p:spPr>
          <a:xfrm>
            <a:off x="845500" y="1913012"/>
            <a:ext cx="1897725" cy="4423575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fowlerm@calhounisd.org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539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sz="4000" dirty="0">
                <a:solidFill>
                  <a:schemeClr val="tx1"/>
                </a:solidFill>
              </a:rPr>
              <a:t>Previous Year’s Data (MEAP)</a:t>
            </a:r>
          </a:p>
        </p:txBody>
      </p:sp>
      <p:sp>
        <p:nvSpPr>
          <p:cNvPr id="112" name="Shape 112"/>
          <p:cNvSpPr/>
          <p:nvPr/>
        </p:nvSpPr>
        <p:spPr>
          <a:xfrm>
            <a:off x="200025" y="1857850"/>
            <a:ext cx="8743950" cy="45339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sz="4000" dirty="0">
                <a:solidFill>
                  <a:schemeClr val="tx1"/>
                </a:solidFill>
              </a:rPr>
              <a:t>Previous Year’s Data (Local)</a:t>
            </a:r>
          </a:p>
        </p:txBody>
      </p:sp>
      <p:sp>
        <p:nvSpPr>
          <p:cNvPr id="119" name="Shape 119"/>
          <p:cNvSpPr/>
          <p:nvPr/>
        </p:nvSpPr>
        <p:spPr>
          <a:xfrm>
            <a:off x="457200" y="2434100"/>
            <a:ext cx="3486150" cy="338137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20" name="Shape 120">
            <a:hlinkClick r:id="rId4"/>
          </p:cNvPr>
          <p:cNvSpPr/>
          <p:nvPr/>
        </p:nvSpPr>
        <p:spPr>
          <a:xfrm>
            <a:off x="4372175" y="2434125"/>
            <a:ext cx="4314625" cy="3280875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  <p:sp>
        <p:nvSpPr>
          <p:cNvPr id="121" name="Shape 121"/>
          <p:cNvSpPr txBox="1"/>
          <p:nvPr/>
        </p:nvSpPr>
        <p:spPr>
          <a:xfrm>
            <a:off x="873000" y="5815475"/>
            <a:ext cx="7398000" cy="4863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algn="ctr">
              <a:buNone/>
            </a:pPr>
            <a:r>
              <a:rPr lang="en" b="1" dirty="0"/>
              <a:t>Previous year’s assessments must be shared in DataDirector.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Clear and appropriate learning targets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Based on the work by Rick Stiggins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492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4000" dirty="0">
                <a:solidFill>
                  <a:schemeClr val="tx1"/>
                </a:solidFill>
              </a:rPr>
              <a:t>Assessment Maps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en" dirty="0">
                <a:solidFill>
                  <a:schemeClr val="tx1"/>
                </a:solidFill>
              </a:rPr>
              <a:t>Big Ideas</a:t>
            </a:r>
          </a:p>
          <a:p>
            <a:pPr marL="457200" lvl="0" indent="-342900" rtl="0"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en" dirty="0">
                <a:solidFill>
                  <a:schemeClr val="tx1"/>
                </a:solidFill>
              </a:rPr>
              <a:t>Standards Assessed</a:t>
            </a:r>
          </a:p>
          <a:p>
            <a:pPr marL="457200" lvl="0" indent="-342900" rtl="0"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en" dirty="0">
                <a:solidFill>
                  <a:schemeClr val="tx1"/>
                </a:solidFill>
              </a:rPr>
              <a:t>Student Friendly Learning Targets</a:t>
            </a:r>
          </a:p>
          <a:p>
            <a:pPr marL="457200" lvl="0" indent="-342900" rtl="0"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en" dirty="0">
                <a:solidFill>
                  <a:schemeClr val="tx1"/>
                </a:solidFill>
              </a:rPr>
              <a:t>Learning Target Types</a:t>
            </a:r>
          </a:p>
          <a:p>
            <a:pPr marL="457200" lvl="0" indent="-342900"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lang="en" dirty="0">
                <a:solidFill>
                  <a:schemeClr val="tx1"/>
                </a:solidFill>
              </a:rPr>
              <a:t>Timeline for Assessment, Remediation, and Extension</a:t>
            </a:r>
          </a:p>
        </p:txBody>
      </p:sp>
      <p:sp>
        <p:nvSpPr>
          <p:cNvPr id="128" name="Shape 128"/>
          <p:cNvSpPr/>
          <p:nvPr/>
        </p:nvSpPr>
        <p:spPr>
          <a:xfrm>
            <a:off x="2552700" y="3266147"/>
            <a:ext cx="3429000" cy="237442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2" name="TextBox 1"/>
          <p:cNvSpPr txBox="1"/>
          <p:nvPr/>
        </p:nvSpPr>
        <p:spPr>
          <a:xfrm>
            <a:off x="1676400" y="5638800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This work is based on the professional develoment entitled </a:t>
            </a:r>
            <a:r>
              <a:rPr lang="en-US" sz="800" i="1" dirty="0" smtClean="0"/>
              <a:t>Formative Assessment for Secondary Social Studies Teachers</a:t>
            </a:r>
            <a:r>
              <a:rPr lang="en-US" sz="800" dirty="0" smtClean="0"/>
              <a:t> by John Vail, Doug Flynn, and Heather Reid. Presented August 2009 at the Kalamazoo RESA. </a:t>
            </a:r>
            <a:endParaRPr lang="en-US" dirty="0"/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4000" dirty="0">
                <a:solidFill>
                  <a:schemeClr val="tx1"/>
                </a:solidFill>
              </a:rPr>
              <a:t>Assessment Map - Big Idea</a:t>
            </a:r>
          </a:p>
        </p:txBody>
      </p:sp>
      <p:sp>
        <p:nvSpPr>
          <p:cNvPr id="135" name="Shape 135"/>
          <p:cNvSpPr/>
          <p:nvPr/>
        </p:nvSpPr>
        <p:spPr>
          <a:xfrm>
            <a:off x="664535" y="1828800"/>
            <a:ext cx="7010400" cy="609600"/>
          </a:xfrm>
          <a:prstGeom prst="rect">
            <a:avLst/>
          </a:prstGeom>
          <a:blipFill>
            <a:blip r:embed="rId3"/>
            <a:srcRect/>
            <a:stretch>
              <a:fillRect b="-606348"/>
            </a:stretch>
          </a:blipFill>
        </p:spPr>
      </p:sp>
      <p:grpSp>
        <p:nvGrpSpPr>
          <p:cNvPr id="2" name="Group 1"/>
          <p:cNvGrpSpPr/>
          <p:nvPr/>
        </p:nvGrpSpPr>
        <p:grpSpPr>
          <a:xfrm>
            <a:off x="373634" y="2681199"/>
            <a:ext cx="8402400" cy="1501500"/>
            <a:chOff x="373634" y="2681199"/>
            <a:chExt cx="8402400" cy="1501500"/>
          </a:xfrm>
        </p:grpSpPr>
        <p:sp>
          <p:nvSpPr>
            <p:cNvPr id="136" name="Shape 136"/>
            <p:cNvSpPr/>
            <p:nvPr/>
          </p:nvSpPr>
          <p:spPr>
            <a:xfrm>
              <a:off x="373634" y="2681199"/>
              <a:ext cx="8402400" cy="1501500"/>
            </a:xfrm>
            <a:prstGeom prst="rect">
              <a:avLst/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7" name="Shape 137"/>
            <p:cNvSpPr txBox="1"/>
            <p:nvPr/>
          </p:nvSpPr>
          <p:spPr>
            <a:xfrm>
              <a:off x="477875" y="2778400"/>
              <a:ext cx="8176199" cy="395099"/>
            </a:xfrm>
            <a:prstGeom prst="rect">
              <a:avLst/>
            </a:prstGeom>
            <a:noFill/>
          </p:spPr>
          <p:txBody>
            <a:bodyPr lIns="91425" tIns="91425" rIns="91425" bIns="91425" anchor="t" anchorCtr="0">
              <a:noAutofit/>
            </a:bodyPr>
            <a:lstStyle/>
            <a:p>
              <a:pPr algn="ctr">
                <a:buNone/>
              </a:pPr>
              <a:r>
                <a:rPr lang="en" sz="3600" b="1" dirty="0"/>
                <a:t>What do you want students to remember 10 years from now?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676400" y="5638800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This work is based on the professional develoment entitled </a:t>
            </a:r>
            <a:r>
              <a:rPr lang="en-US" sz="800" i="1" dirty="0" smtClean="0"/>
              <a:t>Formative Assessment for Secondary Social Studies Teachers</a:t>
            </a:r>
            <a:r>
              <a:rPr lang="en-US" sz="800" dirty="0" smtClean="0"/>
              <a:t> by John Vail, Doug Flynn, and Heather Reid. Presented August 2009 at the Kalamazoo RESA. </a:t>
            </a:r>
            <a:endParaRPr lang="en-US" dirty="0"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CISD Template.potx</Template>
  <TotalTime>2448</TotalTime>
  <Words>1938</Words>
  <Application>Microsoft Office PowerPoint</Application>
  <PresentationFormat>On-screen Show (4:3)</PresentationFormat>
  <Paragraphs>256</Paragraphs>
  <Slides>40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Custom Design</vt:lpstr>
      <vt:lpstr>MTSS &amp; Formative Assessment</vt:lpstr>
      <vt:lpstr>Today’s Information</vt:lpstr>
      <vt:lpstr>Today’s Outcomes</vt:lpstr>
      <vt:lpstr>Previous Year’s Data (MEAP)</vt:lpstr>
      <vt:lpstr>Previous Year’s Data (MEAP)</vt:lpstr>
      <vt:lpstr>Previous Year’s Data (Local)</vt:lpstr>
      <vt:lpstr>Clear and appropriate learning targets</vt:lpstr>
      <vt:lpstr>Assessment Maps</vt:lpstr>
      <vt:lpstr>Assessment Map - Big Idea</vt:lpstr>
      <vt:lpstr>Assessment Map - Standards Assessed</vt:lpstr>
      <vt:lpstr>Assessment Map - I can Statements</vt:lpstr>
      <vt:lpstr>Creating Clear Learning Targets</vt:lpstr>
      <vt:lpstr>Kinds of Targets</vt:lpstr>
      <vt:lpstr>Clear Targets: Benefits to Students</vt:lpstr>
      <vt:lpstr>Learning Targets</vt:lpstr>
      <vt:lpstr>Which of these are actually learning targets?</vt:lpstr>
      <vt:lpstr>A Social Studies Example</vt:lpstr>
      <vt:lpstr>Kinds of Learning Targets</vt:lpstr>
      <vt:lpstr>Kinds of Learning Targets - Knowledge</vt:lpstr>
      <vt:lpstr>Kinds of Learning Targets - Reasoning</vt:lpstr>
      <vt:lpstr>Kinds of Learning Targets – Skill</vt:lpstr>
      <vt:lpstr>Kinds of Learning Targets – Product</vt:lpstr>
      <vt:lpstr>Converting Learning Targets to Student Friendly Language (I Can statements)</vt:lpstr>
      <vt:lpstr>Student Friendly Language</vt:lpstr>
      <vt:lpstr>Student Friendly Language</vt:lpstr>
      <vt:lpstr>Student Friendly Language</vt:lpstr>
      <vt:lpstr>Your Turn…</vt:lpstr>
      <vt:lpstr>Clear and Appropriate Learning Targets Summary</vt:lpstr>
      <vt:lpstr>Effective assessment design</vt:lpstr>
      <vt:lpstr>Sound Assessment Design</vt:lpstr>
      <vt:lpstr>Possible Assessment Methods</vt:lpstr>
      <vt:lpstr>Target – Method Match Activity</vt:lpstr>
      <vt:lpstr>Target – Method Match Activity</vt:lpstr>
      <vt:lpstr>Assessment Map – Putting it All Together</vt:lpstr>
      <vt:lpstr>Assessments &amp; Targets</vt:lpstr>
      <vt:lpstr>Using Assessment Data</vt:lpstr>
      <vt:lpstr>Using Assessment Data</vt:lpstr>
      <vt:lpstr>Using Assessment Data</vt:lpstr>
      <vt:lpstr>Using Assessment Data - Remediation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MTSS &amp; Formative Assessment</dc:title>
  <dc:creator>Fowler, Mitch</dc:creator>
  <cp:lastModifiedBy>Mitch Fowler</cp:lastModifiedBy>
  <cp:revision>8</cp:revision>
  <dcterms:modified xsi:type="dcterms:W3CDTF">2013-08-20T13:54:09Z</dcterms:modified>
</cp:coreProperties>
</file>