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96" r:id="rId3"/>
    <p:sldId id="263" r:id="rId4"/>
    <p:sldId id="258" r:id="rId5"/>
    <p:sldId id="305" r:id="rId6"/>
    <p:sldId id="308" r:id="rId7"/>
    <p:sldId id="268" r:id="rId8"/>
    <p:sldId id="288" r:id="rId9"/>
    <p:sldId id="260" r:id="rId10"/>
    <p:sldId id="283" r:id="rId11"/>
    <p:sldId id="310" r:id="rId12"/>
    <p:sldId id="307" r:id="rId13"/>
    <p:sldId id="311" r:id="rId14"/>
    <p:sldId id="312" r:id="rId15"/>
    <p:sldId id="315" r:id="rId16"/>
    <p:sldId id="314" r:id="rId17"/>
    <p:sldId id="313" r:id="rId18"/>
    <p:sldId id="277" r:id="rId19"/>
    <p:sldId id="316" r:id="rId20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00" autoAdjust="0"/>
  </p:normalViewPr>
  <p:slideViewPr>
    <p:cSldViewPr>
      <p:cViewPr>
        <p:scale>
          <a:sx n="60" d="100"/>
          <a:sy n="60" d="100"/>
        </p:scale>
        <p:origin x="-84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11237E-240B-48A2-A5F2-DD26B6FF130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3C89D1-B216-40E0-A039-8D7F55674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4163" indent="0">
              <a:spcAft>
                <a:spcPts val="1800"/>
              </a:spcAft>
              <a:buNone/>
            </a:pPr>
            <a:r>
              <a:rPr lang="en-US" dirty="0" smtClean="0"/>
              <a:t>The solution is 3,4,6</a:t>
            </a:r>
            <a:r>
              <a:rPr lang="en-US" baseline="0" dirty="0" smtClean="0"/>
              <a:t> cm.  Any other combination will not work for this scenario.</a:t>
            </a:r>
          </a:p>
          <a:p>
            <a:pPr marL="284163" indent="0">
              <a:spcAft>
                <a:spcPts val="1800"/>
              </a:spcAft>
              <a:buNone/>
            </a:pPr>
            <a:endParaRPr lang="en-US" baseline="0" dirty="0" smtClean="0"/>
          </a:p>
          <a:p>
            <a:pPr marL="284163" indent="0">
              <a:spcAft>
                <a:spcPts val="1800"/>
              </a:spcAft>
              <a:buNone/>
            </a:pPr>
            <a:r>
              <a:rPr lang="en-US" baseline="0" dirty="0" smtClean="0"/>
              <a:t>If they say 1, 2, 10 or 2, 3, 8….Ask: How would you draw that?</a:t>
            </a:r>
          </a:p>
          <a:p>
            <a:pPr marL="284163" indent="0">
              <a:spcAft>
                <a:spcPts val="1800"/>
              </a:spcAft>
              <a:buNone/>
            </a:pPr>
            <a:endParaRPr lang="en-US" baseline="0" dirty="0" smtClean="0"/>
          </a:p>
          <a:p>
            <a:pPr marL="284163" indent="0">
              <a:spcAft>
                <a:spcPts val="1800"/>
              </a:spcAft>
              <a:buNone/>
            </a:pPr>
            <a:r>
              <a:rPr lang="en-US" baseline="0" dirty="0" smtClean="0"/>
              <a:t>If they say 4, 5, 4……….Ask: Which 2 side is x and which is x+1?  Which sides are the shortest? 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….This combination does not meet the requirement that the 2 shorter sides are x and x+1.)</a:t>
            </a:r>
          </a:p>
          <a:p>
            <a:pPr marL="284163" indent="0">
              <a:spcAft>
                <a:spcPts val="1800"/>
              </a:spcAft>
              <a:buNone/>
            </a:pPr>
            <a:endParaRPr lang="en-US" baseline="0" dirty="0" smtClean="0"/>
          </a:p>
          <a:p>
            <a:pPr marL="284163" indent="0">
              <a:spcAft>
                <a:spcPts val="1800"/>
              </a:spcAft>
              <a:buNone/>
            </a:pPr>
            <a:r>
              <a:rPr lang="en-US" baseline="0" dirty="0" smtClean="0"/>
              <a:t>Have participants answer:</a:t>
            </a:r>
          </a:p>
          <a:p>
            <a:pPr marL="284163" indent="0">
              <a:spcAft>
                <a:spcPts val="1800"/>
              </a:spcAft>
              <a:buFont typeface="Arial" pitchFamily="34" charset="0"/>
              <a:buChar char="•"/>
            </a:pPr>
            <a:r>
              <a:rPr lang="en-US" baseline="0" dirty="0" smtClean="0"/>
              <a:t>What strategies did you try?</a:t>
            </a:r>
          </a:p>
          <a:p>
            <a:pPr marL="284163" indent="0">
              <a:spcAft>
                <a:spcPts val="1800"/>
              </a:spcAft>
              <a:buFont typeface="Arial" pitchFamily="34" charset="0"/>
              <a:buChar char="•"/>
            </a:pPr>
            <a:r>
              <a:rPr lang="en-US" baseline="0" dirty="0" smtClean="0"/>
              <a:t>What did you do that didn’t work and how did you know it didn’t work?</a:t>
            </a:r>
          </a:p>
          <a:p>
            <a:pPr marL="284163" indent="0">
              <a:spcAft>
                <a:spcPts val="1800"/>
              </a:spcAft>
              <a:buFont typeface="Arial" pitchFamily="34" charset="0"/>
              <a:buChar char="•"/>
            </a:pPr>
            <a:r>
              <a:rPr lang="en-US" baseline="0" dirty="0" smtClean="0"/>
              <a:t>How do you know there’s only 1 right answer?</a:t>
            </a:r>
          </a:p>
          <a:p>
            <a:pPr marL="284163" indent="0">
              <a:spcAft>
                <a:spcPts val="1800"/>
              </a:spcAft>
              <a:buFont typeface="Arial" pitchFamily="34" charset="0"/>
              <a:buChar char="•"/>
            </a:pPr>
            <a:r>
              <a:rPr lang="en-US" baseline="0" dirty="0" smtClean="0"/>
              <a:t>What if you could have a triangle with fractional side lengths?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Noyce</a:t>
            </a:r>
            <a:r>
              <a:rPr lang="en-US" dirty="0" smtClean="0"/>
              <a:t> Foundation Task: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Sample Misconceptions: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Area and perimeter are mixed up.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Cannot</a:t>
            </a:r>
            <a:r>
              <a:rPr lang="en-US" baseline="0" dirty="0" smtClean="0"/>
              <a:t> locate base and height on a triangle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Larger space means larger angle (rather than measuring the OPENING for an angle)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Students fail to understand the hierarchy of shapes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….every square is also a rectangle, kite, parallelogram, rhombus and a trapezoid)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Lines of symmetry cut a figure in half……a rectangle has only 2 lines of symmetry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diagonal of a square is the same length as the side.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Using a protractor errors as a result of not estimating the size of the 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Trios - share task, share student work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Questions – What do the students know and what are next steps?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without work join a group of 3 with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Have participants discuss these questions in their trios.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Return</a:t>
            </a:r>
            <a:r>
              <a:rPr lang="en-US" baseline="0" dirty="0" smtClean="0"/>
              <a:t> to tables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Discuss the same questions at your tables(?)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BREAK TIME!!!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CCSS Progressions document K-5 Geometric</a:t>
            </a:r>
            <a:r>
              <a:rPr lang="en-US" baseline="0" dirty="0" smtClean="0"/>
              <a:t> Measurement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K-5 Teachers: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Read Pg 1-5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Your grade and the grade below and above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Principles and Standards for School</a:t>
            </a:r>
            <a:r>
              <a:rPr lang="en-US" baseline="0" dirty="0" smtClean="0"/>
              <a:t> Mathematics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6-12 Teachers: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Read Measurement Standard for your grade band.</a:t>
            </a:r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0">
              <a:spcAft>
                <a:spcPts val="1200"/>
              </a:spcAft>
            </a:pPr>
            <a:r>
              <a:rPr lang="en-US" b="1" dirty="0" smtClean="0"/>
              <a:t>Have participants mix and mingle to share their 3-2-1 from their reading.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Tammy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89D1-B216-40E0-A039-8D7F556744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47B47D-04FA-4527-9FC2-681D77DFC3CD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A62C74-0DB8-4E38-BA0B-CCABCA22A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81400"/>
            <a:ext cx="8714936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Common Core:  Are we ready?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Michelle Tatrow, Joe Liberato, Tammy Schiller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May 10, 2013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Most Important Point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467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What would you say was the most important point from this morning?</a:t>
            </a:r>
            <a:endParaRPr lang="en-US" sz="4400" dirty="0"/>
          </a:p>
        </p:txBody>
      </p:sp>
      <p:pic>
        <p:nvPicPr>
          <p:cNvPr id="6147" name="Picture 3" descr="C:\Documents and Settings\Schillet\Local Settings\Temporary Internet Files\Content.IE5\ME60L5DX\MC9002331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1295400" cy="1299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Always, Sometimes, Never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smtClean="0"/>
              <a:t>Check the appropriate box indicating if each statement is always, sometimes or never true</a:t>
            </a:r>
          </a:p>
          <a:p>
            <a:r>
              <a:rPr lang="en-US" dirty="0" smtClean="0"/>
              <a:t>Be prepared to discuss your answers with other participants.</a:t>
            </a:r>
            <a:endParaRPr lang="en-US" dirty="0"/>
          </a:p>
        </p:txBody>
      </p:sp>
      <p:pic>
        <p:nvPicPr>
          <p:cNvPr id="1027" name="Picture 3" descr="C:\Documents and Settings\Schillet\Local Settings\Temporary Internet Files\Content.IE5\ME60L5DX\MC9004338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and Perimeter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5791200" cy="3535363"/>
          </a:xfrm>
        </p:spPr>
        <p:txBody>
          <a:bodyPr/>
          <a:lstStyle/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Do the math.</a:t>
            </a:r>
          </a:p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math does a student need to understand to be successful on this task?</a:t>
            </a:r>
          </a:p>
          <a:p>
            <a:endParaRPr lang="en-US" dirty="0"/>
          </a:p>
        </p:txBody>
      </p:sp>
      <p:pic>
        <p:nvPicPr>
          <p:cNvPr id="4098" name="Picture 2" descr="C:\Documents and Settings\Schillet\Local Settings\Temporary Internet Files\Content.IE5\BQ855I37\MP9003419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912" y="3200400"/>
            <a:ext cx="2609088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and Perimeter (cont...)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10200" cy="4525963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FF00"/>
                </a:solidFill>
              </a:rPr>
              <a:t>Look at Student work for #1.</a:t>
            </a:r>
          </a:p>
          <a:p>
            <a:pPr lvl="0">
              <a:spcAft>
                <a:spcPts val="1200"/>
              </a:spcAft>
            </a:pPr>
            <a:r>
              <a:rPr lang="en-US" dirty="0" smtClean="0"/>
              <a:t>What </a:t>
            </a:r>
            <a:r>
              <a:rPr lang="en-US" dirty="0" smtClean="0"/>
              <a:t>misconceptions did you notice in Student work on Question #1?</a:t>
            </a:r>
          </a:p>
          <a:p>
            <a:pPr lvl="0">
              <a:spcAft>
                <a:spcPts val="1200"/>
              </a:spcAft>
            </a:pPr>
            <a:r>
              <a:rPr lang="en-US" dirty="0" smtClean="0"/>
              <a:t>What are some possible next steps for students with the misconceptions you noticed on #1?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2053" name="Picture 5" descr="C:\Documents and Settings\Schillet\Local Settings\Temporary Internet Files\Content.IE5\ME60L5DX\MP9004049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845" y="1905000"/>
            <a:ext cx="331515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and Perimeter (cont….)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FF00"/>
                </a:solidFill>
              </a:rPr>
              <a:t>Look at Student work for #2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errors did you notice in student thinking?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do the students know and what are their possible next learning steps?</a:t>
            </a:r>
          </a:p>
        </p:txBody>
      </p:sp>
      <p:pic>
        <p:nvPicPr>
          <p:cNvPr id="3074" name="Picture 2" descr="C:\Documents and Settings\Schillet\Local Settings\Temporary Internet Files\Content.IE5\5AR8J39S\MP9004005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690" y="2438400"/>
            <a:ext cx="291331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and Perimeter (cont….)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713037"/>
            <a:ext cx="4572000" cy="4525963"/>
          </a:xfrm>
        </p:spPr>
        <p:txBody>
          <a:bodyPr>
            <a:normAutofit/>
          </a:bodyPr>
          <a:lstStyle/>
          <a:p>
            <a:pPr marL="393700" indent="0">
              <a:buNone/>
            </a:pPr>
            <a:r>
              <a:rPr lang="en-US" sz="3200" dirty="0" smtClean="0"/>
              <a:t>Which of the CCSS Mathematical Practices most strongly connect to this task and why?</a:t>
            </a:r>
            <a:endParaRPr lang="en-US" sz="3200" dirty="0"/>
          </a:p>
        </p:txBody>
      </p:sp>
      <p:pic>
        <p:nvPicPr>
          <p:cNvPr id="6146" name="Picture 2" descr="C:\Documents and Settings\Schillet\Local Settings\Temporary Internet Files\Content.IE5\5AR8J39S\MP9003414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260908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31" name="Picture 11" descr="C:\Documents and Settings\Schillet\Local Settings\Temporary Internet Files\Content.IE5\ME60L5DX\MP9004019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908" y="1219200"/>
            <a:ext cx="3174492" cy="4759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Misconceptions….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Brainstorm misconceptions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Form grade alike groups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Discuss strategies for overcoming misconceptions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Chart ideas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Carousel and review ideas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81200" y="56388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200" y="609600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876800"/>
            <a:ext cx="3124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76800" y="5943600"/>
            <a:ext cx="3124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77000" y="16002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43800" y="1066800"/>
            <a:ext cx="0" cy="2209800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72200" y="2209800"/>
            <a:ext cx="2819400" cy="0"/>
          </a:xfrm>
          <a:prstGeom prst="straightConnector1">
            <a:avLst/>
          </a:prstGeom>
          <a:ln w="317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are some of your take-</a:t>
            </a:r>
            <a:r>
              <a:rPr lang="en-US" dirty="0" err="1" smtClean="0"/>
              <a:t>away’s</a:t>
            </a:r>
            <a:r>
              <a:rPr lang="en-US" dirty="0" smtClean="0"/>
              <a:t> from the math CCSS PD you’ve attended this year?</a:t>
            </a:r>
          </a:p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How have you applied your learning?</a:t>
            </a:r>
          </a:p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might be some CCSS challenges for you next year?</a:t>
            </a:r>
          </a:p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How will you sustain the growth you’ve made into 2013-14 school year?</a:t>
            </a:r>
          </a:p>
        </p:txBody>
      </p:sp>
      <p:pic>
        <p:nvPicPr>
          <p:cNvPr id="6" name="Picture 2" descr="C:\Documents and Settings\Schillet\Local Settings\Temporary Internet Files\Content.IE5\BQ855I37\MP9003419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2136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your ideas from reflection time to do some planning for 2013-14.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 descr="C:\Documents and Settings\Schillet\Local Settings\Temporary Internet Files\Content.IE5\M0T2AKWR\MP9003855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20" y="4114801"/>
            <a:ext cx="384048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284163" indent="0">
              <a:spcAft>
                <a:spcPts val="1800"/>
              </a:spcAft>
              <a:buNone/>
            </a:pPr>
            <a:r>
              <a:rPr lang="en-US" dirty="0" smtClean="0"/>
              <a:t>A triangle has a perimeter of 13 cm.  The two shorter sides have integer lengths equal to x and x+1.  What could be the lengths of the three sides of the triangle?</a:t>
            </a:r>
            <a:endParaRPr lang="en-US" dirty="0"/>
          </a:p>
        </p:txBody>
      </p:sp>
      <p:pic>
        <p:nvPicPr>
          <p:cNvPr id="5122" name="Picture 2" descr="C:\Documents and Settings\Schillet\Local Settings\Temporary Internet Files\Content.IE5\BQ855I37\MC9002909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45749"/>
            <a:ext cx="1828800" cy="2326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Participate positively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Share the air time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Silence phones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Seek clarification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3733800"/>
            <a:ext cx="4019550" cy="31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Develop an understanding of the CCSS math practices in the context of teaching Geometry and Measurement.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Identify student misconceptions and strategies for support.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Reflection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Trios</a:t>
            </a:r>
          </a:p>
          <a:p>
            <a:r>
              <a:rPr lang="en-US" dirty="0" smtClean="0"/>
              <a:t>Share using Tuning Protocol</a:t>
            </a:r>
          </a:p>
          <a:p>
            <a:r>
              <a:rPr lang="en-US" dirty="0" smtClean="0"/>
              <a:t>What do the students know and what are their next steps?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33" name="Picture 9" descr="C:\Documents and Settings\Schillet\Local Settings\Temporary Internet Files\Content.IE5\ME60L5DX\MP9003853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55571"/>
            <a:ext cx="4343400" cy="3102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some of the benefits of reflecting on your lesson in this way?</a:t>
            </a:r>
          </a:p>
          <a:p>
            <a:r>
              <a:rPr lang="en-US" dirty="0" smtClean="0"/>
              <a:t>What are some things you learned from this activity?</a:t>
            </a:r>
          </a:p>
          <a:p>
            <a:r>
              <a:rPr lang="en-US" dirty="0" smtClean="0"/>
              <a:t>How might you incorporate a tuning protocol at your school?</a:t>
            </a:r>
          </a:p>
          <a:p>
            <a:endParaRPr lang="en-US" dirty="0"/>
          </a:p>
        </p:txBody>
      </p:sp>
      <p:pic>
        <p:nvPicPr>
          <p:cNvPr id="5" name="Picture 9" descr="C:\Documents and Settings\Schillet\Local Settings\Temporary Internet Files\Content.IE5\ME60L5DX\MP9003853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63886"/>
            <a:ext cx="2651760" cy="189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pic>
        <p:nvPicPr>
          <p:cNvPr id="1026" name="Picture 2" descr="C:\Documents and Settings\Schillet\Local Settings\Temporary Internet Files\Content.IE5\5AR8J39S\MP900399543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280" y="2302605"/>
            <a:ext cx="3901440" cy="312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Activity  (3 – 2 – 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5029200" cy="4800600"/>
          </a:xfrm>
        </p:spPr>
        <p:txBody>
          <a:bodyPr>
            <a:normAutofit/>
          </a:bodyPr>
          <a:lstStyle/>
          <a:p>
            <a:pPr marL="630238" indent="-593725">
              <a:spcAft>
                <a:spcPts val="1200"/>
              </a:spcAft>
              <a:buNone/>
            </a:pPr>
            <a:r>
              <a:rPr lang="en-US" dirty="0" smtClean="0"/>
              <a:t>3 – Ideas or connections you already teach in your class(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</a:p>
          <a:p>
            <a:pPr marL="630238" indent="-593725">
              <a:spcAft>
                <a:spcPts val="1200"/>
              </a:spcAft>
              <a:buNone/>
            </a:pPr>
            <a:r>
              <a:rPr lang="en-US" dirty="0" smtClean="0"/>
              <a:t>2 – New ideas or concepts you could incorporate into your teaching.</a:t>
            </a:r>
          </a:p>
          <a:p>
            <a:pPr marL="630238" indent="-593725">
              <a:spcAft>
                <a:spcPts val="1200"/>
              </a:spcAft>
              <a:buNone/>
            </a:pPr>
            <a:r>
              <a:rPr lang="en-US" dirty="0" smtClean="0"/>
              <a:t>1 – Question you want to ask regarding measurement</a:t>
            </a:r>
          </a:p>
        </p:txBody>
      </p:sp>
      <p:pic>
        <p:nvPicPr>
          <p:cNvPr id="4099" name="Picture 3" descr="C:\Documents and Settings\Schillet\Local Settings\Temporary Internet Files\Content.IE5\M0T2AKWR\MP9004117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353" y="2512922"/>
            <a:ext cx="2889647" cy="4345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pic>
        <p:nvPicPr>
          <p:cNvPr id="1026" name="Picture 2" descr="C:\Documents and Settings\Schillet\Local Settings\Temporary Internet Files\Content.IE5\ME60L5DX\MP90043952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159" y="1600200"/>
            <a:ext cx="3127681" cy="422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2"/>
  <p:tag name="TPOS" val="2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3117</TotalTime>
  <Words>811</Words>
  <Application>Microsoft Office PowerPoint</Application>
  <PresentationFormat>On-screen Show (4:3)</PresentationFormat>
  <Paragraphs>111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Common Core:  Are we ready?  Michelle Tatrow, Joe Liberato, Tammy Schiller</vt:lpstr>
      <vt:lpstr>Bell work</vt:lpstr>
      <vt:lpstr>Norms</vt:lpstr>
      <vt:lpstr>Outcomes</vt:lpstr>
      <vt:lpstr>Homework Reflection Time</vt:lpstr>
      <vt:lpstr>How did it go?</vt:lpstr>
      <vt:lpstr>Break</vt:lpstr>
      <vt:lpstr>Reading Activity  (3 – 2 – 1)</vt:lpstr>
      <vt:lpstr>Lunch</vt:lpstr>
      <vt:lpstr>Most Important Point</vt:lpstr>
      <vt:lpstr>Always, Sometimes, Never</vt:lpstr>
      <vt:lpstr>Area and Perimeter Activity</vt:lpstr>
      <vt:lpstr>Area and Perimeter (cont...)</vt:lpstr>
      <vt:lpstr>Area and Perimeter (cont….)</vt:lpstr>
      <vt:lpstr>Area and Perimeter (cont….)</vt:lpstr>
      <vt:lpstr>Break</vt:lpstr>
      <vt:lpstr>More Misconceptions….</vt:lpstr>
      <vt:lpstr>Reflection Time</vt:lpstr>
      <vt:lpstr>Planning Time</vt:lpstr>
    </vt:vector>
  </TitlesOfParts>
  <Company>Prive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Core: Are we ready?</dc:title>
  <dc:creator>Tammy Schiller</dc:creator>
  <cp:lastModifiedBy>Tammy Schiller</cp:lastModifiedBy>
  <cp:revision>217</cp:revision>
  <dcterms:created xsi:type="dcterms:W3CDTF">2012-10-31T14:19:03Z</dcterms:created>
  <dcterms:modified xsi:type="dcterms:W3CDTF">2013-05-09T19:55:06Z</dcterms:modified>
</cp:coreProperties>
</file>