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D6D19-677F-4618-A8EA-3A47704AE98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B22BB-115C-4DE8-9E12-905335BB47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D6D19-677F-4618-A8EA-3A47704AE98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B22BB-115C-4DE8-9E12-905335BB47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D6D19-677F-4618-A8EA-3A47704AE98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B22BB-115C-4DE8-9E12-905335BB47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D6D19-677F-4618-A8EA-3A47704AE98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B22BB-115C-4DE8-9E12-905335BB47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D6D19-677F-4618-A8EA-3A47704AE98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B22BB-115C-4DE8-9E12-905335BB47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D6D19-677F-4618-A8EA-3A47704AE98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B22BB-115C-4DE8-9E12-905335BB47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D6D19-677F-4618-A8EA-3A47704AE98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B22BB-115C-4DE8-9E12-905335BB47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D6D19-677F-4618-A8EA-3A47704AE98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B22BB-115C-4DE8-9E12-905335BB47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D6D19-677F-4618-A8EA-3A47704AE98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B22BB-115C-4DE8-9E12-905335BB47C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D6D19-677F-4618-A8EA-3A47704AE98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B22BB-115C-4DE8-9E12-905335BB47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D6D19-677F-4618-A8EA-3A47704AE98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B22BB-115C-4DE8-9E12-905335BB47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CAD6D19-677F-4618-A8EA-3A47704AE98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D4B22BB-115C-4DE8-9E12-905335BB47C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Multiplying Fractions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3124200"/>
            <a:ext cx="3192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Fractions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6202" y="3002422"/>
            <a:ext cx="1121525" cy="3810095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Fear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1" name="Picture 7" descr="C:\Users\Patty\AppData\Local\Microsoft\Windows\Temporary Internet Files\Content.IE5\YF2ZS8CO\MP90038769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94" y="2216150"/>
            <a:ext cx="2981255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996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156"/>
    </mc:Choice>
    <mc:Fallback>
      <p:transition spd="slow" advTm="45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multiplication repeated addition?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1/2 ∙ 5 =</a:t>
            </a:r>
          </a:p>
          <a:p>
            <a:endParaRPr lang="en-US" dirty="0"/>
          </a:p>
          <a:p>
            <a:r>
              <a:rPr lang="en-US" dirty="0" smtClean="0"/>
              <a:t>1/2 ∙ 5/1 =</a:t>
            </a:r>
          </a:p>
          <a:p>
            <a:pPr marL="82296" indent="0">
              <a:buNone/>
            </a:pPr>
            <a:r>
              <a:rPr lang="en-US" dirty="0" smtClean="0"/>
              <a:t> 	1 </a:t>
            </a:r>
            <a:r>
              <a:rPr lang="en-US" dirty="0"/>
              <a:t>∙ </a:t>
            </a:r>
            <a:r>
              <a:rPr lang="en-US" dirty="0" smtClean="0"/>
              <a:t>5 = 5/</a:t>
            </a:r>
          </a:p>
          <a:p>
            <a:pPr marL="82296" indent="0">
              <a:buNone/>
            </a:pPr>
            <a:r>
              <a:rPr lang="en-US" dirty="0"/>
              <a:t>	</a:t>
            </a:r>
            <a:r>
              <a:rPr lang="en-US" dirty="0" smtClean="0"/>
              <a:t>2 ∙ 1 =  2</a:t>
            </a:r>
          </a:p>
          <a:p>
            <a:pPr marL="82296" indent="0">
              <a:buNone/>
            </a:pPr>
            <a:r>
              <a:rPr lang="en-US" dirty="0" smtClean="0"/>
              <a:t>So 1/2 ∙ 5/1 = 5/2</a:t>
            </a:r>
          </a:p>
          <a:p>
            <a:pPr marL="82296" indent="0">
              <a:buNone/>
            </a:pPr>
            <a:r>
              <a:rPr lang="en-US" dirty="0" smtClean="0"/>
              <a:t>Now let’s make that a mixed number!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3600628" y="1600200"/>
            <a:ext cx="971372" cy="457200"/>
            <a:chOff x="3600628" y="1600200"/>
            <a:chExt cx="971372" cy="457200"/>
          </a:xfrm>
        </p:grpSpPr>
        <p:sp>
          <p:nvSpPr>
            <p:cNvPr id="47" name="Rectangle 46"/>
            <p:cNvSpPr/>
            <p:nvPr/>
          </p:nvSpPr>
          <p:spPr>
            <a:xfrm>
              <a:off x="3657600" y="16002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114800" y="1600200"/>
              <a:ext cx="457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00628" y="16880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1/2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724400" y="1617072"/>
            <a:ext cx="971372" cy="457200"/>
            <a:chOff x="3600628" y="1600200"/>
            <a:chExt cx="971372" cy="457200"/>
          </a:xfrm>
        </p:grpSpPr>
        <p:sp>
          <p:nvSpPr>
            <p:cNvPr id="52" name="Rectangle 51"/>
            <p:cNvSpPr/>
            <p:nvPr/>
          </p:nvSpPr>
          <p:spPr>
            <a:xfrm>
              <a:off x="3657600" y="16002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114800" y="1600200"/>
              <a:ext cx="457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600628" y="16880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1/2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791200" y="1617072"/>
            <a:ext cx="971372" cy="457200"/>
            <a:chOff x="3600628" y="1600200"/>
            <a:chExt cx="971372" cy="457200"/>
          </a:xfrm>
        </p:grpSpPr>
        <p:sp>
          <p:nvSpPr>
            <p:cNvPr id="56" name="Rectangle 55"/>
            <p:cNvSpPr/>
            <p:nvPr/>
          </p:nvSpPr>
          <p:spPr>
            <a:xfrm>
              <a:off x="3657600" y="16002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4800" y="1600200"/>
              <a:ext cx="457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00628" y="16880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1/2</a:t>
              </a:r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858000" y="1598776"/>
            <a:ext cx="971372" cy="457200"/>
            <a:chOff x="3600628" y="1600200"/>
            <a:chExt cx="971372" cy="457200"/>
          </a:xfrm>
        </p:grpSpPr>
        <p:sp>
          <p:nvSpPr>
            <p:cNvPr id="60" name="Rectangle 59"/>
            <p:cNvSpPr/>
            <p:nvPr/>
          </p:nvSpPr>
          <p:spPr>
            <a:xfrm>
              <a:off x="3657600" y="16002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114800" y="1600200"/>
              <a:ext cx="457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600628" y="16880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1/2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924800" y="1590011"/>
            <a:ext cx="971372" cy="457200"/>
            <a:chOff x="3600628" y="1600200"/>
            <a:chExt cx="971372" cy="457200"/>
          </a:xfrm>
        </p:grpSpPr>
        <p:sp>
          <p:nvSpPr>
            <p:cNvPr id="64" name="Rectangle 63"/>
            <p:cNvSpPr/>
            <p:nvPr/>
          </p:nvSpPr>
          <p:spPr>
            <a:xfrm>
              <a:off x="3657600" y="16002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114800" y="1600200"/>
              <a:ext cx="457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600628" y="16880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1/2</a:t>
              </a:r>
              <a:endParaRPr lang="en-US" dirty="0"/>
            </a:p>
          </p:txBody>
        </p:sp>
      </p:grp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0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200"/>
    </mc:Choice>
    <mc:Fallback>
      <p:transition spd="slow" advTm="86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mixed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it takes 2 halves to make a whole</a:t>
            </a:r>
          </a:p>
          <a:p>
            <a:pPr marL="82296" indent="0">
              <a:buNone/>
            </a:pPr>
            <a:r>
              <a:rPr lang="en-US" dirty="0" smtClean="0"/>
              <a:t>   1	2	   3  4	  5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Then 5/2 equals 2 1/2</a:t>
            </a:r>
          </a:p>
          <a:p>
            <a:r>
              <a:rPr lang="en-US" dirty="0" smtClean="0"/>
              <a:t>This is fairly easy to draw when you multiply a fraction by a whole number.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15000" y="2895600"/>
            <a:ext cx="971372" cy="457200"/>
            <a:chOff x="3600628" y="1600200"/>
            <a:chExt cx="971372" cy="457200"/>
          </a:xfrm>
        </p:grpSpPr>
        <p:sp>
          <p:nvSpPr>
            <p:cNvPr id="5" name="Rectangle 4"/>
            <p:cNvSpPr/>
            <p:nvPr/>
          </p:nvSpPr>
          <p:spPr>
            <a:xfrm>
              <a:off x="3657600" y="16002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14800" y="1600200"/>
              <a:ext cx="457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00628" y="16880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1/2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66972" y="2895600"/>
            <a:ext cx="1066800" cy="457200"/>
            <a:chOff x="3886200" y="2438400"/>
            <a:chExt cx="1066800" cy="457200"/>
          </a:xfrm>
        </p:grpSpPr>
        <p:sp>
          <p:nvSpPr>
            <p:cNvPr id="9" name="Rectangle 8"/>
            <p:cNvSpPr/>
            <p:nvPr/>
          </p:nvSpPr>
          <p:spPr>
            <a:xfrm>
              <a:off x="3943172" y="24384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00372" y="2438400"/>
              <a:ext cx="457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6200" y="25262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1/2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00372" y="2496358"/>
              <a:ext cx="552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1/2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46718" y="2895600"/>
            <a:ext cx="1066800" cy="457200"/>
            <a:chOff x="3886200" y="2438400"/>
            <a:chExt cx="1066800" cy="457200"/>
          </a:xfrm>
        </p:grpSpPr>
        <p:sp>
          <p:nvSpPr>
            <p:cNvPr id="15" name="Rectangle 14"/>
            <p:cNvSpPr/>
            <p:nvPr/>
          </p:nvSpPr>
          <p:spPr>
            <a:xfrm>
              <a:off x="3943172" y="24384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00372" y="2438400"/>
              <a:ext cx="457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86200" y="25262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1/2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00372" y="2496358"/>
              <a:ext cx="552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1/2</a:t>
              </a:r>
              <a:endParaRPr lang="en-US" dirty="0"/>
            </a:p>
          </p:txBody>
        </p:sp>
      </p:grpSp>
      <p:cxnSp>
        <p:nvCxnSpPr>
          <p:cNvPr id="20" name="Straight Arrow Connector 19"/>
          <p:cNvCxnSpPr>
            <a:endCxn id="17" idx="0"/>
          </p:cNvCxnSpPr>
          <p:nvPr/>
        </p:nvCxnSpPr>
        <p:spPr>
          <a:xfrm>
            <a:off x="2046718" y="2590800"/>
            <a:ext cx="266700" cy="39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46768" y="2590800"/>
            <a:ext cx="266700" cy="39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90594" y="2590800"/>
            <a:ext cx="266700" cy="39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47794" y="2590800"/>
            <a:ext cx="266700" cy="39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81650" y="2590800"/>
            <a:ext cx="266700" cy="39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165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729"/>
    </mc:Choice>
    <mc:Fallback>
      <p:transition spd="slow" advTm="44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1/3 ∙ 1/2 =</a:t>
            </a:r>
          </a:p>
          <a:p>
            <a:r>
              <a:rPr lang="en-US" dirty="0" smtClean="0"/>
              <a:t>We can multiply top and bottom and get</a:t>
            </a:r>
          </a:p>
          <a:p>
            <a:r>
              <a:rPr lang="en-US" dirty="0" smtClean="0"/>
              <a:t>1 ∙ 1 = 1 and 3 ∙ 2 = 6</a:t>
            </a:r>
          </a:p>
          <a:p>
            <a:r>
              <a:rPr lang="en-US" dirty="0" smtClean="0"/>
              <a:t>Therefore 1/3 ∙1/2 = 1/6</a:t>
            </a:r>
          </a:p>
          <a:p>
            <a:r>
              <a:rPr lang="en-US" dirty="0" smtClean="0"/>
              <a:t>But can we draw it?</a:t>
            </a:r>
          </a:p>
          <a:p>
            <a:r>
              <a:rPr lang="en-US" dirty="0" smtClean="0"/>
              <a:t>Remember that in word problems “of” is times (∙)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49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17"/>
    </mc:Choice>
    <mc:Fallback>
      <p:transition spd="slow" advTm="45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Rewording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1/3 of 1/2 =</a:t>
            </a:r>
          </a:p>
          <a:p>
            <a:r>
              <a:rPr lang="en-US" dirty="0" smtClean="0"/>
              <a:t>Can we draw it now?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Now </a:t>
            </a:r>
            <a:r>
              <a:rPr lang="en-US" dirty="0" smtClean="0"/>
              <a:t>there are 6 parts and the shading overlaps in one part.  Is the shaded part 1/6?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0" y="2819400"/>
            <a:ext cx="1371600" cy="685800"/>
            <a:chOff x="2286000" y="2819400"/>
            <a:chExt cx="1371600" cy="685800"/>
          </a:xfrm>
        </p:grpSpPr>
        <p:sp>
          <p:nvSpPr>
            <p:cNvPr id="4" name="Rectangle 3"/>
            <p:cNvSpPr/>
            <p:nvPr/>
          </p:nvSpPr>
          <p:spPr>
            <a:xfrm>
              <a:off x="2286000" y="2819400"/>
              <a:ext cx="685800" cy="68580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71800" y="2819400"/>
              <a:ext cx="685800" cy="6858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62200" y="3048000"/>
              <a:ext cx="5334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1/2</a:t>
              </a:r>
              <a:endParaRPr lang="en-US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2286000" y="3048000"/>
            <a:ext cx="1447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86000" y="3276600"/>
            <a:ext cx="1447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286000" y="2749034"/>
            <a:ext cx="1371600" cy="369332"/>
            <a:chOff x="2286000" y="2749034"/>
            <a:chExt cx="1371600" cy="369332"/>
          </a:xfrm>
        </p:grpSpPr>
        <p:sp>
          <p:nvSpPr>
            <p:cNvPr id="16" name="Rectangle 15"/>
            <p:cNvSpPr/>
            <p:nvPr/>
          </p:nvSpPr>
          <p:spPr>
            <a:xfrm>
              <a:off x="2286000" y="2819400"/>
              <a:ext cx="1371600" cy="228600"/>
            </a:xfrm>
            <a:prstGeom prst="rect">
              <a:avLst/>
            </a:prstGeom>
            <a:effectLst>
              <a:outerShdw blurRad="63500" dist="25400" dir="5400000" rotWithShape="0">
                <a:srgbClr val="000000">
                  <a:alpha val="43137"/>
                </a:srgbClr>
              </a:outerShdw>
              <a:softEdge rad="1270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971800" y="2819400"/>
              <a:ext cx="0" cy="2286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073637" y="274903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1/3</a:t>
              </a:r>
              <a:endParaRPr lang="en-US" dirty="0"/>
            </a:p>
          </p:txBody>
        </p:sp>
      </p:grpSp>
      <p:pic>
        <p:nvPicPr>
          <p:cNvPr id="27" name="Audio 2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231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584"/>
    </mc:Choice>
    <mc:Fallback>
      <p:transition spd="slow" advTm="59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fraction rectangles to show the following multiplication problems.</a:t>
            </a:r>
          </a:p>
          <a:p>
            <a:r>
              <a:rPr lang="en-US" dirty="0" smtClean="0"/>
              <a:t>1/4 of 1/2 =</a:t>
            </a:r>
          </a:p>
          <a:p>
            <a:r>
              <a:rPr lang="en-US" dirty="0" smtClean="0"/>
              <a:t>1/2 of 2/3 =</a:t>
            </a:r>
          </a:p>
          <a:p>
            <a:r>
              <a:rPr lang="en-US" dirty="0" smtClean="0"/>
              <a:t>3/4 of 2/3 =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Remember to shade the parts that are common to both fractions.</a:t>
            </a:r>
          </a:p>
          <a:p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325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450"/>
    </mc:Choice>
    <mc:Fallback>
      <p:transition spd="slow" advTm="101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1|20.8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2.4|4.8|15.3|2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|4.7|13.2|4.5|1.6|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.3|1.7|8.7|6.9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6|9.6|2|4.2|5.5|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|16.5|2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498</TotalTime>
  <Words>152</Words>
  <Application>Microsoft Office PowerPoint</Application>
  <PresentationFormat>On-screen Show (4:3)</PresentationFormat>
  <Paragraphs>50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Solstice</vt:lpstr>
      <vt:lpstr>Fractions</vt:lpstr>
      <vt:lpstr>Is multiplication repeated addition?</vt:lpstr>
      <vt:lpstr>Making a mixed number</vt:lpstr>
      <vt:lpstr>What about this?</vt:lpstr>
      <vt:lpstr>Rewording</vt:lpstr>
      <vt:lpstr>Let’s 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Fractions</dc:title>
  <dc:creator>Patty</dc:creator>
  <cp:lastModifiedBy>Patty</cp:lastModifiedBy>
  <cp:revision>25</cp:revision>
  <dcterms:created xsi:type="dcterms:W3CDTF">2013-02-10T20:47:45Z</dcterms:created>
  <dcterms:modified xsi:type="dcterms:W3CDTF">2013-02-12T01:34:45Z</dcterms:modified>
</cp:coreProperties>
</file>