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64" r:id="rId6"/>
    <p:sldId id="259" r:id="rId7"/>
    <p:sldId id="262" r:id="rId8"/>
    <p:sldId id="263" r:id="rId9"/>
    <p:sldId id="265" r:id="rId10"/>
    <p:sldId id="266" r:id="rId11"/>
    <p:sldId id="267" r:id="rId12"/>
    <p:sldId id="260" r:id="rId13"/>
    <p:sldId id="269" r:id="rId14"/>
    <p:sldId id="261" r:id="rId15"/>
    <p:sldId id="268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7A5-C07A-42F0-A577-5277D5F2102B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3008-BE1A-4324-B2F2-50DDA01E5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7A5-C07A-42F0-A577-5277D5F2102B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3008-BE1A-4324-B2F2-50DDA01E5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7A5-C07A-42F0-A577-5277D5F2102B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3008-BE1A-4324-B2F2-50DDA01E5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7A5-C07A-42F0-A577-5277D5F2102B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3008-BE1A-4324-B2F2-50DDA01E5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7A5-C07A-42F0-A577-5277D5F2102B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3008-BE1A-4324-B2F2-50DDA01E5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7A5-C07A-42F0-A577-5277D5F2102B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3008-BE1A-4324-B2F2-50DDA01E5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7A5-C07A-42F0-A577-5277D5F2102B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3008-BE1A-4324-B2F2-50DDA01E5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7A5-C07A-42F0-A577-5277D5F2102B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3008-BE1A-4324-B2F2-50DDA01E5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7A5-C07A-42F0-A577-5277D5F2102B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3008-BE1A-4324-B2F2-50DDA01E5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7A5-C07A-42F0-A577-5277D5F2102B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3008-BE1A-4324-B2F2-50DDA01E5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27A5-C07A-42F0-A577-5277D5F2102B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3008-BE1A-4324-B2F2-50DDA01E5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327A5-C07A-42F0-A577-5277D5F2102B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03008-BE1A-4324-B2F2-50DDA01E567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8-12-2011 3-10-34 PM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153524" y="2915143"/>
            <a:ext cx="1990476" cy="3942857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635000"/>
          </a:effectLst>
        </p:spPr>
      </p:pic>
      <p:pic>
        <p:nvPicPr>
          <p:cNvPr id="8" name="Picture 7" descr="CC Logo.png"/>
          <p:cNvPicPr>
            <a:picLocks noChangeAspect="1"/>
          </p:cNvPicPr>
          <p:nvPr/>
        </p:nvPicPr>
        <p:blipFill>
          <a:blip r:embed="rId14" cstate="print"/>
          <a:srcRect l="46698"/>
          <a:stretch>
            <a:fillRect/>
          </a:stretch>
        </p:blipFill>
        <p:spPr>
          <a:xfrm>
            <a:off x="3886200" y="6248400"/>
            <a:ext cx="990600" cy="4411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owlerm@calhounisd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Mitch Fowler</a:t>
            </a:r>
          </a:p>
          <a:p>
            <a:r>
              <a:rPr lang="en-US" i="1" dirty="0" smtClean="0"/>
              <a:t>School Data Consultant</a:t>
            </a:r>
          </a:p>
          <a:p>
            <a:r>
              <a:rPr lang="en-US" dirty="0" smtClean="0">
                <a:hlinkClick r:id="rId2"/>
              </a:rPr>
              <a:t>fowlerm@calhounisd.org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Organizing PLC Conversations</a:t>
            </a:r>
            <a:br>
              <a:rPr lang="en-US" dirty="0" smtClean="0"/>
            </a:br>
            <a:r>
              <a:rPr lang="en-US" sz="3200" dirty="0" smtClean="0"/>
              <a:t>April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considerations might need to be made about assessments before data is collected?</a:t>
            </a:r>
          </a:p>
          <a:p>
            <a:pPr lvl="1"/>
            <a:r>
              <a:rPr lang="en-US" dirty="0" smtClean="0"/>
              <a:t>Grading Philosophies</a:t>
            </a:r>
          </a:p>
          <a:p>
            <a:pPr lvl="1"/>
            <a:r>
              <a:rPr lang="en-US" dirty="0" smtClean="0"/>
              <a:t>Grading Approaches</a:t>
            </a:r>
          </a:p>
          <a:p>
            <a:pPr lvl="1"/>
            <a:r>
              <a:rPr lang="en-US" dirty="0" smtClean="0"/>
              <a:t>Understanding of Rubric Value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Analyzing Common </a:t>
            </a:r>
            <a:br>
              <a:rPr lang="en-US" dirty="0" smtClean="0"/>
            </a:br>
            <a:r>
              <a:rPr lang="en-US" dirty="0" smtClean="0"/>
              <a:t>Assessments for Reliability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PLC Guiding Questions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667000"/>
            <a:ext cx="493354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447800"/>
            <a:ext cx="508534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PLC Guiding Questions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95400"/>
            <a:ext cx="7315200" cy="481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PLC Agendas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</a:p>
          <a:p>
            <a:r>
              <a:rPr lang="en-US" dirty="0" smtClean="0"/>
              <a:t>Expectations for Receiving Agendas</a:t>
            </a:r>
          </a:p>
          <a:p>
            <a:r>
              <a:rPr lang="en-US" dirty="0" smtClean="0"/>
              <a:t>Administrator’s Role in PLC Agendas</a:t>
            </a:r>
          </a:p>
          <a:p>
            <a:r>
              <a:rPr lang="en-US" dirty="0" smtClean="0"/>
              <a:t>Share the Wealth, Avoid Burn Out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800600"/>
            <a:ext cx="26765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4191000"/>
            <a:ext cx="3048000" cy="2061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PLC Agenda Format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4419600" cy="43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362200"/>
            <a:ext cx="4756150" cy="384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Data / Reports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1676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Complete Data Review Before or During?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100" name="Picture 4" descr="C:\Users\FOWLER~1.CIS\AppData\Local\Temp\SNAGHTML9e9c93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819400"/>
            <a:ext cx="6076950" cy="3485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PLC Recipe Card</a:t>
            </a:r>
            <a:endParaRPr lang="en-US" dirty="0"/>
          </a:p>
        </p:txBody>
      </p:sp>
      <p:pic>
        <p:nvPicPr>
          <p:cNvPr id="4" name="Picture 2" descr="http://cattychef.com/Images/Index/recipe-c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78004">
            <a:off x="841274" y="1839318"/>
            <a:ext cx="6421485" cy="455925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21124902">
            <a:off x="1557762" y="3386873"/>
            <a:ext cx="49497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b="1" dirty="0" smtClean="0"/>
              <a:t>PLC Agenda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 smtClean="0"/>
              <a:t>Data Analysis Questions Completed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 smtClean="0"/>
              <a:t>Assessment Reports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 smtClean="0"/>
              <a:t>Agenda Action Items</a:t>
            </a:r>
            <a:endParaRPr lang="en-US" sz="2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PLC Roadmap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1" y="1600200"/>
          <a:ext cx="8000999" cy="2410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3021"/>
                <a:gridCol w="1879326"/>
                <a:gridCol w="1879326"/>
                <a:gridCol w="1879326"/>
              </a:tblGrid>
              <a:tr h="398623">
                <a:tc>
                  <a:txBody>
                    <a:bodyPr/>
                    <a:lstStyle/>
                    <a:p>
                      <a:r>
                        <a:rPr lang="en-US" dirty="0" smtClean="0"/>
                        <a:t>August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January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</a:tr>
              <a:tr h="127777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Identify PLC Leads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Determine </a:t>
                      </a:r>
                      <a:r>
                        <a:rPr lang="en-US" baseline="0" dirty="0" smtClean="0"/>
                        <a:t>PLC Goals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Identify Assessments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Create Agenda Template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Hold initial PLC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Get Agenda out 1 Week ahead of time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Reports Training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Progress monitor for goal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Adjust goal if necessary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Determine</a:t>
                      </a:r>
                      <a:r>
                        <a:rPr lang="en-US" baseline="0" dirty="0" smtClean="0"/>
                        <a:t> status of goal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Record take-</a:t>
                      </a:r>
                      <a:r>
                        <a:rPr lang="en-US" baseline="0" dirty="0" err="1" smtClean="0"/>
                        <a:t>aways</a:t>
                      </a:r>
                      <a:r>
                        <a:rPr lang="en-US" baseline="0" dirty="0" smtClean="0"/>
                        <a:t> for following year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 to Face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Participants will:</a:t>
            </a:r>
          </a:p>
          <a:p>
            <a:r>
              <a:rPr lang="en-US" dirty="0" smtClean="0"/>
              <a:t>create a protocol for identifying PLC goals.</a:t>
            </a:r>
          </a:p>
          <a:p>
            <a:r>
              <a:rPr lang="en-US" dirty="0" smtClean="0"/>
              <a:t>develop a PLC agenda format.</a:t>
            </a:r>
          </a:p>
          <a:p>
            <a:r>
              <a:rPr lang="en-US" dirty="0" smtClean="0"/>
              <a:t>identify PLC data points.</a:t>
            </a:r>
          </a:p>
          <a:p>
            <a:r>
              <a:rPr lang="en-US" dirty="0" smtClean="0"/>
              <a:t>create a PLC roadmap for the remainder of the year and next year.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to Consider…</a:t>
            </a:r>
            <a:endParaRPr lang="en-US" dirty="0"/>
          </a:p>
        </p:txBody>
      </p:sp>
      <p:pic>
        <p:nvPicPr>
          <p:cNvPr id="28674" name="Picture 2" descr="C:\Users\FOWLER~1.CIS\AppData\Local\Temp\SNAGHTML9f620f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295400"/>
            <a:ext cx="5840216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PLC Goals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80</a:t>
            </a:r>
            <a:r>
              <a:rPr lang="en-US" dirty="0" smtClean="0"/>
              <a:t>% of 4th grade students will demonstrate reading proficiency in comprehension by 6/15/2014 as measured by the MEAP assessment.</a:t>
            </a:r>
          </a:p>
          <a:p>
            <a:r>
              <a:rPr lang="en-US" dirty="0" smtClean="0"/>
              <a:t>Utilize Reading Comprehension Strategies at least four times per week in order to increase reading comprehension as measured by PLC common assessment.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PLC Goal Work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Take some time and consider:</a:t>
            </a:r>
          </a:p>
          <a:p>
            <a:pPr lvl="1"/>
            <a:r>
              <a:rPr lang="en-US" dirty="0" smtClean="0"/>
              <a:t>based on what you’ve learned thus far, how might you approach developing PLC goals in your district?</a:t>
            </a:r>
          </a:p>
          <a:p>
            <a:pPr lvl="1"/>
            <a:r>
              <a:rPr lang="en-US" dirty="0" smtClean="0"/>
              <a:t>what supports might you need to gather the data for this stage?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Assessments to Measure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fontAlgn="base"/>
            <a:r>
              <a:rPr lang="en-US" dirty="0" smtClean="0"/>
              <a:t>Implementation Data</a:t>
            </a:r>
          </a:p>
          <a:p>
            <a:pPr lvl="2" fontAlgn="base"/>
            <a:r>
              <a:rPr lang="en-US" dirty="0" smtClean="0"/>
              <a:t>Monitor</a:t>
            </a:r>
          </a:p>
          <a:p>
            <a:pPr lvl="3" fontAlgn="base"/>
            <a:r>
              <a:rPr lang="en-US" dirty="0" smtClean="0"/>
              <a:t>How and when will we </a:t>
            </a:r>
            <a:r>
              <a:rPr lang="en-US" b="1" dirty="0" smtClean="0">
                <a:solidFill>
                  <a:srgbClr val="FF0000"/>
                </a:solidFill>
              </a:rPr>
              <a:t>collect</a:t>
            </a:r>
            <a:r>
              <a:rPr lang="en-US" dirty="0" smtClean="0"/>
              <a:t> the adult data?</a:t>
            </a:r>
          </a:p>
          <a:p>
            <a:pPr lvl="2" fontAlgn="base"/>
            <a:r>
              <a:rPr lang="en-US" dirty="0" smtClean="0"/>
              <a:t>Evaluate</a:t>
            </a:r>
          </a:p>
          <a:p>
            <a:pPr lvl="3" fontAlgn="base"/>
            <a:r>
              <a:rPr lang="en-US" dirty="0" smtClean="0"/>
              <a:t>How and when will we </a:t>
            </a:r>
            <a:r>
              <a:rPr lang="en-US" b="1" dirty="0" smtClean="0">
                <a:solidFill>
                  <a:schemeClr val="tx2"/>
                </a:solidFill>
              </a:rPr>
              <a:t>discuss</a:t>
            </a:r>
            <a:r>
              <a:rPr lang="en-US" dirty="0" smtClean="0"/>
              <a:t> the adult data?</a:t>
            </a:r>
          </a:p>
          <a:p>
            <a:pPr lvl="1" fontAlgn="base"/>
            <a:r>
              <a:rPr lang="en-US" dirty="0" smtClean="0"/>
              <a:t>Impact Data</a:t>
            </a:r>
          </a:p>
          <a:p>
            <a:pPr lvl="2" fontAlgn="base"/>
            <a:r>
              <a:rPr lang="en-US" dirty="0" smtClean="0"/>
              <a:t>Monitor</a:t>
            </a:r>
          </a:p>
          <a:p>
            <a:pPr lvl="3" fontAlgn="base"/>
            <a:r>
              <a:rPr lang="en-US" dirty="0" smtClean="0"/>
              <a:t>How and when will we </a:t>
            </a:r>
            <a:r>
              <a:rPr lang="en-US" b="1" dirty="0" smtClean="0">
                <a:solidFill>
                  <a:srgbClr val="FF0000"/>
                </a:solidFill>
              </a:rPr>
              <a:t>collect</a:t>
            </a:r>
            <a:r>
              <a:rPr lang="en-US" dirty="0" smtClean="0"/>
              <a:t> the student data?</a:t>
            </a:r>
          </a:p>
          <a:p>
            <a:pPr lvl="2" fontAlgn="base"/>
            <a:r>
              <a:rPr lang="en-US" dirty="0" smtClean="0"/>
              <a:t>Evaluate</a:t>
            </a:r>
          </a:p>
          <a:p>
            <a:pPr lvl="3" fontAlgn="base"/>
            <a:r>
              <a:rPr lang="en-US" dirty="0" smtClean="0"/>
              <a:t>How and when will we </a:t>
            </a:r>
            <a:r>
              <a:rPr lang="en-US" b="1" dirty="0" smtClean="0">
                <a:solidFill>
                  <a:schemeClr val="tx2"/>
                </a:solidFill>
              </a:rPr>
              <a:t>discuss</a:t>
            </a:r>
            <a:r>
              <a:rPr lang="en-US" dirty="0" smtClean="0"/>
              <a:t> the student data?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Assessments to Measure Goals - Sample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 fontAlgn="base"/>
            <a:r>
              <a:rPr lang="en-US" dirty="0" smtClean="0"/>
              <a:t>Implementation Data</a:t>
            </a:r>
          </a:p>
          <a:p>
            <a:pPr lvl="2" fontAlgn="base"/>
            <a:r>
              <a:rPr lang="en-US" dirty="0" smtClean="0"/>
              <a:t>Monitor</a:t>
            </a:r>
          </a:p>
          <a:p>
            <a:pPr lvl="3" fontAlgn="base"/>
            <a:r>
              <a:rPr lang="en-US" dirty="0" smtClean="0"/>
              <a:t>How and when will we </a:t>
            </a:r>
            <a:r>
              <a:rPr lang="en-US" b="1" dirty="0" smtClean="0">
                <a:solidFill>
                  <a:srgbClr val="FF0000"/>
                </a:solidFill>
              </a:rPr>
              <a:t>collect</a:t>
            </a:r>
            <a:r>
              <a:rPr lang="en-US" dirty="0" smtClean="0"/>
              <a:t> the adult data?	</a:t>
            </a:r>
          </a:p>
          <a:p>
            <a:pPr lvl="4" fontAlgn="base"/>
            <a:r>
              <a:rPr lang="en-US" dirty="0" smtClean="0"/>
              <a:t>Teacher Checklist</a:t>
            </a:r>
          </a:p>
          <a:p>
            <a:pPr lvl="2" fontAlgn="base"/>
            <a:r>
              <a:rPr lang="en-US" dirty="0" smtClean="0"/>
              <a:t>Evaluate</a:t>
            </a:r>
          </a:p>
          <a:p>
            <a:pPr lvl="3" fontAlgn="base"/>
            <a:r>
              <a:rPr lang="en-US" dirty="0" smtClean="0"/>
              <a:t>How and when will we </a:t>
            </a:r>
            <a:r>
              <a:rPr lang="en-US" b="1" dirty="0" smtClean="0">
                <a:solidFill>
                  <a:schemeClr val="tx2"/>
                </a:solidFill>
              </a:rPr>
              <a:t>discuss</a:t>
            </a:r>
            <a:r>
              <a:rPr lang="en-US" dirty="0" smtClean="0"/>
              <a:t> the adult data?</a:t>
            </a:r>
          </a:p>
          <a:p>
            <a:pPr lvl="4" fontAlgn="base"/>
            <a:r>
              <a:rPr lang="en-US" dirty="0" smtClean="0"/>
              <a:t>Grade Level PLC</a:t>
            </a:r>
          </a:p>
          <a:p>
            <a:pPr lvl="1" fontAlgn="base"/>
            <a:r>
              <a:rPr lang="en-US" dirty="0" smtClean="0"/>
              <a:t>Impact Data</a:t>
            </a:r>
          </a:p>
          <a:p>
            <a:pPr lvl="2" fontAlgn="base"/>
            <a:r>
              <a:rPr lang="en-US" dirty="0" smtClean="0"/>
              <a:t>Monitor</a:t>
            </a:r>
          </a:p>
          <a:p>
            <a:pPr lvl="3" fontAlgn="base"/>
            <a:r>
              <a:rPr lang="en-US" dirty="0" smtClean="0"/>
              <a:t>How and when will we </a:t>
            </a:r>
            <a:r>
              <a:rPr lang="en-US" b="1" dirty="0" smtClean="0">
                <a:solidFill>
                  <a:srgbClr val="FF0000"/>
                </a:solidFill>
              </a:rPr>
              <a:t>collect</a:t>
            </a:r>
            <a:r>
              <a:rPr lang="en-US" dirty="0" smtClean="0"/>
              <a:t> the student data?</a:t>
            </a:r>
          </a:p>
          <a:p>
            <a:pPr lvl="4" fontAlgn="base"/>
            <a:r>
              <a:rPr lang="en-US" dirty="0" smtClean="0"/>
              <a:t>District Reading Assessment</a:t>
            </a:r>
          </a:p>
          <a:p>
            <a:pPr lvl="2" fontAlgn="base"/>
            <a:r>
              <a:rPr lang="en-US" dirty="0" smtClean="0"/>
              <a:t>Evaluate</a:t>
            </a:r>
          </a:p>
          <a:p>
            <a:pPr lvl="3" fontAlgn="base"/>
            <a:r>
              <a:rPr lang="en-US" dirty="0" smtClean="0"/>
              <a:t>How and when will we </a:t>
            </a:r>
            <a:r>
              <a:rPr lang="en-US" b="1" dirty="0" smtClean="0">
                <a:solidFill>
                  <a:schemeClr val="tx2"/>
                </a:solidFill>
              </a:rPr>
              <a:t>discuss</a:t>
            </a:r>
            <a:r>
              <a:rPr lang="en-US" dirty="0" smtClean="0"/>
              <a:t> the student data?</a:t>
            </a:r>
          </a:p>
          <a:p>
            <a:pPr lvl="4" fontAlgn="base"/>
            <a:r>
              <a:rPr lang="en-US" dirty="0" smtClean="0"/>
              <a:t>Grade Level PLC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Assessments to Measure Goals – Sample</a:t>
            </a:r>
            <a:br>
              <a:rPr lang="en-US" sz="3600" dirty="0" smtClean="0"/>
            </a:br>
            <a:r>
              <a:rPr lang="en-US" sz="2200" dirty="0" smtClean="0"/>
              <a:t>(</a:t>
            </a:r>
            <a:r>
              <a:rPr lang="en-US" sz="2200" i="1" dirty="0" smtClean="0"/>
              <a:t>Number of Times Comprehension Strategy is Used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Teacher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Teacher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57200" y="43434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Teacher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Teacher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57200" y="3429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Student Proficiency Levels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Analyzing Common </a:t>
            </a:r>
            <a:br>
              <a:rPr lang="en-US" dirty="0" smtClean="0"/>
            </a:br>
            <a:r>
              <a:rPr lang="en-US" dirty="0" smtClean="0"/>
              <a:t>Assessments for Reliability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28334"/>
          <a:stretch>
            <a:fillRect/>
          </a:stretch>
        </p:blipFill>
        <p:spPr bwMode="auto">
          <a:xfrm>
            <a:off x="2133600" y="1676400"/>
            <a:ext cx="4885101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ISD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CISD Template</Template>
  <TotalTime>962</TotalTime>
  <Words>386</Words>
  <Application>Microsoft Office PowerPoint</Application>
  <PresentationFormat>On-screen Show (4:3)</PresentationFormat>
  <Paragraphs>116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CISD Template</vt:lpstr>
      <vt:lpstr>Organizing PLC Conversations April 2013</vt:lpstr>
      <vt:lpstr>Face to Face Outcomes</vt:lpstr>
      <vt:lpstr>Something to Consider…</vt:lpstr>
      <vt:lpstr>Identifying PLC Goals</vt:lpstr>
      <vt:lpstr>PLC Goal Work Time</vt:lpstr>
      <vt:lpstr>Assessments to Measure Goals</vt:lpstr>
      <vt:lpstr>Assessments to Measure Goals - Sample</vt:lpstr>
      <vt:lpstr>Assessments to Measure Goals – Sample (Number of Times Comprehension Strategy is Used)</vt:lpstr>
      <vt:lpstr>Analyzing Common  Assessments for Reliability</vt:lpstr>
      <vt:lpstr>Analyzing Common  Assessments for Reliability</vt:lpstr>
      <vt:lpstr>PLC Guiding Questions</vt:lpstr>
      <vt:lpstr>PLC Guiding Questions</vt:lpstr>
      <vt:lpstr>PLC Agendas</vt:lpstr>
      <vt:lpstr>PLC Agenda Format</vt:lpstr>
      <vt:lpstr>Assessment Data / Reports</vt:lpstr>
      <vt:lpstr>PLC Recipe Card</vt:lpstr>
      <vt:lpstr>PLC Roadmap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PLC Conversations April 2013</dc:title>
  <dc:creator>Mitch Fowler</dc:creator>
  <cp:lastModifiedBy>Mitch Fowler</cp:lastModifiedBy>
  <cp:revision>82</cp:revision>
  <dcterms:created xsi:type="dcterms:W3CDTF">2013-04-15T11:18:26Z</dcterms:created>
  <dcterms:modified xsi:type="dcterms:W3CDTF">2013-04-22T20:23:06Z</dcterms:modified>
</cp:coreProperties>
</file>