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9" r:id="rId43"/>
    <p:sldId id="297" r:id="rId44"/>
    <p:sldId id="29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858A6-AC2F-442D-832B-85D62D18819F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D848D-0EBF-4E49-B00E-8AE80821F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FBBFED4-B7D5-46A5-A2C7-DE6F74794AA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B3BC93-77A4-41E1-8524-584E371A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Quality Instruction &amp; Data Use in Physical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Angela M</a:t>
            </a:r>
            <a:r>
              <a:rPr lang="en-US" baseline="30000" dirty="0" smtClean="0"/>
              <a:t>c</a:t>
            </a:r>
            <a:r>
              <a:rPr lang="en-US" dirty="0" smtClean="0"/>
              <a:t>Donald</a:t>
            </a:r>
          </a:p>
          <a:p>
            <a:r>
              <a:rPr lang="en-US" sz="2000" dirty="0" smtClean="0"/>
              <a:t>SPLASH Coordinator for Nutrition &amp; Physical Activity Education</a:t>
            </a:r>
          </a:p>
          <a:p>
            <a:r>
              <a:rPr lang="en-US" sz="2000" dirty="0" smtClean="0"/>
              <a:t>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CTE Academy Physical Education &amp; Health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Habits of Highly Effective Physical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RoundRobin</a:t>
            </a:r>
            <a:r>
              <a:rPr lang="en-US" dirty="0" smtClean="0"/>
              <a:t> – share out characteristics with team</a:t>
            </a:r>
          </a:p>
          <a:p>
            <a:r>
              <a:rPr lang="en-US" dirty="0" smtClean="0"/>
              <a:t>Stand while sharing – team sits when finished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Habits of Highly Effective Physical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Stephen Covey </a:t>
            </a:r>
            <a:r>
              <a:rPr lang="en-US" i="1" dirty="0" smtClean="0"/>
              <a:t>The 7 Habits of Highly Effective People</a:t>
            </a:r>
          </a:p>
          <a:p>
            <a:pPr lvl="1"/>
            <a:r>
              <a:rPr lang="en-US" dirty="0" smtClean="0"/>
              <a:t>Explains habits that assist people in becoming more effective and successful in their professional and personal lives</a:t>
            </a:r>
          </a:p>
          <a:p>
            <a:pPr lvl="1"/>
            <a:r>
              <a:rPr lang="en-US" dirty="0" smtClean="0"/>
              <a:t>Habit = “as the intersection of knowledge, skill, and desire”, they are learned and developed</a:t>
            </a:r>
          </a:p>
          <a:p>
            <a:r>
              <a:rPr lang="en-US" dirty="0" smtClean="0"/>
              <a:t>For physical educators these habits can applied to working with students or colleagues.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Habits of Highly Effective Physical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Jigsaw</a:t>
            </a:r>
          </a:p>
          <a:p>
            <a:pPr lvl="1"/>
            <a:r>
              <a:rPr lang="en-US" dirty="0" smtClean="0"/>
              <a:t>For each assigned habit, highlight three points that you thought were most important</a:t>
            </a:r>
          </a:p>
          <a:p>
            <a:pPr lvl="1"/>
            <a:r>
              <a:rPr lang="en-US" dirty="0" smtClean="0"/>
              <a:t>Why is this habit important in becoming an effective physical educator?</a:t>
            </a:r>
          </a:p>
          <a:p>
            <a:r>
              <a:rPr lang="en-US" dirty="0" smtClean="0"/>
              <a:t>1’s = Habit 7 and Conclusion</a:t>
            </a:r>
          </a:p>
          <a:p>
            <a:r>
              <a:rPr lang="en-US" dirty="0" smtClean="0"/>
              <a:t>2’s = Habits 5 &amp; 6</a:t>
            </a:r>
          </a:p>
          <a:p>
            <a:r>
              <a:rPr lang="en-US" dirty="0" smtClean="0"/>
              <a:t>3’s = Habits 3 &amp; 4</a:t>
            </a:r>
          </a:p>
          <a:p>
            <a:r>
              <a:rPr lang="en-US" dirty="0" smtClean="0"/>
              <a:t>4’s = Habits 1 &amp;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Habits of Highly Effective Physical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RoundRobin</a:t>
            </a:r>
            <a:endParaRPr lang="en-US" dirty="0" smtClean="0"/>
          </a:p>
          <a:p>
            <a:r>
              <a:rPr lang="en-US" dirty="0" smtClean="0"/>
              <a:t>Each person will have 2 minutes to share their information about their habits to their teammates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Habits of Highly Effective Physical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Be Proactive</a:t>
            </a:r>
          </a:p>
          <a:p>
            <a:pPr lvl="1"/>
            <a:r>
              <a:rPr lang="en-US" dirty="0" smtClean="0"/>
              <a:t>Understanding your behaviors are products of your own choices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Begin with the End in Mind</a:t>
            </a:r>
          </a:p>
          <a:p>
            <a:pPr lvl="1"/>
            <a:r>
              <a:rPr lang="en-US" dirty="0" smtClean="0"/>
              <a:t>“How do I want to be remembered as a teacher or colleague?”</a:t>
            </a:r>
          </a:p>
          <a:p>
            <a:pPr lvl="1"/>
            <a:r>
              <a:rPr lang="en-US" dirty="0" smtClean="0"/>
              <a:t>Everything you do is a reflection of who you are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Put First Things First</a:t>
            </a:r>
          </a:p>
          <a:p>
            <a:pPr lvl="1"/>
            <a:r>
              <a:rPr lang="en-US" dirty="0" smtClean="0"/>
              <a:t>Effective self-management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Habits of Highly Effective Physical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Think Win/Win</a:t>
            </a:r>
          </a:p>
          <a:p>
            <a:pPr lvl="1"/>
            <a:r>
              <a:rPr lang="en-US" dirty="0" smtClean="0"/>
              <a:t>Working positively with others to find solutions that are mutually satisfying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Seek First to Understand, Then to Be Understood</a:t>
            </a:r>
          </a:p>
          <a:p>
            <a:pPr lvl="1"/>
            <a:r>
              <a:rPr lang="en-US" dirty="0" smtClean="0"/>
              <a:t>Empathy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Synergize</a:t>
            </a:r>
          </a:p>
          <a:p>
            <a:pPr lvl="1"/>
            <a:r>
              <a:rPr lang="en-US" dirty="0" smtClean="0"/>
              <a:t>Joining forces to become a more powerful whole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Sharpen the Saw</a:t>
            </a:r>
          </a:p>
          <a:p>
            <a:pPr lvl="1"/>
            <a:r>
              <a:rPr lang="en-US" dirty="0" smtClean="0"/>
              <a:t>Taking care of oneself = more effective &amp; productive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Habits of Highly Effective Physical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which habit you feel is your strongest and why.</a:t>
            </a:r>
          </a:p>
          <a:p>
            <a:r>
              <a:rPr lang="en-US" dirty="0" smtClean="0"/>
              <a:t>Write down which habit you need to make a habit or improve upon.  How can you achieve this?</a:t>
            </a:r>
          </a:p>
          <a:p>
            <a:r>
              <a:rPr lang="en-US" dirty="0" err="1" smtClean="0"/>
              <a:t>RallyRobin</a:t>
            </a:r>
            <a:r>
              <a:rPr lang="en-US" dirty="0" smtClean="0"/>
              <a:t> your answer with shoulder partner – 30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Balloon Bounce</a:t>
            </a:r>
            <a:endParaRPr lang="en-US" dirty="0"/>
          </a:p>
        </p:txBody>
      </p:sp>
      <p:pic>
        <p:nvPicPr>
          <p:cNvPr id="2050" name="Picture 2" descr="C:\Documents and Settings\mcdonala\Local Settings\Temporary Internet Files\Content.IE5\TMX819UL\MP9004277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90800"/>
            <a:ext cx="2588568" cy="3886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Reasons for Quality Physical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Mix-Pair-Share</a:t>
            </a:r>
          </a:p>
          <a:p>
            <a:pPr lvl="1"/>
            <a:r>
              <a:rPr lang="en-US" dirty="0" smtClean="0"/>
              <a:t>Students mix around the room</a:t>
            </a:r>
          </a:p>
          <a:p>
            <a:pPr lvl="1"/>
            <a:r>
              <a:rPr lang="en-US" dirty="0" smtClean="0"/>
              <a:t>Teacher stops music</a:t>
            </a:r>
          </a:p>
          <a:p>
            <a:pPr lvl="1"/>
            <a:r>
              <a:rPr lang="en-US" dirty="0" smtClean="0"/>
              <a:t>Students pair up with the person closest to them and give a high five.  Students who haven’t found a partner raise their hands to find each other.</a:t>
            </a:r>
          </a:p>
          <a:p>
            <a:pPr lvl="1"/>
            <a:r>
              <a:rPr lang="en-US" dirty="0" smtClean="0"/>
              <a:t>Teacher asks a question and gives think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Reasons for Quality Physical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Mix-Pair-Share</a:t>
            </a:r>
          </a:p>
          <a:p>
            <a:r>
              <a:rPr lang="en-US" dirty="0" err="1" smtClean="0"/>
              <a:t>RallyRobin</a:t>
            </a:r>
            <a:r>
              <a:rPr lang="en-US" dirty="0" smtClean="0"/>
              <a:t>: Why do we teach physical education?</a:t>
            </a:r>
          </a:p>
          <a:p>
            <a:r>
              <a:rPr lang="en-US" dirty="0" smtClean="0"/>
              <a:t>Timed-Pair Share: How does quality physical education differ from “gym”?</a:t>
            </a:r>
          </a:p>
          <a:p>
            <a:r>
              <a:rPr lang="en-US" dirty="0" smtClean="0"/>
              <a:t>Timed-Pair Share: On a scale from 1 to 10 (1 being low and 10 being high), how would you rate your teaching in terms of being considered quality physical education?  Explain why.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Housekeeping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Drinks/Food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Restrooms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Cell phones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Lunch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SB-CEUs – October Session Only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11268" name="Picture 4" descr="MCj041266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"/>
            <a:ext cx="3022272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Reasons for Quality Physical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Regular physical activity helps prevent disease.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Regular physical activity promotes lifetime wellness.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Quality Physical Education can help fight obesity.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Quality Physical Education can help promote lifelong physical fitness.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Quality Physical Education provides unique opportunities for activity.</a:t>
            </a:r>
          </a:p>
          <a:p>
            <a:pPr marL="57835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Reasons for Quality Physical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Font typeface="+mj-lt"/>
              <a:buAutoNum type="arabicPeriod" startAt="6"/>
            </a:pPr>
            <a:r>
              <a:rPr lang="en-US" dirty="0" smtClean="0"/>
              <a:t>Quality Physical Education teaches self-management and motor skills.</a:t>
            </a:r>
          </a:p>
          <a:p>
            <a:pPr marL="578358" indent="-514350">
              <a:buFont typeface="+mj-lt"/>
              <a:buAutoNum type="arabicPeriod" startAt="6"/>
            </a:pPr>
            <a:r>
              <a:rPr lang="en-US" dirty="0" smtClean="0"/>
              <a:t>Physical Activity and Physical Education promote learning.</a:t>
            </a:r>
          </a:p>
          <a:p>
            <a:pPr marL="578358" indent="-514350">
              <a:buFont typeface="+mj-lt"/>
              <a:buAutoNum type="arabicPeriod" startAt="6"/>
            </a:pPr>
            <a:r>
              <a:rPr lang="en-US" dirty="0" smtClean="0"/>
              <a:t>Regular physical activity participation makes economic sense.</a:t>
            </a:r>
          </a:p>
          <a:p>
            <a:pPr marL="578358" indent="-514350">
              <a:buFont typeface="+mj-lt"/>
              <a:buAutoNum type="arabicPeriod" startAt="6"/>
            </a:pPr>
            <a:r>
              <a:rPr lang="en-US" dirty="0" smtClean="0"/>
              <a:t>Physical Education is widely endorsed.</a:t>
            </a:r>
          </a:p>
          <a:p>
            <a:pPr marL="578358" indent="-514350">
              <a:buFont typeface="+mj-lt"/>
              <a:buAutoNum type="arabicPeriod" startAt="6"/>
            </a:pPr>
            <a:r>
              <a:rPr lang="en-US" dirty="0" smtClean="0"/>
              <a:t>Quality Physical Education helps to educate the total child.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Reasons for Quality Physical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worksheet please rank the 10 reasons from least important reason why all youth need quality physical education (#1) to most important (#10).</a:t>
            </a:r>
          </a:p>
          <a:p>
            <a:r>
              <a:rPr lang="en-US" dirty="0" err="1" smtClean="0"/>
              <a:t>RoundRobin</a:t>
            </a:r>
            <a:r>
              <a:rPr lang="en-US" dirty="0" smtClean="0"/>
              <a:t> – Timed-Pair-Share – 1 minute each to show ranking and explain the reasoning behind your ranking.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Gotcha!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Quality Physical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Board of Education Policy on Quality Physical Education (9/25/2003) </a:t>
            </a:r>
            <a:r>
              <a:rPr lang="en-US" sz="1800" dirty="0" smtClean="0"/>
              <a:t>*currently being amended by State Board</a:t>
            </a:r>
          </a:p>
          <a:p>
            <a:r>
              <a:rPr lang="en-US" dirty="0" smtClean="0"/>
              <a:t>A Quality physical education program addresses three critical issues:</a:t>
            </a:r>
          </a:p>
          <a:p>
            <a:pPr lvl="1"/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Instruction &amp; Assessment</a:t>
            </a:r>
          </a:p>
          <a:p>
            <a:pPr lvl="1"/>
            <a:r>
              <a:rPr lang="en-US" dirty="0" smtClean="0"/>
              <a:t>Opportunity to Learn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Quality Physical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Has a curriculum aligned with the Michigan K-12 </a:t>
            </a:r>
            <a:r>
              <a:rPr lang="en-US" i="1" dirty="0" smtClean="0"/>
              <a:t>Physical Education Content Standards and Benchmarks</a:t>
            </a:r>
          </a:p>
          <a:p>
            <a:r>
              <a:rPr lang="en-US" dirty="0" smtClean="0"/>
              <a:t>Instruction and Assessment</a:t>
            </a:r>
          </a:p>
          <a:p>
            <a:pPr lvl="1"/>
            <a:r>
              <a:rPr lang="en-US" dirty="0" smtClean="0"/>
              <a:t>Taught by a certified physical education teacher trained in best practice physical education methods</a:t>
            </a:r>
          </a:p>
          <a:p>
            <a:pPr lvl="1"/>
            <a:r>
              <a:rPr lang="en-US" dirty="0" smtClean="0"/>
              <a:t>Includes students of all 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Quality Physical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Opportunity to Learn</a:t>
            </a:r>
          </a:p>
          <a:p>
            <a:pPr lvl="1"/>
            <a:r>
              <a:rPr lang="en-US" dirty="0" smtClean="0"/>
              <a:t>Offers instructional periods totaling 150 minutes per week (elementary) and 225 minutes per week (middle and high school)</a:t>
            </a:r>
          </a:p>
          <a:p>
            <a:pPr lvl="1"/>
            <a:r>
              <a:rPr lang="en-US" dirty="0" smtClean="0"/>
              <a:t>Has a teacher to student ratio consistent with those of other subject areas and/or classrooms</a:t>
            </a:r>
          </a:p>
          <a:p>
            <a:pPr lvl="1"/>
            <a:r>
              <a:rPr lang="en-US" dirty="0" smtClean="0"/>
              <a:t>Has enough functional equipment for each student to actively participate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“Best Practices”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Sec. 22f of the School Aid Act </a:t>
            </a:r>
          </a:p>
          <a:p>
            <a:pPr lvl="1"/>
            <a:r>
              <a:rPr lang="en-US" dirty="0" smtClean="0"/>
              <a:t>The only new money school districts will receive (outside of their Retirement subsidy) is for Best Practices</a:t>
            </a:r>
          </a:p>
          <a:p>
            <a:r>
              <a:rPr lang="en-US" dirty="0" smtClean="0"/>
              <a:t>Best Practices (as defined by Legislature for 2012-13) include:</a:t>
            </a:r>
          </a:p>
          <a:p>
            <a:pPr lvl="1"/>
            <a:r>
              <a:rPr lang="en-US" dirty="0" smtClean="0"/>
              <a:t>Board is Policy Holder</a:t>
            </a:r>
          </a:p>
          <a:p>
            <a:pPr lvl="1"/>
            <a:r>
              <a:rPr lang="en-US" sz="2800" dirty="0" smtClean="0"/>
              <a:t>Districts is Schools of Choice under Sec. 105 and/or Sec. 105c (as PSA is defined to meet this “best practice”)</a:t>
            </a:r>
          </a:p>
          <a:p>
            <a:pPr lvl="1"/>
            <a:r>
              <a:rPr lang="en-US" sz="2800" dirty="0" smtClean="0"/>
              <a:t>Districts use data to monitor student growth </a:t>
            </a:r>
          </a:p>
          <a:p>
            <a:pPr lvl="1"/>
            <a:r>
              <a:rPr lang="en-US" sz="2800" dirty="0" smtClean="0"/>
              <a:t>Districts offer dual enrollment, AP courses, etc.</a:t>
            </a:r>
          </a:p>
          <a:p>
            <a:pPr lvl="1"/>
            <a:r>
              <a:rPr lang="en-US" sz="2800" dirty="0" smtClean="0"/>
              <a:t>Districts offer on-line learning</a:t>
            </a:r>
          </a:p>
          <a:p>
            <a:pPr lvl="1"/>
            <a:r>
              <a:rPr lang="en-US" sz="2800" dirty="0" smtClean="0"/>
              <a:t>Districts have a link to the </a:t>
            </a:r>
            <a:r>
              <a:rPr lang="en-US" sz="2800" dirty="0" err="1" smtClean="0"/>
              <a:t>MiSchoolData</a:t>
            </a:r>
            <a:r>
              <a:rPr lang="en-US" sz="2800" dirty="0" smtClean="0"/>
              <a:t> dashboard</a:t>
            </a:r>
          </a:p>
          <a:p>
            <a:pPr lvl="1"/>
            <a:r>
              <a:rPr lang="en-US" sz="2800" dirty="0" smtClean="0"/>
              <a:t>Districts seek competitive bids for non-instructional services</a:t>
            </a:r>
          </a:p>
          <a:p>
            <a:pPr lvl="1"/>
            <a:r>
              <a:rPr lang="en-US" sz="2800" b="1" dirty="0" smtClean="0"/>
              <a:t>Districts offer PE </a:t>
            </a:r>
            <a:r>
              <a:rPr lang="en-US" sz="2800" b="1" u="sng" dirty="0" smtClean="0"/>
              <a:t>or </a:t>
            </a:r>
            <a:r>
              <a:rPr lang="en-US" sz="2800" b="1" dirty="0" smtClean="0"/>
              <a:t>Health to meet MDE standards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“Best Practices”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my district stack up?</a:t>
            </a:r>
          </a:p>
          <a:p>
            <a:r>
              <a:rPr lang="en-US" dirty="0" smtClean="0"/>
              <a:t>With your fellow school colleagues, complete the following checklist to determine your “best practices” eligibility</a:t>
            </a:r>
          </a:p>
          <a:p>
            <a:r>
              <a:rPr lang="en-US" dirty="0" smtClean="0"/>
              <a:t>Create an action plan for your district to implement quality physical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BREAK!  </a:t>
            </a:r>
            <a:endParaRPr lang="en-US" dirty="0"/>
          </a:p>
        </p:txBody>
      </p:sp>
      <p:pic>
        <p:nvPicPr>
          <p:cNvPr id="3079" name="Picture 7" descr="C:\Documents and Settings\mcdonala\Local Settings\Temporary Internet Files\Content.IE5\BCOKM2TP\MP90043058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6324600" cy="4219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Ground Rules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Everyone participates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Listen actively and respect when others are talking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Be conscious of body language and non-verbals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Different opinions welcome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Speak from your own experience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Limit side bar conversations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Start on time: end on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Assume positive intent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Have fun!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12292" name="Picture 5" descr="C:\Documents and Settings\cookc\Local Settings\Temporary Internet Files\Content.IE5\1WRRI0GP\MCTN00514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048000"/>
            <a:ext cx="3779838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a Quality Lesson</a:t>
            </a:r>
          </a:p>
          <a:p>
            <a:r>
              <a:rPr lang="en-US" dirty="0" smtClean="0"/>
              <a:t>Essential Elements of Instruction</a:t>
            </a:r>
          </a:p>
          <a:p>
            <a:r>
              <a:rPr lang="en-US" dirty="0" smtClean="0"/>
              <a:t>Instructional Feedback</a:t>
            </a:r>
          </a:p>
          <a:p>
            <a:r>
              <a:rPr lang="en-US" dirty="0" smtClean="0"/>
              <a:t>Using Skill Performance Analysis as Formative Assessment to collect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Quality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Regardless of the teaching style used, an effective learning environment is characterized by a set of instructional behaviors that occur regularly</a:t>
            </a:r>
          </a:p>
          <a:p>
            <a:r>
              <a:rPr lang="en-US" dirty="0" err="1" smtClean="0"/>
              <a:t>RallyTable</a:t>
            </a:r>
            <a:r>
              <a:rPr lang="en-US" dirty="0" smtClean="0"/>
              <a:t> with shoulder partner: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What elements make a physical education lesson an effective learning environment?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Quality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Students are engaged in appropriate learning activities for a large percentage of class time.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The learning atmosphere is success oriented, with a positive, caring climate.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Students are given clear objectives and receive high rates of information feedback from the teacher and the environment.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Student progress is monitored regularly and students are held accountable for learning in physical education.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Quality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8358" indent="-514350">
              <a:buFont typeface="+mj-lt"/>
              <a:buAutoNum type="arabicPeriod" startAt="5"/>
            </a:pPr>
            <a:r>
              <a:rPr lang="en-US" dirty="0" smtClean="0"/>
              <a:t>Low rates of management time and smooth transitions from one activity to another characterize the environment.</a:t>
            </a:r>
          </a:p>
          <a:p>
            <a:pPr marL="578358" indent="-514350">
              <a:buFont typeface="+mj-lt"/>
              <a:buAutoNum type="arabicPeriod" startAt="5"/>
            </a:pPr>
            <a:r>
              <a:rPr lang="en-US" dirty="0" smtClean="0"/>
              <a:t>Students spend a limited amount of time waiting in line or in other unproductive behaviors.</a:t>
            </a:r>
          </a:p>
          <a:p>
            <a:pPr marL="578358" indent="-514350">
              <a:buFont typeface="+mj-lt"/>
              <a:buAutoNum type="arabicPeriod" startAt="5"/>
            </a:pPr>
            <a:r>
              <a:rPr lang="en-US" dirty="0" smtClean="0"/>
              <a:t>Teachers are organized and have high but realistic expectations for student achievement.</a:t>
            </a:r>
          </a:p>
          <a:p>
            <a:pPr marL="578358" indent="-514350">
              <a:buFont typeface="+mj-lt"/>
              <a:buAutoNum type="arabicPeriod" startAt="5"/>
            </a:pPr>
            <a:r>
              <a:rPr lang="en-US" dirty="0" smtClean="0"/>
              <a:t>Teachers are enthusiastic about what they are doing and are actively involved in the instructional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Quality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8 elements of a quality lesson, rank your teaching effectiveness for each quality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RoundRobin</a:t>
            </a:r>
            <a:r>
              <a:rPr lang="en-US" dirty="0" smtClean="0">
                <a:solidFill>
                  <a:schemeClr val="accent1"/>
                </a:solidFill>
              </a:rPr>
              <a:t>: What element do you need to improve upon the most and name one way to improve that quality?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Elements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Anticipatory Set (hook)</a:t>
            </a:r>
          </a:p>
          <a:p>
            <a:r>
              <a:rPr lang="en-US" dirty="0" smtClean="0"/>
              <a:t>Standards/Expectations</a:t>
            </a:r>
          </a:p>
          <a:p>
            <a:r>
              <a:rPr lang="en-US" dirty="0" smtClean="0"/>
              <a:t>Teaching</a:t>
            </a:r>
          </a:p>
          <a:p>
            <a:pPr lvl="1"/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Modeling/demo</a:t>
            </a:r>
          </a:p>
          <a:p>
            <a:pPr lvl="1"/>
            <a:r>
              <a:rPr lang="en-US" dirty="0" smtClean="0"/>
              <a:t>Direction giving</a:t>
            </a:r>
          </a:p>
          <a:p>
            <a:pPr lvl="1"/>
            <a:r>
              <a:rPr lang="en-US" dirty="0" smtClean="0"/>
              <a:t>Checking for understanding</a:t>
            </a:r>
          </a:p>
          <a:p>
            <a:r>
              <a:rPr lang="en-US" dirty="0" smtClean="0"/>
              <a:t>Guided Practice</a:t>
            </a:r>
          </a:p>
          <a:p>
            <a:r>
              <a:rPr lang="en-US" dirty="0" smtClean="0"/>
              <a:t>Independent Practice</a:t>
            </a:r>
          </a:p>
          <a:p>
            <a:r>
              <a:rPr lang="en-US" dirty="0" smtClean="0"/>
              <a:t>Closure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953000" cy="300831"/>
          </a:xfrm>
        </p:spPr>
        <p:txBody>
          <a:bodyPr/>
          <a:lstStyle/>
          <a:p>
            <a:r>
              <a:rPr lang="en-US" dirty="0" smtClean="0"/>
              <a:t>Hunter, M.C. (1994). Mastery Teaching. Thousand Oaks, CA: Sage Publications.</a:t>
            </a:r>
            <a:endParaRPr lang="en-US" dirty="0"/>
          </a:p>
        </p:txBody>
      </p:sp>
      <p:pic>
        <p:nvPicPr>
          <p:cNvPr id="2050" name="Picture 2" descr="http://bdnpull.bangorpublishing.netdna-cdn.com/wp-content/uploads/2012/05/MALE_7665938-6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667000"/>
            <a:ext cx="2895600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Mix-Pair-Share</a:t>
            </a:r>
          </a:p>
          <a:p>
            <a:r>
              <a:rPr lang="en-US" dirty="0" smtClean="0"/>
              <a:t>Timed-Pair-Share: Why is it important to provide instructional feedback?</a:t>
            </a:r>
          </a:p>
          <a:p>
            <a:r>
              <a:rPr lang="en-US" dirty="0" err="1" smtClean="0"/>
              <a:t>RallyRobin</a:t>
            </a:r>
            <a:r>
              <a:rPr lang="en-US" dirty="0" smtClean="0"/>
              <a:t>: List all the ways you give feedback when teaching</a:t>
            </a:r>
          </a:p>
          <a:p>
            <a:r>
              <a:rPr lang="en-US" dirty="0" smtClean="0"/>
              <a:t>Timed-Pair-Share: What’s the difference between effective and ineffective feedback?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Delivering Meaningful Effective Feedback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Positive</a:t>
            </a:r>
            <a:r>
              <a:rPr lang="en-US" dirty="0" smtClean="0"/>
              <a:t> – corrective not negative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Specific</a:t>
            </a:r>
            <a:r>
              <a:rPr lang="en-US" dirty="0" smtClean="0"/>
              <a:t> – “Nice Job” “Way to Hustle” are general statements that don’t give students much information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Immediate </a:t>
            </a:r>
            <a:r>
              <a:rPr lang="en-US" dirty="0" smtClean="0"/>
              <a:t>- give feedback as soon as possible and if using corrective feedback allow for student to practice again and reinforce with more feedback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following skill assigned to your number, create an inappropriate feedback statement and an effective feedback statement</a:t>
            </a:r>
          </a:p>
          <a:p>
            <a:r>
              <a:rPr lang="en-US" dirty="0" smtClean="0"/>
              <a:t>1’s = instep kick soccer</a:t>
            </a:r>
          </a:p>
          <a:p>
            <a:r>
              <a:rPr lang="en-US" dirty="0" smtClean="0"/>
              <a:t>2’s = forehand swing tennis</a:t>
            </a:r>
          </a:p>
          <a:p>
            <a:r>
              <a:rPr lang="en-US" dirty="0" smtClean="0"/>
              <a:t>3’s = </a:t>
            </a:r>
            <a:r>
              <a:rPr lang="en-US" dirty="0" err="1" smtClean="0"/>
              <a:t>locomotor</a:t>
            </a:r>
            <a:r>
              <a:rPr lang="en-US" dirty="0" smtClean="0"/>
              <a:t> skill of skipping</a:t>
            </a:r>
          </a:p>
          <a:p>
            <a:r>
              <a:rPr lang="en-US" dirty="0" smtClean="0"/>
              <a:t>4’s = object control skill of catching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RoundRobin</a:t>
            </a:r>
            <a:r>
              <a:rPr lang="en-US" dirty="0" smtClean="0"/>
              <a:t> – Share your inappropriate and effective feedback statements with your team</a:t>
            </a:r>
            <a:endParaRPr lang="en-US" dirty="0"/>
          </a:p>
        </p:txBody>
      </p:sp>
      <p:pic>
        <p:nvPicPr>
          <p:cNvPr id="50178" name="Picture 2" descr="C:\Documents and Settings\mcdonala\Local Settings\Temporary Internet Files\Content.IE5\TMX819UL\MC900297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657600"/>
            <a:ext cx="3879942" cy="2484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Introductions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sz="2800" dirty="0" err="1" smtClean="0"/>
              <a:t>StandUp-HandUp-PairUp</a:t>
            </a:r>
            <a:r>
              <a:rPr lang="en-US" sz="2800" dirty="0" smtClean="0"/>
              <a:t> </a:t>
            </a:r>
          </a:p>
          <a:p>
            <a:pPr lvl="1" eaLnBrk="1" hangingPunct="1">
              <a:buFont typeface="Wingdings" charset="2"/>
              <a:buChar char="¨"/>
              <a:defRPr/>
            </a:pPr>
            <a:r>
              <a:rPr lang="en-US" dirty="0" smtClean="0"/>
              <a:t>Stand up and high five someone not from your table</a:t>
            </a:r>
          </a:p>
          <a:p>
            <a:pPr lvl="1" eaLnBrk="1" hangingPunct="1">
              <a:buFont typeface="Wingdings" charset="2"/>
              <a:buChar char="¨"/>
              <a:defRPr/>
            </a:pPr>
            <a:r>
              <a:rPr lang="en-US" dirty="0" smtClean="0"/>
              <a:t>Tell them the following information:</a:t>
            </a:r>
          </a:p>
          <a:p>
            <a:pPr lvl="2">
              <a:buFont typeface="Wingdings" charset="2"/>
              <a:buChar char="¨"/>
              <a:defRPr/>
            </a:pPr>
            <a:r>
              <a:rPr lang="en-US" dirty="0" smtClean="0">
                <a:solidFill>
                  <a:schemeClr val="accent6"/>
                </a:solidFill>
              </a:rPr>
              <a:t>Name</a:t>
            </a:r>
          </a:p>
          <a:p>
            <a:pPr lvl="2">
              <a:buFont typeface="Wingdings" charset="2"/>
              <a:buChar char="¨"/>
              <a:defRPr/>
            </a:pPr>
            <a:r>
              <a:rPr lang="en-US" dirty="0" smtClean="0">
                <a:solidFill>
                  <a:schemeClr val="accent6"/>
                </a:solidFill>
              </a:rPr>
              <a:t>School at which you teach</a:t>
            </a:r>
          </a:p>
          <a:p>
            <a:pPr lvl="2">
              <a:buFont typeface="Wingdings" charset="2"/>
              <a:buChar char="¨"/>
              <a:defRPr/>
            </a:pPr>
            <a:r>
              <a:rPr lang="en-US" dirty="0" smtClean="0">
                <a:solidFill>
                  <a:schemeClr val="accent6"/>
                </a:solidFill>
              </a:rPr>
              <a:t>What do you hope to gain from this training? </a:t>
            </a:r>
          </a:p>
          <a:p>
            <a:pPr lvl="3">
              <a:buFont typeface="Wingdings" charset="2"/>
              <a:buChar char="n"/>
              <a:defRPr/>
            </a:pPr>
            <a:r>
              <a:rPr lang="en-US" dirty="0" smtClean="0"/>
              <a:t> tallest partner will share first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dirty="0" smtClean="0"/>
              <a:t>Repeat process with 3 total people and find your seat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Shoe Scramble!</a:t>
            </a:r>
          </a:p>
          <a:p>
            <a:pPr lvl="1"/>
            <a:r>
              <a:rPr lang="en-US" dirty="0" smtClean="0"/>
              <a:t>1. Shoe Circle – players form a circle.  Everyone takes off one shoe and tosses it in the center.</a:t>
            </a:r>
          </a:p>
          <a:p>
            <a:pPr lvl="1"/>
            <a:r>
              <a:rPr lang="en-US" dirty="0" smtClean="0"/>
              <a:t>2. Hands Joined – everyone joins hands.</a:t>
            </a:r>
          </a:p>
          <a:p>
            <a:pPr lvl="1"/>
            <a:r>
              <a:rPr lang="en-US" dirty="0" smtClean="0"/>
              <a:t>3. Helping Hands – each person must pick up one shoe, locate the owner of the shoe, and return it to the owner without letting go of the hands on either side!</a:t>
            </a:r>
            <a:endParaRPr lang="en-US" dirty="0"/>
          </a:p>
        </p:txBody>
      </p:sp>
      <p:pic>
        <p:nvPicPr>
          <p:cNvPr id="51202" name="Picture 2" descr="C:\Documents and Settings\mcdonala\Local Settings\Temporary Internet Files\Content.IE5\HJSEK2WR\MC9004400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838200"/>
            <a:ext cx="1949450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an SPA?</a:t>
            </a:r>
          </a:p>
          <a:p>
            <a:pPr lvl="1"/>
            <a:r>
              <a:rPr lang="en-US" dirty="0" smtClean="0"/>
              <a:t>Break down of a skill into its’ critical elements for demonstration, instruction, and assessment</a:t>
            </a:r>
          </a:p>
          <a:p>
            <a:r>
              <a:rPr lang="en-US" dirty="0" smtClean="0"/>
              <a:t>5 parts of a SPA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List all the steps of the skill – preparation to follow-through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List 3-4 MOST CRITICAL steps – create cues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Write psychomotor objective for skill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Assessment plan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Common skill errors and strategies </a:t>
            </a:r>
          </a:p>
          <a:p>
            <a:pPr marL="105156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 Example: Heading a Soccer Ball</a:t>
            </a:r>
          </a:p>
          <a:p>
            <a:r>
              <a:rPr lang="en-US" dirty="0" smtClean="0"/>
              <a:t>Skip – EPEC 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Skill Performance Analysis for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shoulder partner discuss the following questions: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How could you use an SPA to collect data?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How might you use an SPA to provide data for your teacher evaluation?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your own SPA’s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remainder of the time before lunch:</a:t>
            </a:r>
          </a:p>
          <a:p>
            <a:pPr lvl="1"/>
            <a:r>
              <a:rPr lang="en-US" dirty="0" smtClean="0"/>
              <a:t>Select one skill that you will be teaching at the beginning of the school year and design an SPA for that skill.</a:t>
            </a:r>
          </a:p>
          <a:p>
            <a:pPr lvl="1"/>
            <a:r>
              <a:rPr lang="en-US" dirty="0" smtClean="0"/>
              <a:t>In terms of assessment, determine how you will assess this skill with data collection in mind.</a:t>
            </a:r>
          </a:p>
          <a:p>
            <a:pPr lvl="1"/>
            <a:r>
              <a:rPr lang="en-US" dirty="0" smtClean="0"/>
              <a:t>After lunch…you’ll see the connection between your SPA and Data Collection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the end of the Elements of Quality Instruction &amp; Data Use in Physical Education Training, participants will be able to:</a:t>
            </a:r>
          </a:p>
          <a:p>
            <a:pPr lvl="1"/>
            <a:r>
              <a:rPr lang="en-US" dirty="0" smtClean="0"/>
              <a:t>Name the seven habits of highly effective physical educators and relate the habits to their own teaching</a:t>
            </a:r>
          </a:p>
          <a:p>
            <a:pPr lvl="1"/>
            <a:r>
              <a:rPr lang="en-US" dirty="0" smtClean="0"/>
              <a:t>Explain the top 10 reasons for quality physical education</a:t>
            </a:r>
          </a:p>
          <a:p>
            <a:pPr lvl="1"/>
            <a:r>
              <a:rPr lang="en-US" dirty="0" smtClean="0"/>
              <a:t>Understand how the “best practices” incentives impacts their teaching</a:t>
            </a:r>
          </a:p>
          <a:p>
            <a:pPr lvl="1"/>
            <a:r>
              <a:rPr lang="en-US" dirty="0" smtClean="0"/>
              <a:t>Discuss the characteristics of a quality lesson</a:t>
            </a:r>
          </a:p>
          <a:p>
            <a:pPr lvl="1"/>
            <a:r>
              <a:rPr lang="en-US" dirty="0" smtClean="0"/>
              <a:t>Name the essential elements of instruction</a:t>
            </a:r>
          </a:p>
          <a:p>
            <a:pPr lvl="1"/>
            <a:r>
              <a:rPr lang="en-US" dirty="0" smtClean="0"/>
              <a:t>Practice using meaningful feedback statements to enhance learning</a:t>
            </a:r>
          </a:p>
          <a:p>
            <a:pPr lvl="1"/>
            <a:r>
              <a:rPr lang="en-US" dirty="0" smtClean="0"/>
              <a:t>Understand how skill progressions can be used as formative assessment to collect data</a:t>
            </a:r>
          </a:p>
          <a:p>
            <a:pPr lvl="1"/>
            <a:r>
              <a:rPr lang="en-US" dirty="0" smtClean="0"/>
              <a:t>Create their own formative assessment based on their skill performance analysis of a specific skill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RoundRobin</a:t>
            </a:r>
            <a:endParaRPr lang="en-US" dirty="0"/>
          </a:p>
        </p:txBody>
      </p:sp>
      <p:pic>
        <p:nvPicPr>
          <p:cNvPr id="4" name="Content Placeholder 3" descr="roundrob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209800"/>
            <a:ext cx="6991350" cy="2419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RoundRobin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About 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Habits of Highly Effective Physical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RallyTable</a:t>
            </a: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The teacher provides a task to which there are multiple possible responses, and provides think time.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Students take turns passing a paper and pencil, each writing one answer or making a contribution.</a:t>
            </a:r>
            <a:endParaRPr lang="en-US" dirty="0"/>
          </a:p>
        </p:txBody>
      </p:sp>
      <p:pic>
        <p:nvPicPr>
          <p:cNvPr id="1026" name="Picture 2" descr="C:\Documents and Settings\mcdonala\Local Settings\Temporary Internet Files\Content.IE5\HJSEK2WR\MP90040116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876800"/>
            <a:ext cx="1435165" cy="1794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Habits of Highly Effective Physical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RallyTable</a:t>
            </a:r>
            <a:endParaRPr lang="en-US" dirty="0" smtClean="0"/>
          </a:p>
          <a:p>
            <a:r>
              <a:rPr lang="en-US" dirty="0" smtClean="0"/>
              <a:t>What are some characteristics of an effective physical education teacher?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427</TotalTime>
  <Words>1912</Words>
  <Application>Microsoft Office PowerPoint</Application>
  <PresentationFormat>On-screen Show (4:3)</PresentationFormat>
  <Paragraphs>232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Verve</vt:lpstr>
      <vt:lpstr>Elements of Quality Instruction &amp; Data Use in Physical Education</vt:lpstr>
      <vt:lpstr>Housekeeping</vt:lpstr>
      <vt:lpstr>Ground Rules</vt:lpstr>
      <vt:lpstr>Introductions </vt:lpstr>
      <vt:lpstr>Training Objectives</vt:lpstr>
      <vt:lpstr>RoundRobin</vt:lpstr>
      <vt:lpstr>RoundRobin</vt:lpstr>
      <vt:lpstr>The Seven Habits of Highly Effective Physical Educators</vt:lpstr>
      <vt:lpstr>The Seven Habits of Highly Effective Physical Educators</vt:lpstr>
      <vt:lpstr>The Seven Habits of Highly Effective Physical Educators</vt:lpstr>
      <vt:lpstr>The Seven Habits of Highly Effective Physical Educators</vt:lpstr>
      <vt:lpstr>The Seven Habits of Highly Effective Physical Educators</vt:lpstr>
      <vt:lpstr>The Seven Habits of Highly Effective Physical Educators</vt:lpstr>
      <vt:lpstr>The Seven Habits of Highly Effective Physical Educators</vt:lpstr>
      <vt:lpstr>The Seven Habits of Highly Effective Physical Educators</vt:lpstr>
      <vt:lpstr>The Seven Habits of Highly Effective Physical Educators</vt:lpstr>
      <vt:lpstr>Brain Break</vt:lpstr>
      <vt:lpstr>Top 10 Reasons for Quality Physical Education</vt:lpstr>
      <vt:lpstr>Top 10 Reasons for Quality Physical Education</vt:lpstr>
      <vt:lpstr>Top 10 Reasons for Quality Physical Education</vt:lpstr>
      <vt:lpstr>Top 10 Reasons for Quality Physical Education</vt:lpstr>
      <vt:lpstr>Top 10 Reasons for Quality Physical Education</vt:lpstr>
      <vt:lpstr>Brain Break</vt:lpstr>
      <vt:lpstr>Characteristics of Quality Physical Education</vt:lpstr>
      <vt:lpstr>Characteristics of Quality Physical Education</vt:lpstr>
      <vt:lpstr>Characteristics of Quality Physical Education</vt:lpstr>
      <vt:lpstr>“Best Practices” Incentives</vt:lpstr>
      <vt:lpstr>“Best Practices” Incentives</vt:lpstr>
      <vt:lpstr>BREAK!  </vt:lpstr>
      <vt:lpstr>Quality Instruction</vt:lpstr>
      <vt:lpstr>Characteristics of a Quality Lesson</vt:lpstr>
      <vt:lpstr>Characteristics of a Quality Lesson</vt:lpstr>
      <vt:lpstr>Characteristics of a Quality Lesson</vt:lpstr>
      <vt:lpstr>Characteristics of a Quality Lesson</vt:lpstr>
      <vt:lpstr>Essential Elements of Instruction</vt:lpstr>
      <vt:lpstr>Instructional Feedback</vt:lpstr>
      <vt:lpstr>Instructional Feedback</vt:lpstr>
      <vt:lpstr>Instructional Feedback</vt:lpstr>
      <vt:lpstr>Instructional Feedback</vt:lpstr>
      <vt:lpstr>Brain Break</vt:lpstr>
      <vt:lpstr>Skill Performance Analysis</vt:lpstr>
      <vt:lpstr>Skill Performance Analysis</vt:lpstr>
      <vt:lpstr>Using a Skill Performance Analysis for Data Collection</vt:lpstr>
      <vt:lpstr>Designing your own SPA’s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Quality Instruction &amp; Data Use in Physical Education</dc:title>
  <dc:creator>Ang McDonald</dc:creator>
  <cp:lastModifiedBy>Ang McDonald</cp:lastModifiedBy>
  <cp:revision>60</cp:revision>
  <dcterms:created xsi:type="dcterms:W3CDTF">2012-07-19T14:45:52Z</dcterms:created>
  <dcterms:modified xsi:type="dcterms:W3CDTF">2012-08-08T14:42:56Z</dcterms:modified>
</cp:coreProperties>
</file>