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5" r:id="rId4"/>
    <p:sldId id="263" r:id="rId5"/>
    <p:sldId id="269" r:id="rId6"/>
    <p:sldId id="268" r:id="rId7"/>
    <p:sldId id="270" r:id="rId8"/>
    <p:sldId id="275" r:id="rId9"/>
    <p:sldId id="277" r:id="rId10"/>
    <p:sldId id="271" r:id="rId11"/>
    <p:sldId id="262" r:id="rId12"/>
    <p:sldId id="272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A13C3-4312-4B6A-A31A-3F90ED70CFD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FFA5-D1C2-4462-8FE9-15127CA1E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A8C1A-3928-44DA-AA41-C8ADC227BEF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example of questions to use. The bottom line is that teachers need</a:t>
            </a:r>
            <a:r>
              <a:rPr lang="en-US" baseline="0" dirty="0" smtClean="0"/>
              <a:t> to understand that this is something that needs to happen whether you are prepping for a data conference or just reviewing data.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A8C1A-3928-44DA-AA41-C8ADC227BE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1CEC-E9F3-4EE4-AF26-E63FF0A18EE7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C 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33400" y="6257925"/>
            <a:ext cx="8048625" cy="600075"/>
          </a:xfrm>
          <a:prstGeom prst="rect">
            <a:avLst/>
          </a:prstGeom>
        </p:spPr>
      </p:pic>
      <p:pic>
        <p:nvPicPr>
          <p:cNvPr id="8" name="Picture 7" descr="CISD Logo Guy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873253" y="3886200"/>
            <a:ext cx="1270747" cy="2667000"/>
          </a:xfrm>
          <a:prstGeom prst="rect">
            <a:avLst/>
          </a:prstGeom>
          <a:effectLst>
            <a:softEdge rad="317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Demystifying Data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64008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Mitch Fowler</a:t>
            </a:r>
          </a:p>
          <a:p>
            <a:r>
              <a:rPr lang="en-US" i="1" dirty="0" smtClean="0"/>
              <a:t>School Data Consultant – Calhoun ISD</a:t>
            </a:r>
          </a:p>
          <a:p>
            <a:r>
              <a:rPr lang="en-US" dirty="0" smtClean="0"/>
              <a:t>fowlerm@calhounisd.org</a:t>
            </a:r>
          </a:p>
          <a:p>
            <a:endParaRPr lang="en-US" dirty="0" smtClean="0"/>
          </a:p>
        </p:txBody>
      </p:sp>
      <p:pic>
        <p:nvPicPr>
          <p:cNvPr id="1031" name="Picture 7" descr="C:\Users\fowlerm\AppData\Local\Microsoft\Windows\Temporary Internet Files\Content.IE5\7XIX925H\MC90025173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52600"/>
            <a:ext cx="2286000" cy="2099903"/>
          </a:xfrm>
          <a:prstGeom prst="rect">
            <a:avLst/>
          </a:prstGeom>
          <a:noFill/>
        </p:spPr>
      </p:pic>
      <p:pic>
        <p:nvPicPr>
          <p:cNvPr id="1034" name="Picture 10" descr="C:\Users\fowlerm\AppData\Local\Microsoft\Windows\Temporary Internet Files\Content.IE5\5Y1K49MG\MC90043153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905000"/>
            <a:ext cx="2248412" cy="2083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Acting on the Data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700888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304800" y="2362200"/>
            <a:ext cx="8610600" cy="3810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Acting on the Data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789700" y="5526955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>
            <a:off x="5471874" y="4426192"/>
            <a:ext cx="937974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2788"/>
                </a:lnTo>
                <a:lnTo>
                  <a:pt x="937974" y="162788"/>
                </a:lnTo>
                <a:lnTo>
                  <a:pt x="937974" y="3255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3913751" y="5526955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Freeform 7"/>
          <p:cNvSpPr/>
          <p:nvPr/>
        </p:nvSpPr>
        <p:spPr>
          <a:xfrm>
            <a:off x="4533900" y="4426192"/>
            <a:ext cx="937974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937974" y="0"/>
                </a:moveTo>
                <a:lnTo>
                  <a:pt x="937974" y="162788"/>
                </a:lnTo>
                <a:lnTo>
                  <a:pt x="0" y="162788"/>
                </a:lnTo>
                <a:lnTo>
                  <a:pt x="0" y="3255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5426154" y="3325429"/>
            <a:ext cx="91440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325577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3871116" y="2224666"/>
            <a:ext cx="1600757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62788"/>
                </a:lnTo>
                <a:lnTo>
                  <a:pt x="1600757" y="162788"/>
                </a:lnTo>
                <a:lnTo>
                  <a:pt x="1600757" y="32557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1650210" y="3325429"/>
            <a:ext cx="232555" cy="181393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813933"/>
                </a:lnTo>
                <a:lnTo>
                  <a:pt x="232555" y="181393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1650210" y="3325429"/>
            <a:ext cx="232555" cy="71317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713170"/>
                </a:lnTo>
                <a:lnTo>
                  <a:pt x="232555" y="713170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2270359" y="2224666"/>
            <a:ext cx="1600757" cy="325577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00757" y="0"/>
                </a:moveTo>
                <a:lnTo>
                  <a:pt x="1600757" y="162788"/>
                </a:lnTo>
                <a:lnTo>
                  <a:pt x="0" y="162788"/>
                </a:lnTo>
                <a:lnTo>
                  <a:pt x="0" y="325577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eform 13"/>
          <p:cNvSpPr/>
          <p:nvPr/>
        </p:nvSpPr>
        <p:spPr>
          <a:xfrm>
            <a:off x="3095931" y="1449481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Does this standard show up in future units?</a:t>
            </a:r>
            <a:endParaRPr lang="en-US" sz="1600" kern="1200" dirty="0"/>
          </a:p>
        </p:txBody>
      </p:sp>
      <p:sp>
        <p:nvSpPr>
          <p:cNvPr id="15" name="Freeform 14"/>
          <p:cNvSpPr/>
          <p:nvPr/>
        </p:nvSpPr>
        <p:spPr>
          <a:xfrm>
            <a:off x="1495173" y="2550244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Yes</a:t>
            </a:r>
            <a:endParaRPr lang="en-US" sz="1600" kern="1200" dirty="0"/>
          </a:p>
        </p:txBody>
      </p:sp>
      <p:sp>
        <p:nvSpPr>
          <p:cNvPr id="16" name="Freeform 15"/>
          <p:cNvSpPr/>
          <p:nvPr/>
        </p:nvSpPr>
        <p:spPr>
          <a:xfrm>
            <a:off x="1882766" y="3651007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Where?</a:t>
            </a:r>
            <a:endParaRPr lang="en-US" sz="16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1882766" y="4751770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How will we assess?</a:t>
            </a:r>
            <a:endParaRPr lang="en-US" sz="1600" kern="1200" dirty="0"/>
          </a:p>
        </p:txBody>
      </p:sp>
      <p:sp>
        <p:nvSpPr>
          <p:cNvPr id="18" name="Freeform 17"/>
          <p:cNvSpPr/>
          <p:nvPr/>
        </p:nvSpPr>
        <p:spPr>
          <a:xfrm>
            <a:off x="4696688" y="2550244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No</a:t>
            </a:r>
            <a:endParaRPr lang="en-US" sz="16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4696688" y="3651007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Is it necessary?</a:t>
            </a:r>
            <a:endParaRPr lang="en-US" sz="1600" kern="1200" dirty="0"/>
          </a:p>
        </p:txBody>
      </p:sp>
      <p:sp>
        <p:nvSpPr>
          <p:cNvPr id="20" name="Freeform 19"/>
          <p:cNvSpPr/>
          <p:nvPr/>
        </p:nvSpPr>
        <p:spPr>
          <a:xfrm>
            <a:off x="3758714" y="4751770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No</a:t>
            </a:r>
            <a:endParaRPr lang="en-US" sz="1600" kern="1200" dirty="0"/>
          </a:p>
        </p:txBody>
      </p:sp>
      <p:sp>
        <p:nvSpPr>
          <p:cNvPr id="21" name="Freeform 20"/>
          <p:cNvSpPr/>
          <p:nvPr/>
        </p:nvSpPr>
        <p:spPr>
          <a:xfrm>
            <a:off x="4146307" y="5852533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Flag for next year.</a:t>
            </a:r>
            <a:endParaRPr lang="en-US" sz="1600" kern="1200" dirty="0"/>
          </a:p>
        </p:txBody>
      </p:sp>
      <p:sp>
        <p:nvSpPr>
          <p:cNvPr id="22" name="Freeform 21"/>
          <p:cNvSpPr/>
          <p:nvPr/>
        </p:nvSpPr>
        <p:spPr>
          <a:xfrm>
            <a:off x="5634663" y="4751770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Yes</a:t>
            </a:r>
            <a:endParaRPr lang="en-US" sz="1600" kern="1200" dirty="0"/>
          </a:p>
        </p:txBody>
      </p:sp>
      <p:sp>
        <p:nvSpPr>
          <p:cNvPr id="23" name="Freeform 22"/>
          <p:cNvSpPr/>
          <p:nvPr/>
        </p:nvSpPr>
        <p:spPr>
          <a:xfrm>
            <a:off x="6022255" y="5852533"/>
            <a:ext cx="1550370" cy="775185"/>
          </a:xfrm>
          <a:custGeom>
            <a:avLst/>
            <a:gdLst>
              <a:gd name="connsiteX0" fmla="*/ 0 w 1550370"/>
              <a:gd name="connsiteY0" fmla="*/ 0 h 775185"/>
              <a:gd name="connsiteX1" fmla="*/ 1550370 w 1550370"/>
              <a:gd name="connsiteY1" fmla="*/ 0 h 775185"/>
              <a:gd name="connsiteX2" fmla="*/ 1550370 w 1550370"/>
              <a:gd name="connsiteY2" fmla="*/ 775185 h 775185"/>
              <a:gd name="connsiteX3" fmla="*/ 0 w 1550370"/>
              <a:gd name="connsiteY3" fmla="*/ 775185 h 775185"/>
              <a:gd name="connsiteX4" fmla="*/ 0 w 1550370"/>
              <a:gd name="connsiteY4" fmla="*/ 0 h 775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0370" h="775185">
                <a:moveTo>
                  <a:pt x="0" y="0"/>
                </a:moveTo>
                <a:lnTo>
                  <a:pt x="1550370" y="0"/>
                </a:lnTo>
                <a:lnTo>
                  <a:pt x="1550370" y="775185"/>
                </a:lnTo>
                <a:lnTo>
                  <a:pt x="0" y="7751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 smtClean="0"/>
              <a:t>Targeted Remediation</a:t>
            </a:r>
            <a:endParaRPr lang="en-US" sz="1600" kern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5. Acting on the Data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66799"/>
            <a:ext cx="9144000" cy="549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Thank you!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Mitch Fowler</a:t>
            </a:r>
          </a:p>
          <a:p>
            <a:r>
              <a:rPr lang="en-US" i="1" dirty="0" smtClean="0"/>
              <a:t>School Data Consultant – Calhoun ISD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0"/>
            <a:ext cx="89916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Teaching Peer Response:</a:t>
            </a:r>
            <a:br>
              <a:rPr lang="en-US" sz="4800" dirty="0" smtClean="0"/>
            </a:br>
            <a:r>
              <a:rPr lang="en-US" sz="4800" dirty="0" smtClean="0"/>
              <a:t> A microcosm of Teacher Data Use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4343400"/>
          </a:xfrm>
        </p:spPr>
        <p:txBody>
          <a:bodyPr>
            <a:noAutofit/>
          </a:bodyPr>
          <a:lstStyle/>
          <a:p>
            <a:r>
              <a:rPr lang="en-US" dirty="0" err="1" smtClean="0"/>
              <a:t>Quickwrite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When creating your assessments, what information are you hoping to get back?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possible next steps after you analyze your assessments?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Lessons </a:t>
            </a:r>
            <a:r>
              <a:rPr lang="en-US" dirty="0" smtClean="0"/>
              <a:t>Learned…</a:t>
            </a:r>
            <a:endParaRPr lang="en-US" dirty="0"/>
          </a:p>
        </p:txBody>
      </p:sp>
      <p:pic>
        <p:nvPicPr>
          <p:cNvPr id="7" name="Picture 6" descr="Consumers Graph 001.jpg"/>
          <p:cNvPicPr>
            <a:picLocks noChangeAspect="1"/>
          </p:cNvPicPr>
          <p:nvPr/>
        </p:nvPicPr>
        <p:blipFill>
          <a:blip r:embed="rId2" cstate="print"/>
          <a:srcRect t="48889" b="33333"/>
          <a:stretch>
            <a:fillRect/>
          </a:stretch>
        </p:blipFill>
        <p:spPr>
          <a:xfrm>
            <a:off x="304800" y="1600200"/>
            <a:ext cx="8587809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t="1212"/>
          <a:stretch>
            <a:fillRect/>
          </a:stretch>
        </p:blipFill>
        <p:spPr bwMode="auto">
          <a:xfrm>
            <a:off x="4095166" y="0"/>
            <a:ext cx="504883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290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Analyze your data…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3581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went well?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didn’t go well?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you going to do next based on your data?</a:t>
            </a: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 t="1212"/>
          <a:stretch>
            <a:fillRect/>
          </a:stretch>
        </p:blipFill>
        <p:spPr bwMode="auto">
          <a:xfrm>
            <a:off x="4095166" y="0"/>
            <a:ext cx="5048834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34290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Analyze your data…</a:t>
            </a:r>
            <a:r>
              <a:rPr lang="en-US" dirty="0"/>
              <a:t> </a:t>
            </a:r>
            <a:r>
              <a:rPr lang="en-US" dirty="0" smtClean="0"/>
              <a:t>using the following framework to answer the guiding questions.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286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47800"/>
          <a:ext cx="8469536" cy="2502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533"/>
                <a:gridCol w="1846955"/>
                <a:gridCol w="1381037"/>
                <a:gridCol w="1658077"/>
                <a:gridCol w="173593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 Below Proficiency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Students Above Proficiency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r>
                        <a:rPr lang="en-US" dirty="0" smtClean="0"/>
                        <a:t>10/23/12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DevVon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Makiya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r>
                        <a:rPr lang="en-US" dirty="0" smtClean="0"/>
                        <a:t>10/23/12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Die’mon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Makayla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84%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r>
                        <a:rPr lang="en-US" dirty="0" smtClean="0"/>
                        <a:t>10/23/12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Bruce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1447800"/>
          <a:ext cx="8469536" cy="2632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7533"/>
                <a:gridCol w="1846955"/>
                <a:gridCol w="1381037"/>
                <a:gridCol w="1658077"/>
                <a:gridCol w="1735934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 Test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Formative 1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Formative 2 Score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r>
                        <a:rPr lang="en-US" baseline="0" dirty="0" smtClean="0"/>
                        <a:t> Test Score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DevVon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Makayla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79%</a:t>
                      </a:r>
                      <a:endParaRPr lang="en-US" dirty="0"/>
                    </a:p>
                  </a:txBody>
                  <a:tcPr/>
                </a:tc>
              </a:tr>
              <a:tr h="4379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Makiya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235</Words>
  <Application>Microsoft Office PowerPoint</Application>
  <PresentationFormat>On-screen Show (4:3)</PresentationFormat>
  <Paragraphs>73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Demystifying Data</vt:lpstr>
      <vt:lpstr>Teaching Peer Response:  A microcosm of Teacher Data Use</vt:lpstr>
      <vt:lpstr>Quickwrite:   When creating your assessments, what information are you hoping to get back?  What are possible next steps after you analyze your assessments?  </vt:lpstr>
      <vt:lpstr>Lessons Learned…</vt:lpstr>
      <vt:lpstr>Analyze your data…</vt:lpstr>
      <vt:lpstr>Data Guiding Questions</vt:lpstr>
      <vt:lpstr>Analyze your data… using the following framework to answer the guiding questions.</vt:lpstr>
      <vt:lpstr>Analyzing Data</vt:lpstr>
      <vt:lpstr>Analyzing Data</vt:lpstr>
      <vt:lpstr>5. Acting on the Data</vt:lpstr>
      <vt:lpstr>5. Acting on the Data</vt:lpstr>
      <vt:lpstr>5. Acting on the Data</vt:lpstr>
      <vt:lpstr>Thank you!  Questions?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fowlerm</dc:creator>
  <cp:lastModifiedBy>fowlerm</cp:lastModifiedBy>
  <cp:revision>19</cp:revision>
  <dcterms:created xsi:type="dcterms:W3CDTF">2012-10-20T19:14:18Z</dcterms:created>
  <dcterms:modified xsi:type="dcterms:W3CDTF">2012-12-02T13:40:16Z</dcterms:modified>
</cp:coreProperties>
</file>