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69" r:id="rId16"/>
    <p:sldId id="272" r:id="rId17"/>
    <p:sldId id="273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54381C"/>
    <a:srgbClr val="A50021"/>
    <a:srgbClr val="FFFFA3"/>
    <a:srgbClr val="1C1C1C"/>
    <a:srgbClr val="FF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1400" autoAdjust="0"/>
  </p:normalViewPr>
  <p:slideViewPr>
    <p:cSldViewPr>
      <p:cViewPr varScale="1">
        <p:scale>
          <a:sx n="83" d="100"/>
          <a:sy n="83" d="100"/>
        </p:scale>
        <p:origin x="-78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0ECD4-E751-40C5-A3E3-82C705BE43BA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4D4FF-68BD-406E-AAB7-DB9903FB35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the information</a:t>
            </a:r>
            <a:r>
              <a:rPr lang="en-US" baseline="0" dirty="0" smtClean="0"/>
              <a:t> from the Question Analysis, record the standards assessed, # of items connected to that standard, # of points earned, # of possible points, and the % correct. The % correct is found by dividing the points earned by the points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the Item Analysis form, record</a:t>
            </a:r>
            <a:r>
              <a:rPr lang="en-US" baseline="0" dirty="0" smtClean="0"/>
              <a:t> each student’s answer.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the Question Analysis,</a:t>
            </a:r>
            <a:r>
              <a:rPr lang="en-US" baseline="0" dirty="0" smtClean="0"/>
              <a:t> the point total for each question as well as the standard, # of points earned, # of points possible, and the % correct. The % correct is calculated by dividing the # of points earned by the Total Points.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the information</a:t>
            </a:r>
            <a:r>
              <a:rPr lang="en-US" baseline="0" dirty="0" smtClean="0"/>
              <a:t> from the Question Analysis, record the standards assessed, # of items connected to that standard, # of points earned, # of possible points, and the % correct. The % correct is found by dividing the points earned by the points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the Item Analysis form, record</a:t>
            </a:r>
            <a:r>
              <a:rPr lang="en-US" baseline="0" dirty="0" smtClean="0"/>
              <a:t> each student’s answer.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the Question Analysis,</a:t>
            </a:r>
            <a:r>
              <a:rPr lang="en-US" baseline="0" dirty="0" smtClean="0"/>
              <a:t> the point total for each question as well as the standard, # of points earned, # of points possible, and the % correct. The % correct is calculated by dividing the # of points earned by the Total Points.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D4FF-68BD-406E-AAB7-DB9903FB353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EA05C-297E-4065-B596-611AACA2BB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FF44D-AB49-4962-8FAF-D49EA5157BC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F759A-6571-40E1-8C76-FABE8EBB5B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2EA7D-EE1D-4A97-BBC9-CFAB4024F6A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34087-D4D7-4E32-B7AD-15EE21D4495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8588C-B0AF-4C18-87FE-80FAC48ECA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A650A-8E13-4DBC-A58C-F50CAB2615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E3B398-2335-4090-9452-70A709178BF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B2698-D5FD-4829-8D74-D74A729073B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D572E-2F97-4ADB-9152-AED8B90F4E0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FA4C4-AC57-4DA4-A5EA-D98DD71B66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2EFF6F-0085-4B6C-8930-659B9CB7E658}" type="slidenum">
              <a:rPr lang="es-ES"/>
              <a:pPr/>
              <a:t>‹#›</a:t>
            </a:fld>
            <a:endParaRPr lang="es-ES"/>
          </a:p>
        </p:txBody>
      </p:sp>
      <p:pic>
        <p:nvPicPr>
          <p:cNvPr id="7" name="Picture 6" descr="CC Logo.jp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87624" y="6093296"/>
            <a:ext cx="6408712" cy="4778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23528" y="2996952"/>
            <a:ext cx="6336704" cy="647700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chemeClr val="tx1"/>
                </a:solidFill>
              </a:rPr>
              <a:t>Assessment Data Analysis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218" name="Rectangle 170"/>
          <p:cNvSpPr>
            <a:spLocks noChangeArrowheads="1"/>
          </p:cNvSpPr>
          <p:nvPr/>
        </p:nvSpPr>
        <p:spPr bwMode="auto">
          <a:xfrm>
            <a:off x="395536" y="4005064"/>
            <a:ext cx="51482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s-UY" sz="2000" b="1" dirty="0" smtClean="0"/>
              <a:t>Mitch </a:t>
            </a:r>
            <a:r>
              <a:rPr lang="es-UY" sz="2000" b="1" dirty="0" err="1" smtClean="0"/>
              <a:t>Fowler</a:t>
            </a:r>
            <a:endParaRPr lang="es-UY" sz="2000" b="1" dirty="0" smtClean="0"/>
          </a:p>
          <a:p>
            <a:r>
              <a:rPr lang="en-US" sz="2000" b="1" i="1" dirty="0" smtClean="0"/>
              <a:t>School Data Consultant – Calhoun ISD</a:t>
            </a:r>
          </a:p>
          <a:p>
            <a:r>
              <a:rPr lang="es-UY" sz="2000" b="1" dirty="0" smtClean="0"/>
              <a:t>fowlerm@calhounisd.org</a:t>
            </a:r>
          </a:p>
          <a:p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 Assessment Analysis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Standards Analysis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8" y="2276872"/>
          <a:ext cx="7920878" cy="17340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7073"/>
                <a:gridCol w="1430011"/>
                <a:gridCol w="3824220"/>
                <a:gridCol w="137957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r>
                        <a:rPr lang="en-US" baseline="0" dirty="0" smtClean="0"/>
                        <a:t> Earned / Points 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  <a:tr h="3788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Post Assessment Analysis Questions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5"/>
            <a:ext cx="8229600" cy="4032448"/>
          </a:xfrm>
        </p:spPr>
        <p:txBody>
          <a:bodyPr/>
          <a:lstStyle/>
          <a:p>
            <a:r>
              <a:rPr lang="en-US" sz="2800" dirty="0" smtClean="0"/>
              <a:t>What standards stand out as an area of weakness?</a:t>
            </a:r>
            <a:r>
              <a:rPr lang="en-US" sz="2800" dirty="0" smtClean="0"/>
              <a:t> How will you adjust your instruction based on this data?</a:t>
            </a:r>
            <a:endParaRPr lang="en-US" sz="2800" dirty="0" smtClean="0"/>
          </a:p>
          <a:p>
            <a:r>
              <a:rPr lang="en-US" sz="2800" dirty="0" smtClean="0"/>
              <a:t>What students appear to be proficient?</a:t>
            </a:r>
            <a:r>
              <a:rPr lang="en-US" sz="2800" dirty="0" smtClean="0"/>
              <a:t> How will you adjust your instruction based on this data?</a:t>
            </a:r>
          </a:p>
          <a:p>
            <a:r>
              <a:rPr lang="en-US" sz="2800" dirty="0" smtClean="0"/>
              <a:t>What students need more support? </a:t>
            </a:r>
            <a:r>
              <a:rPr lang="en-US" sz="2800" dirty="0" smtClean="0"/>
              <a:t>How will you adjust your instruction based on this data?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Adjusting Instruction Based on Post Assessment 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3212975"/>
            <a:ext cx="8229600" cy="2808313"/>
          </a:xfrm>
        </p:spPr>
        <p:txBody>
          <a:bodyPr/>
          <a:lstStyle/>
          <a:p>
            <a:r>
              <a:rPr lang="en-US" sz="2800" dirty="0" smtClean="0"/>
              <a:t>Does U.3.1.2 show up in future units?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95536" y="2060848"/>
          <a:ext cx="7920878" cy="9656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7073"/>
                <a:gridCol w="1430011"/>
                <a:gridCol w="3824220"/>
                <a:gridCol w="137957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r>
                        <a:rPr lang="en-US" baseline="0" dirty="0" smtClean="0"/>
                        <a:t> Earned / Points 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5812620" y="4411811"/>
            <a:ext cx="232555" cy="71317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713170"/>
                </a:lnTo>
                <a:lnTo>
                  <a:pt x="232555" y="713170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5494794" y="3311048"/>
            <a:ext cx="937974" cy="32557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2788"/>
                </a:lnTo>
                <a:lnTo>
                  <a:pt x="937974" y="162788"/>
                </a:lnTo>
                <a:lnTo>
                  <a:pt x="937974" y="325577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3936671" y="4411811"/>
            <a:ext cx="232555" cy="71317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713170"/>
                </a:lnTo>
                <a:lnTo>
                  <a:pt x="232555" y="713170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4556820" y="3311048"/>
            <a:ext cx="937974" cy="32557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37974" y="0"/>
                </a:moveTo>
                <a:lnTo>
                  <a:pt x="937974" y="162788"/>
                </a:lnTo>
                <a:lnTo>
                  <a:pt x="0" y="162788"/>
                </a:lnTo>
                <a:lnTo>
                  <a:pt x="0" y="325577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5449074" y="2210285"/>
            <a:ext cx="91440" cy="32557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25577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3894036" y="1109522"/>
            <a:ext cx="1600757" cy="32557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2788"/>
                </a:lnTo>
                <a:lnTo>
                  <a:pt x="1600757" y="162788"/>
                </a:lnTo>
                <a:lnTo>
                  <a:pt x="1600757" y="325577"/>
                </a:lnTo>
              </a:path>
            </a:pathLst>
          </a:custGeom>
          <a:noFill/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1673130" y="2210285"/>
            <a:ext cx="232555" cy="181393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813933"/>
                </a:lnTo>
                <a:lnTo>
                  <a:pt x="232555" y="1813933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1673130" y="2210285"/>
            <a:ext cx="232555" cy="71317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713170"/>
                </a:lnTo>
                <a:lnTo>
                  <a:pt x="232555" y="713170"/>
                </a:lnTo>
              </a:path>
            </a:pathLst>
          </a:custGeom>
          <a:noFill/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2293279" y="1109522"/>
            <a:ext cx="1600757" cy="32557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600757" y="0"/>
                </a:moveTo>
                <a:lnTo>
                  <a:pt x="1600757" y="162788"/>
                </a:lnTo>
                <a:lnTo>
                  <a:pt x="0" y="162788"/>
                </a:lnTo>
                <a:lnTo>
                  <a:pt x="0" y="325577"/>
                </a:lnTo>
              </a:path>
            </a:pathLst>
          </a:custGeom>
          <a:noFill/>
        </p:spPr>
        <p:style>
          <a:lnRef idx="2">
            <a:schemeClr val="dk2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1907704" y="334337"/>
            <a:ext cx="4824536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/>
              <a:t>Does this standard show up in future units?</a:t>
            </a:r>
            <a:endParaRPr lang="en-US" b="1" kern="1200" dirty="0"/>
          </a:p>
        </p:txBody>
      </p:sp>
      <p:sp>
        <p:nvSpPr>
          <p:cNvPr id="16" name="Freeform 15"/>
          <p:cNvSpPr/>
          <p:nvPr/>
        </p:nvSpPr>
        <p:spPr>
          <a:xfrm>
            <a:off x="1518093" y="1435100"/>
            <a:ext cx="1550370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smtClean="0"/>
              <a:t>Yes</a:t>
            </a:r>
            <a:endParaRPr lang="en-US" sz="1500" b="1" kern="1200" dirty="0"/>
          </a:p>
        </p:txBody>
      </p:sp>
      <p:sp>
        <p:nvSpPr>
          <p:cNvPr id="17" name="Freeform 16"/>
          <p:cNvSpPr/>
          <p:nvPr/>
        </p:nvSpPr>
        <p:spPr>
          <a:xfrm>
            <a:off x="1905686" y="2535863"/>
            <a:ext cx="1550370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smtClean="0"/>
              <a:t>Where?</a:t>
            </a:r>
            <a:endParaRPr lang="en-US" sz="1500" b="1" kern="1200" dirty="0"/>
          </a:p>
        </p:txBody>
      </p:sp>
      <p:sp>
        <p:nvSpPr>
          <p:cNvPr id="18" name="Freeform 17"/>
          <p:cNvSpPr/>
          <p:nvPr/>
        </p:nvSpPr>
        <p:spPr>
          <a:xfrm>
            <a:off x="1905686" y="3636626"/>
            <a:ext cx="1550370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smtClean="0"/>
              <a:t>How will we assess?</a:t>
            </a:r>
            <a:endParaRPr lang="en-US" sz="1500" b="1" kern="1200" dirty="0"/>
          </a:p>
        </p:txBody>
      </p:sp>
      <p:sp>
        <p:nvSpPr>
          <p:cNvPr id="19" name="Freeform 18"/>
          <p:cNvSpPr/>
          <p:nvPr/>
        </p:nvSpPr>
        <p:spPr>
          <a:xfrm>
            <a:off x="4719608" y="1435100"/>
            <a:ext cx="1550370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smtClean="0"/>
              <a:t>No</a:t>
            </a:r>
            <a:endParaRPr lang="en-US" sz="1500" b="1" kern="1200" dirty="0"/>
          </a:p>
        </p:txBody>
      </p:sp>
      <p:sp>
        <p:nvSpPr>
          <p:cNvPr id="20" name="Freeform 19"/>
          <p:cNvSpPr/>
          <p:nvPr/>
        </p:nvSpPr>
        <p:spPr>
          <a:xfrm>
            <a:off x="4719608" y="2535863"/>
            <a:ext cx="1550370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smtClean="0"/>
              <a:t>Is it necessary?</a:t>
            </a:r>
            <a:endParaRPr lang="en-US" sz="1500" b="1" kern="1200" dirty="0"/>
          </a:p>
        </p:txBody>
      </p:sp>
      <p:sp>
        <p:nvSpPr>
          <p:cNvPr id="21" name="Freeform 20"/>
          <p:cNvSpPr/>
          <p:nvPr/>
        </p:nvSpPr>
        <p:spPr>
          <a:xfrm>
            <a:off x="3781634" y="3636626"/>
            <a:ext cx="1550370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smtClean="0"/>
              <a:t>No</a:t>
            </a:r>
            <a:endParaRPr lang="en-US" sz="1500" b="1" kern="1200" dirty="0"/>
          </a:p>
        </p:txBody>
      </p:sp>
      <p:sp>
        <p:nvSpPr>
          <p:cNvPr id="22" name="Freeform 21"/>
          <p:cNvSpPr/>
          <p:nvPr/>
        </p:nvSpPr>
        <p:spPr>
          <a:xfrm>
            <a:off x="4169227" y="4737389"/>
            <a:ext cx="1550370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smtClean="0"/>
              <a:t>Flag for next year.</a:t>
            </a:r>
            <a:endParaRPr lang="en-US" sz="1500" b="1" kern="1200" dirty="0"/>
          </a:p>
        </p:txBody>
      </p:sp>
      <p:sp>
        <p:nvSpPr>
          <p:cNvPr id="23" name="Freeform 22"/>
          <p:cNvSpPr/>
          <p:nvPr/>
        </p:nvSpPr>
        <p:spPr>
          <a:xfrm>
            <a:off x="5657583" y="3636626"/>
            <a:ext cx="1550370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smtClean="0"/>
              <a:t>Yes</a:t>
            </a:r>
            <a:endParaRPr lang="en-US" sz="1500" b="1" kern="1200" dirty="0"/>
          </a:p>
        </p:txBody>
      </p:sp>
      <p:sp>
        <p:nvSpPr>
          <p:cNvPr id="24" name="Freeform 23"/>
          <p:cNvSpPr/>
          <p:nvPr/>
        </p:nvSpPr>
        <p:spPr>
          <a:xfrm>
            <a:off x="6045175" y="4737389"/>
            <a:ext cx="1550370" cy="775185"/>
          </a:xfrm>
          <a:custGeom>
            <a:avLst/>
            <a:gdLst>
              <a:gd name="connsiteX0" fmla="*/ 0 w 1550370"/>
              <a:gd name="connsiteY0" fmla="*/ 0 h 775185"/>
              <a:gd name="connsiteX1" fmla="*/ 1550370 w 1550370"/>
              <a:gd name="connsiteY1" fmla="*/ 0 h 775185"/>
              <a:gd name="connsiteX2" fmla="*/ 1550370 w 1550370"/>
              <a:gd name="connsiteY2" fmla="*/ 775185 h 775185"/>
              <a:gd name="connsiteX3" fmla="*/ 0 w 1550370"/>
              <a:gd name="connsiteY3" fmla="*/ 775185 h 775185"/>
              <a:gd name="connsiteX4" fmla="*/ 0 w 1550370"/>
              <a:gd name="connsiteY4" fmla="*/ 0 h 775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0370" h="775185">
                <a:moveTo>
                  <a:pt x="0" y="0"/>
                </a:moveTo>
                <a:lnTo>
                  <a:pt x="1550370" y="0"/>
                </a:lnTo>
                <a:lnTo>
                  <a:pt x="1550370" y="775185"/>
                </a:lnTo>
                <a:lnTo>
                  <a:pt x="0" y="7751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b="1" kern="1200" dirty="0" smtClean="0"/>
              <a:t>Targeted Remediation</a:t>
            </a:r>
            <a:endParaRPr lang="en-US" sz="1500" b="1" kern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Targeted Remediation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6" y="2060848"/>
          <a:ext cx="8064895" cy="27218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6856"/>
                <a:gridCol w="1763087"/>
                <a:gridCol w="4714952"/>
              </a:tblGrid>
              <a:tr h="68730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What?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How?</a:t>
                      </a:r>
                      <a:endParaRPr lang="en-US" dirty="0"/>
                    </a:p>
                  </a:txBody>
                  <a:tcPr/>
                </a:tc>
              </a:tr>
              <a:tr h="4648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#5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Remedial</a:t>
                      </a:r>
                      <a:r>
                        <a:rPr lang="en-US" baseline="0" dirty="0" smtClean="0"/>
                        <a:t> Activity – Small Group w/ </a:t>
                      </a:r>
                      <a:r>
                        <a:rPr lang="en-US" baseline="0" dirty="0" err="1" smtClean="0"/>
                        <a:t>Manipulatives</a:t>
                      </a:r>
                      <a:r>
                        <a:rPr lang="en-US" baseline="0" dirty="0" smtClean="0"/>
                        <a:t> and Visuals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Assess w/ Writing Prompt</a:t>
                      </a:r>
                      <a:endParaRPr lang="en-US" dirty="0"/>
                    </a:p>
                  </a:txBody>
                  <a:tcPr/>
                </a:tc>
              </a:tr>
              <a:tr h="4648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#5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648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#5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648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Evelyn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 Extension – Article from both sides of the war – take a position</a:t>
                      </a:r>
                      <a:r>
                        <a:rPr lang="en-US" baseline="0" dirty="0" smtClean="0"/>
                        <a:t> and support.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Pre/Post Growth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27584" y="1268760"/>
          <a:ext cx="718979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45420"/>
                <a:gridCol w="551180"/>
                <a:gridCol w="551180"/>
                <a:gridCol w="551180"/>
                <a:gridCol w="551180"/>
                <a:gridCol w="551180"/>
                <a:gridCol w="1325880"/>
                <a:gridCol w="146259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Proficient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Answer 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Julian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Evelyn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7584" y="3645024"/>
          <a:ext cx="7292404" cy="22751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6182"/>
                <a:gridCol w="551180"/>
                <a:gridCol w="551180"/>
                <a:gridCol w="551180"/>
                <a:gridCol w="551180"/>
                <a:gridCol w="551180"/>
                <a:gridCol w="1327135"/>
                <a:gridCol w="1553187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Proficient</a:t>
                      </a:r>
                      <a:endParaRPr lang="en-US" dirty="0"/>
                    </a:p>
                  </a:txBody>
                  <a:tcPr/>
                </a:tc>
              </a:tr>
              <a:tr h="3743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Answer 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67188">
                <a:tc>
                  <a:txBody>
                    <a:bodyPr/>
                    <a:lstStyle/>
                    <a:p>
                      <a:r>
                        <a:rPr lang="en-US" dirty="0" smtClean="0"/>
                        <a:t>Mitch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67188">
                <a:tc>
                  <a:txBody>
                    <a:bodyPr/>
                    <a:lstStyle/>
                    <a:p>
                      <a:r>
                        <a:rPr lang="en-US" dirty="0" smtClean="0"/>
                        <a:t>Emily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7188">
                <a:tc>
                  <a:txBody>
                    <a:bodyPr/>
                    <a:lstStyle/>
                    <a:p>
                      <a:r>
                        <a:rPr lang="en-US" dirty="0" smtClean="0"/>
                        <a:t>Julian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7188">
                <a:tc>
                  <a:txBody>
                    <a:bodyPr/>
                    <a:lstStyle/>
                    <a:p>
                      <a:r>
                        <a:rPr lang="en-US" dirty="0" smtClean="0"/>
                        <a:t>Evelyn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7812360" y="4869160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7812360" y="5229200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7812360" y="5589240"/>
            <a:ext cx="144016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qual 14"/>
          <p:cNvSpPr/>
          <p:nvPr/>
        </p:nvSpPr>
        <p:spPr>
          <a:xfrm>
            <a:off x="7668344" y="4437112"/>
            <a:ext cx="360040" cy="36004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Pre/Post Growth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51520" y="1340768"/>
          <a:ext cx="8660245" cy="25288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0762"/>
                <a:gridCol w="1062348"/>
                <a:gridCol w="1390762"/>
                <a:gridCol w="1511255"/>
                <a:gridCol w="1258125"/>
                <a:gridCol w="204699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Pts. Earned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Pts.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51520" y="3933056"/>
          <a:ext cx="8660245" cy="25288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0762"/>
                <a:gridCol w="1062348"/>
                <a:gridCol w="1390762"/>
                <a:gridCol w="1511255"/>
                <a:gridCol w="1258125"/>
                <a:gridCol w="204699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Pts. Earned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Pts.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Pre/Post Growth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6" y="1988840"/>
          <a:ext cx="7920878" cy="17340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7073"/>
                <a:gridCol w="1430011"/>
                <a:gridCol w="3824220"/>
                <a:gridCol w="137957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r>
                        <a:rPr lang="en-US" baseline="0" dirty="0" smtClean="0"/>
                        <a:t> Earned / Points 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88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6" y="3861048"/>
          <a:ext cx="7920878" cy="17340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7073"/>
                <a:gridCol w="1430011"/>
                <a:gridCol w="3824220"/>
                <a:gridCol w="137957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r>
                        <a:rPr lang="en-US" baseline="0" dirty="0" smtClean="0"/>
                        <a:t> Earned / Points 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</a:tr>
              <a:tr h="3788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 Assessment Analysis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Item Analysis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8" y="2276872"/>
          <a:ext cx="8208910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76284"/>
                <a:gridCol w="766068"/>
                <a:gridCol w="766068"/>
                <a:gridCol w="766068"/>
                <a:gridCol w="766068"/>
                <a:gridCol w="766068"/>
                <a:gridCol w="1401143"/>
                <a:gridCol w="14011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Proficient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Answer 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Julian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Evelyn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4653135"/>
            <a:ext cx="8229600" cy="576065"/>
          </a:xfrm>
        </p:spPr>
        <p:txBody>
          <a:bodyPr/>
          <a:lstStyle/>
          <a:p>
            <a:pPr algn="ctr">
              <a:buNone/>
            </a:pPr>
            <a:r>
              <a:rPr lang="en-US" sz="2800" dirty="0" smtClean="0"/>
              <a:t>80% = Proficient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 Assessment Analysis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Question Analysis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2276872"/>
          <a:ext cx="8660245" cy="25288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0762"/>
                <a:gridCol w="1062348"/>
                <a:gridCol w="1390762"/>
                <a:gridCol w="1511255"/>
                <a:gridCol w="1258125"/>
                <a:gridCol w="204699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Pts. Earned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Pts.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 Assessment Analysis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Standards Analysis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8" y="2276872"/>
          <a:ext cx="7920878" cy="17340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7073"/>
                <a:gridCol w="1430011"/>
                <a:gridCol w="3824220"/>
                <a:gridCol w="137957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r>
                        <a:rPr lang="en-US" baseline="0" dirty="0" smtClean="0"/>
                        <a:t> Earned / Points 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88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 Assessment Analysis Questions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5"/>
            <a:ext cx="8229600" cy="4032448"/>
          </a:xfrm>
        </p:spPr>
        <p:txBody>
          <a:bodyPr/>
          <a:lstStyle/>
          <a:p>
            <a:r>
              <a:rPr lang="en-US" sz="2800" dirty="0" smtClean="0"/>
              <a:t>What standards stand out as an area of strength? How will you adjust your instruction based on this data?</a:t>
            </a:r>
          </a:p>
          <a:p>
            <a:r>
              <a:rPr lang="en-US" sz="2800" dirty="0" smtClean="0"/>
              <a:t>What standards stand out as an area of weakness?</a:t>
            </a:r>
            <a:r>
              <a:rPr lang="en-US" sz="2800" dirty="0" smtClean="0"/>
              <a:t> How will you adjust your instruction based on this data?</a:t>
            </a:r>
            <a:endParaRPr lang="en-US" sz="2800" dirty="0" smtClean="0"/>
          </a:p>
          <a:p>
            <a:r>
              <a:rPr lang="en-US" sz="2800" dirty="0" smtClean="0"/>
              <a:t>What students appear to be proficient?</a:t>
            </a:r>
            <a:r>
              <a:rPr lang="en-US" sz="2800" dirty="0" smtClean="0"/>
              <a:t> How will you adjust your instruction based on this data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Adjusting Instruction Based on Pre Assessment Data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6" y="2060849"/>
          <a:ext cx="8208910" cy="9361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33876"/>
                <a:gridCol w="1482011"/>
                <a:gridCol w="3963283"/>
                <a:gridCol w="1429740"/>
              </a:tblGrid>
              <a:tr h="5584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r>
                        <a:rPr lang="en-US" baseline="0" dirty="0" smtClean="0"/>
                        <a:t> Earned / Points 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7766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3212975"/>
            <a:ext cx="8229600" cy="2808313"/>
          </a:xfrm>
        </p:spPr>
        <p:txBody>
          <a:bodyPr/>
          <a:lstStyle/>
          <a:p>
            <a:r>
              <a:rPr lang="en-US" sz="2800" dirty="0" smtClean="0"/>
              <a:t>Lessons 2 and 4 address U3.1.1</a:t>
            </a:r>
          </a:p>
          <a:p>
            <a:r>
              <a:rPr lang="en-US" sz="2800" dirty="0" smtClean="0"/>
              <a:t>I’ll plan complete these lessons in a shorter amount of time.</a:t>
            </a:r>
          </a:p>
          <a:p>
            <a:r>
              <a:rPr lang="en-US" sz="2800" dirty="0" smtClean="0"/>
              <a:t>I’ll use exit slips to check for understanding in order to confirm that students are making progress.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Adjusting Instruction Based on Pre Assessment Data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95538" y="2025578"/>
          <a:ext cx="7920878" cy="133141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87073"/>
                <a:gridCol w="1430011"/>
                <a:gridCol w="3824220"/>
                <a:gridCol w="137957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r>
                        <a:rPr lang="en-US" baseline="0" dirty="0" smtClean="0"/>
                        <a:t> Earned / Points Possible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89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4/8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7544" y="3501008"/>
            <a:ext cx="8229600" cy="2520280"/>
          </a:xfrm>
        </p:spPr>
        <p:txBody>
          <a:bodyPr/>
          <a:lstStyle/>
          <a:p>
            <a:r>
              <a:rPr lang="en-US" sz="2800" dirty="0" smtClean="0"/>
              <a:t>Lessons 1,3, and 5 address U3.1.2</a:t>
            </a:r>
          </a:p>
          <a:p>
            <a:r>
              <a:rPr lang="en-US" sz="2800" dirty="0" smtClean="0"/>
              <a:t>I’ll have students complete questions 1,4, and 7 in their work journal.</a:t>
            </a:r>
          </a:p>
          <a:p>
            <a:r>
              <a:rPr lang="en-US" sz="2800" dirty="0" smtClean="0"/>
              <a:t>I’ll pay close attention to the performance of these students to check for growth.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Post Assessment Analysis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Item Analysis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8" y="2276872"/>
          <a:ext cx="8064895" cy="24768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44549"/>
                <a:gridCol w="699340"/>
                <a:gridCol w="699340"/>
                <a:gridCol w="699340"/>
                <a:gridCol w="699340"/>
                <a:gridCol w="699340"/>
                <a:gridCol w="1461823"/>
                <a:gridCol w="1461823"/>
              </a:tblGrid>
              <a:tr h="6337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Proficient</a:t>
                      </a:r>
                      <a:endParaRPr lang="en-US" dirty="0"/>
                    </a:p>
                  </a:txBody>
                  <a:tcPr/>
                </a:tc>
              </a:tr>
              <a:tr h="3743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Answer 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367188">
                <a:tc>
                  <a:txBody>
                    <a:bodyPr/>
                    <a:lstStyle/>
                    <a:p>
                      <a:r>
                        <a:rPr lang="en-US" dirty="0" smtClean="0"/>
                        <a:t>Mitch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67188">
                <a:tc>
                  <a:txBody>
                    <a:bodyPr/>
                    <a:lstStyle/>
                    <a:p>
                      <a:r>
                        <a:rPr lang="en-US" dirty="0" smtClean="0"/>
                        <a:t>Emily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7188">
                <a:tc>
                  <a:txBody>
                    <a:bodyPr/>
                    <a:lstStyle/>
                    <a:p>
                      <a:r>
                        <a:rPr lang="en-US" dirty="0" smtClean="0"/>
                        <a:t>Julian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7188">
                <a:tc>
                  <a:txBody>
                    <a:bodyPr/>
                    <a:lstStyle/>
                    <a:p>
                      <a:r>
                        <a:rPr lang="en-US" dirty="0" smtClean="0"/>
                        <a:t>Evelyn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4869160"/>
            <a:ext cx="8229600" cy="576065"/>
          </a:xfrm>
        </p:spPr>
        <p:txBody>
          <a:bodyPr/>
          <a:lstStyle/>
          <a:p>
            <a:pPr algn="ctr">
              <a:buNone/>
            </a:pPr>
            <a:r>
              <a:rPr lang="en-US" sz="2800" dirty="0" smtClean="0"/>
              <a:t>80% = Proficient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 Assessment Analysis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Question Analysis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2276872"/>
          <a:ext cx="8660245" cy="25288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90762"/>
                <a:gridCol w="1062348"/>
                <a:gridCol w="1390762"/>
                <a:gridCol w="1511255"/>
                <a:gridCol w="1258125"/>
                <a:gridCol w="2046993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Pts. Earned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Pts.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Correct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615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U3.1.2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9700</TotalTime>
  <Words>1102</Words>
  <Application>Microsoft Office PowerPoint</Application>
  <PresentationFormat>On-screen Show (4:3)</PresentationFormat>
  <Paragraphs>509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Diseño predeterminado</vt:lpstr>
      <vt:lpstr>Assessment Data Analysis</vt:lpstr>
      <vt:lpstr>Pre Assessment Analysis Item Analysis</vt:lpstr>
      <vt:lpstr>Pre Assessment Analysis Question Analysis</vt:lpstr>
      <vt:lpstr>Pre Assessment Analysis Standards Analysis</vt:lpstr>
      <vt:lpstr>Pre Assessment Analysis Questions</vt:lpstr>
      <vt:lpstr>Adjusting Instruction Based on Pre Assessment Data</vt:lpstr>
      <vt:lpstr>Adjusting Instruction Based on Pre Assessment Data</vt:lpstr>
      <vt:lpstr>Post Assessment Analysis Item Analysis</vt:lpstr>
      <vt:lpstr>Pre Assessment Analysis Question Analysis</vt:lpstr>
      <vt:lpstr>Pre Assessment Analysis Standards Analysis</vt:lpstr>
      <vt:lpstr>Post Assessment Analysis Questions</vt:lpstr>
      <vt:lpstr>Adjusting Instruction Based on Post Assessment Data</vt:lpstr>
      <vt:lpstr>Slide 13</vt:lpstr>
      <vt:lpstr>Targeted Remediation</vt:lpstr>
      <vt:lpstr>Pre/Post Growth</vt:lpstr>
      <vt:lpstr>Pre/Post Growth</vt:lpstr>
      <vt:lpstr>Pre/Post Growth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fowlerm</cp:lastModifiedBy>
  <cp:revision>888</cp:revision>
  <dcterms:created xsi:type="dcterms:W3CDTF">2010-05-23T14:28:12Z</dcterms:created>
  <dcterms:modified xsi:type="dcterms:W3CDTF">2012-11-19T18:23:50Z</dcterms:modified>
</cp:coreProperties>
</file>