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5"/>
  </p:notesMasterIdLst>
  <p:sldIdLst>
    <p:sldId id="256" r:id="rId2"/>
    <p:sldId id="257" r:id="rId3"/>
    <p:sldId id="263" r:id="rId4"/>
    <p:sldId id="258" r:id="rId5"/>
    <p:sldId id="264" r:id="rId6"/>
    <p:sldId id="267" r:id="rId7"/>
    <p:sldId id="265" r:id="rId8"/>
    <p:sldId id="268" r:id="rId9"/>
    <p:sldId id="266" r:id="rId10"/>
    <p:sldId id="259" r:id="rId11"/>
    <p:sldId id="269" r:id="rId12"/>
    <p:sldId id="260" r:id="rId13"/>
    <p:sldId id="261" r:id="rId14"/>
    <p:sldId id="262" r:id="rId15"/>
    <p:sldId id="276" r:id="rId16"/>
    <p:sldId id="277" r:id="rId17"/>
    <p:sldId id="280" r:id="rId18"/>
    <p:sldId id="272" r:id="rId19"/>
    <p:sldId id="273" r:id="rId20"/>
    <p:sldId id="278" r:id="rId21"/>
    <p:sldId id="274" r:id="rId22"/>
    <p:sldId id="275" r:id="rId23"/>
    <p:sldId id="279" r:id="rId24"/>
  </p:sldIdLst>
  <p:sldSz cx="9144000" cy="6858000" type="screen4x3"/>
  <p:notesSz cx="7010400" cy="92964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0100" autoAdjust="0"/>
  </p:normalViewPr>
  <p:slideViewPr>
    <p:cSldViewPr>
      <p:cViewPr varScale="1">
        <p:scale>
          <a:sx n="42" d="100"/>
          <a:sy n="42" d="100"/>
        </p:scale>
        <p:origin x="-189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C474C3-F1F4-4B6D-980B-CF07F6AB9C49}"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FD8A6F3C-6C1F-4E5D-ACE3-5C146C136D9D}">
      <dgm:prSet phldrT="[Text]"/>
      <dgm:spPr/>
      <dgm:t>
        <a:bodyPr/>
        <a:lstStyle/>
        <a:p>
          <a:r>
            <a:rPr lang="en-US" dirty="0" smtClean="0"/>
            <a:t>Concept</a:t>
          </a:r>
          <a:endParaRPr lang="en-US" dirty="0"/>
        </a:p>
      </dgm:t>
    </dgm:pt>
    <dgm:pt modelId="{80B10C49-AA49-4D76-ADB7-E98CD452E4AA}" type="parTrans" cxnId="{80F7C7D5-7A61-4E03-B2E3-6D8A56146E34}">
      <dgm:prSet/>
      <dgm:spPr/>
      <dgm:t>
        <a:bodyPr/>
        <a:lstStyle/>
        <a:p>
          <a:endParaRPr lang="en-US"/>
        </a:p>
      </dgm:t>
    </dgm:pt>
    <dgm:pt modelId="{B06C8500-E15A-4E9D-9603-3A3E2281F005}" type="sibTrans" cxnId="{80F7C7D5-7A61-4E03-B2E3-6D8A56146E34}">
      <dgm:prSet/>
      <dgm:spPr/>
      <dgm:t>
        <a:bodyPr/>
        <a:lstStyle/>
        <a:p>
          <a:endParaRPr lang="en-US"/>
        </a:p>
      </dgm:t>
    </dgm:pt>
    <dgm:pt modelId="{4F8236FC-0E85-4797-87B4-D6E0360463F4}">
      <dgm:prSet phldrT="[Text]"/>
      <dgm:spPr/>
      <dgm:t>
        <a:bodyPr/>
        <a:lstStyle/>
        <a:p>
          <a:r>
            <a:rPr lang="en-US" dirty="0" smtClean="0"/>
            <a:t>K – 2</a:t>
          </a:r>
          <a:endParaRPr lang="en-US" dirty="0"/>
        </a:p>
      </dgm:t>
    </dgm:pt>
    <dgm:pt modelId="{4A383C79-B29F-433C-A081-F35DF3716CC1}" type="parTrans" cxnId="{C08FCEBC-CFE5-4DC1-8D1F-690281AEE4A7}">
      <dgm:prSet/>
      <dgm:spPr/>
      <dgm:t>
        <a:bodyPr/>
        <a:lstStyle/>
        <a:p>
          <a:endParaRPr lang="en-US"/>
        </a:p>
      </dgm:t>
    </dgm:pt>
    <dgm:pt modelId="{BB18221D-9833-40AF-A86B-BD2BDB1861D0}" type="sibTrans" cxnId="{C08FCEBC-CFE5-4DC1-8D1F-690281AEE4A7}">
      <dgm:prSet/>
      <dgm:spPr/>
      <dgm:t>
        <a:bodyPr/>
        <a:lstStyle/>
        <a:p>
          <a:endParaRPr lang="en-US"/>
        </a:p>
      </dgm:t>
    </dgm:pt>
    <dgm:pt modelId="{6208A73A-1630-4B12-AE02-CA9B6F2F770B}">
      <dgm:prSet phldrT="[Text]"/>
      <dgm:spPr/>
      <dgm:t>
        <a:bodyPr/>
        <a:lstStyle/>
        <a:p>
          <a:r>
            <a:rPr lang="en-US" dirty="0" smtClean="0"/>
            <a:t>3 - 5</a:t>
          </a:r>
          <a:endParaRPr lang="en-US" dirty="0"/>
        </a:p>
      </dgm:t>
    </dgm:pt>
    <dgm:pt modelId="{E9E9D1BD-C138-4846-AF08-0D8BE5F94231}" type="parTrans" cxnId="{C73697EB-FFDE-4F53-ACB3-AA9D276EE0B3}">
      <dgm:prSet/>
      <dgm:spPr/>
      <dgm:t>
        <a:bodyPr/>
        <a:lstStyle/>
        <a:p>
          <a:endParaRPr lang="en-US"/>
        </a:p>
      </dgm:t>
    </dgm:pt>
    <dgm:pt modelId="{9728AF4F-290B-45CA-8AA0-CFE5A5C12A0F}" type="sibTrans" cxnId="{C73697EB-FFDE-4F53-ACB3-AA9D276EE0B3}">
      <dgm:prSet/>
      <dgm:spPr/>
      <dgm:t>
        <a:bodyPr/>
        <a:lstStyle/>
        <a:p>
          <a:endParaRPr lang="en-US"/>
        </a:p>
      </dgm:t>
    </dgm:pt>
    <dgm:pt modelId="{C7706867-B2B9-423D-B0C0-3A0CFB5807B1}">
      <dgm:prSet phldrT="[Text]"/>
      <dgm:spPr/>
      <dgm:t>
        <a:bodyPr/>
        <a:lstStyle/>
        <a:p>
          <a:r>
            <a:rPr lang="en-US" dirty="0" smtClean="0"/>
            <a:t>9 - 12</a:t>
          </a:r>
          <a:endParaRPr lang="en-US" dirty="0"/>
        </a:p>
      </dgm:t>
    </dgm:pt>
    <dgm:pt modelId="{A98DC3D4-CF29-4FE2-A655-AE3D081406A7}" type="parTrans" cxnId="{C8372000-4D00-4F21-B4CF-FD168E7A2B6E}">
      <dgm:prSet/>
      <dgm:spPr/>
      <dgm:t>
        <a:bodyPr/>
        <a:lstStyle/>
        <a:p>
          <a:endParaRPr lang="en-US"/>
        </a:p>
      </dgm:t>
    </dgm:pt>
    <dgm:pt modelId="{ACBC9A0C-01C0-445C-A24E-FFD9102A1020}" type="sibTrans" cxnId="{C8372000-4D00-4F21-B4CF-FD168E7A2B6E}">
      <dgm:prSet/>
      <dgm:spPr/>
      <dgm:t>
        <a:bodyPr/>
        <a:lstStyle/>
        <a:p>
          <a:endParaRPr lang="en-US"/>
        </a:p>
      </dgm:t>
    </dgm:pt>
    <dgm:pt modelId="{9760E1FA-4942-4109-BE5C-F4F152F43E25}">
      <dgm:prSet phldrT="[Text]"/>
      <dgm:spPr/>
      <dgm:t>
        <a:bodyPr/>
        <a:lstStyle/>
        <a:p>
          <a:r>
            <a:rPr lang="en-US" dirty="0" smtClean="0"/>
            <a:t>6 - 8</a:t>
          </a:r>
          <a:endParaRPr lang="en-US" dirty="0"/>
        </a:p>
      </dgm:t>
    </dgm:pt>
    <dgm:pt modelId="{B9654797-A64C-4D20-BBCD-8898EB2FCEEF}" type="parTrans" cxnId="{8B9D2910-FC12-4FBF-8455-50A07171481B}">
      <dgm:prSet/>
      <dgm:spPr/>
      <dgm:t>
        <a:bodyPr/>
        <a:lstStyle/>
        <a:p>
          <a:endParaRPr lang="en-US"/>
        </a:p>
      </dgm:t>
    </dgm:pt>
    <dgm:pt modelId="{9176263D-E81A-4F65-87A6-79C732A8EF65}" type="sibTrans" cxnId="{8B9D2910-FC12-4FBF-8455-50A07171481B}">
      <dgm:prSet/>
      <dgm:spPr/>
      <dgm:t>
        <a:bodyPr/>
        <a:lstStyle/>
        <a:p>
          <a:endParaRPr lang="en-US"/>
        </a:p>
      </dgm:t>
    </dgm:pt>
    <dgm:pt modelId="{B881484A-0B0B-4ABE-A6EA-CF02620A6100}" type="pres">
      <dgm:prSet presAssocID="{46C474C3-F1F4-4B6D-980B-CF07F6AB9C49}" presName="diagram" presStyleCnt="0">
        <dgm:presLayoutVars>
          <dgm:chMax val="1"/>
          <dgm:dir/>
          <dgm:animLvl val="ctr"/>
          <dgm:resizeHandles val="exact"/>
        </dgm:presLayoutVars>
      </dgm:prSet>
      <dgm:spPr/>
      <dgm:t>
        <a:bodyPr/>
        <a:lstStyle/>
        <a:p>
          <a:endParaRPr lang="en-US"/>
        </a:p>
      </dgm:t>
    </dgm:pt>
    <dgm:pt modelId="{618D09CC-911E-42ED-8F24-CECC351E130C}" type="pres">
      <dgm:prSet presAssocID="{46C474C3-F1F4-4B6D-980B-CF07F6AB9C49}" presName="matrix" presStyleCnt="0"/>
      <dgm:spPr/>
    </dgm:pt>
    <dgm:pt modelId="{B6CF8DDE-B77B-4108-ACD1-8DB40AE534FF}" type="pres">
      <dgm:prSet presAssocID="{46C474C3-F1F4-4B6D-980B-CF07F6AB9C49}" presName="tile1" presStyleLbl="node1" presStyleIdx="0" presStyleCnt="4"/>
      <dgm:spPr/>
      <dgm:t>
        <a:bodyPr/>
        <a:lstStyle/>
        <a:p>
          <a:endParaRPr lang="en-US"/>
        </a:p>
      </dgm:t>
    </dgm:pt>
    <dgm:pt modelId="{490F5CCF-4896-432E-9494-6714FD9EC7F4}" type="pres">
      <dgm:prSet presAssocID="{46C474C3-F1F4-4B6D-980B-CF07F6AB9C49}" presName="tile1text" presStyleLbl="node1" presStyleIdx="0" presStyleCnt="4">
        <dgm:presLayoutVars>
          <dgm:chMax val="0"/>
          <dgm:chPref val="0"/>
          <dgm:bulletEnabled val="1"/>
        </dgm:presLayoutVars>
      </dgm:prSet>
      <dgm:spPr/>
      <dgm:t>
        <a:bodyPr/>
        <a:lstStyle/>
        <a:p>
          <a:endParaRPr lang="en-US"/>
        </a:p>
      </dgm:t>
    </dgm:pt>
    <dgm:pt modelId="{E9F3C5D2-D77A-4245-8F20-5D34107E2866}" type="pres">
      <dgm:prSet presAssocID="{46C474C3-F1F4-4B6D-980B-CF07F6AB9C49}" presName="tile2" presStyleLbl="node1" presStyleIdx="1" presStyleCnt="4" custLinFactNeighborX="2247"/>
      <dgm:spPr/>
      <dgm:t>
        <a:bodyPr/>
        <a:lstStyle/>
        <a:p>
          <a:endParaRPr lang="en-US"/>
        </a:p>
      </dgm:t>
    </dgm:pt>
    <dgm:pt modelId="{2232594A-6450-448D-B626-7E9084AA8F9C}" type="pres">
      <dgm:prSet presAssocID="{46C474C3-F1F4-4B6D-980B-CF07F6AB9C49}" presName="tile2text" presStyleLbl="node1" presStyleIdx="1" presStyleCnt="4">
        <dgm:presLayoutVars>
          <dgm:chMax val="0"/>
          <dgm:chPref val="0"/>
          <dgm:bulletEnabled val="1"/>
        </dgm:presLayoutVars>
      </dgm:prSet>
      <dgm:spPr/>
      <dgm:t>
        <a:bodyPr/>
        <a:lstStyle/>
        <a:p>
          <a:endParaRPr lang="en-US"/>
        </a:p>
      </dgm:t>
    </dgm:pt>
    <dgm:pt modelId="{F06CBD61-7FA6-4CC8-9969-3D4DC1A3CDD3}" type="pres">
      <dgm:prSet presAssocID="{46C474C3-F1F4-4B6D-980B-CF07F6AB9C49}" presName="tile3" presStyleLbl="node1" presStyleIdx="2" presStyleCnt="4"/>
      <dgm:spPr/>
      <dgm:t>
        <a:bodyPr/>
        <a:lstStyle/>
        <a:p>
          <a:endParaRPr lang="en-US"/>
        </a:p>
      </dgm:t>
    </dgm:pt>
    <dgm:pt modelId="{C93E105B-D761-48DC-B3CC-2BF30CED3E9F}" type="pres">
      <dgm:prSet presAssocID="{46C474C3-F1F4-4B6D-980B-CF07F6AB9C49}" presName="tile3text" presStyleLbl="node1" presStyleIdx="2" presStyleCnt="4">
        <dgm:presLayoutVars>
          <dgm:chMax val="0"/>
          <dgm:chPref val="0"/>
          <dgm:bulletEnabled val="1"/>
        </dgm:presLayoutVars>
      </dgm:prSet>
      <dgm:spPr/>
      <dgm:t>
        <a:bodyPr/>
        <a:lstStyle/>
        <a:p>
          <a:endParaRPr lang="en-US"/>
        </a:p>
      </dgm:t>
    </dgm:pt>
    <dgm:pt modelId="{E8B77247-F367-404D-8DE6-4A49B1215A4F}" type="pres">
      <dgm:prSet presAssocID="{46C474C3-F1F4-4B6D-980B-CF07F6AB9C49}" presName="tile4" presStyleLbl="node1" presStyleIdx="3" presStyleCnt="4"/>
      <dgm:spPr/>
      <dgm:t>
        <a:bodyPr/>
        <a:lstStyle/>
        <a:p>
          <a:endParaRPr lang="en-US"/>
        </a:p>
      </dgm:t>
    </dgm:pt>
    <dgm:pt modelId="{3982FCB7-3C9E-4E28-809B-198F07E7BC29}" type="pres">
      <dgm:prSet presAssocID="{46C474C3-F1F4-4B6D-980B-CF07F6AB9C49}" presName="tile4text" presStyleLbl="node1" presStyleIdx="3" presStyleCnt="4">
        <dgm:presLayoutVars>
          <dgm:chMax val="0"/>
          <dgm:chPref val="0"/>
          <dgm:bulletEnabled val="1"/>
        </dgm:presLayoutVars>
      </dgm:prSet>
      <dgm:spPr/>
      <dgm:t>
        <a:bodyPr/>
        <a:lstStyle/>
        <a:p>
          <a:endParaRPr lang="en-US"/>
        </a:p>
      </dgm:t>
    </dgm:pt>
    <dgm:pt modelId="{F5689352-F390-4BF8-9DF0-95CE3B52177D}" type="pres">
      <dgm:prSet presAssocID="{46C474C3-F1F4-4B6D-980B-CF07F6AB9C49}" presName="centerTile" presStyleLbl="fgShp" presStyleIdx="0" presStyleCnt="1">
        <dgm:presLayoutVars>
          <dgm:chMax val="0"/>
          <dgm:chPref val="0"/>
        </dgm:presLayoutVars>
      </dgm:prSet>
      <dgm:spPr/>
      <dgm:t>
        <a:bodyPr/>
        <a:lstStyle/>
        <a:p>
          <a:endParaRPr lang="en-US"/>
        </a:p>
      </dgm:t>
    </dgm:pt>
  </dgm:ptLst>
  <dgm:cxnLst>
    <dgm:cxn modelId="{C8372000-4D00-4F21-B4CF-FD168E7A2B6E}" srcId="{FD8A6F3C-6C1F-4E5D-ACE3-5C146C136D9D}" destId="{C7706867-B2B9-423D-B0C0-3A0CFB5807B1}" srcOrd="2" destOrd="0" parTransId="{A98DC3D4-CF29-4FE2-A655-AE3D081406A7}" sibTransId="{ACBC9A0C-01C0-445C-A24E-FFD9102A1020}"/>
    <dgm:cxn modelId="{3CCFFBE4-9043-4085-8BF9-C225D792829C}" type="presOf" srcId="{46C474C3-F1F4-4B6D-980B-CF07F6AB9C49}" destId="{B881484A-0B0B-4ABE-A6EA-CF02620A6100}" srcOrd="0" destOrd="0" presId="urn:microsoft.com/office/officeart/2005/8/layout/matrix1"/>
    <dgm:cxn modelId="{AE5105B5-0099-43F6-B51E-15D0CA605F5F}" type="presOf" srcId="{9760E1FA-4942-4109-BE5C-F4F152F43E25}" destId="{E8B77247-F367-404D-8DE6-4A49B1215A4F}" srcOrd="0" destOrd="0" presId="urn:microsoft.com/office/officeart/2005/8/layout/matrix1"/>
    <dgm:cxn modelId="{CB10BAB8-7942-4D64-B9BC-076F50E25CB6}" type="presOf" srcId="{6208A73A-1630-4B12-AE02-CA9B6F2F770B}" destId="{E9F3C5D2-D77A-4245-8F20-5D34107E2866}" srcOrd="0" destOrd="0" presId="urn:microsoft.com/office/officeart/2005/8/layout/matrix1"/>
    <dgm:cxn modelId="{80F7C7D5-7A61-4E03-B2E3-6D8A56146E34}" srcId="{46C474C3-F1F4-4B6D-980B-CF07F6AB9C49}" destId="{FD8A6F3C-6C1F-4E5D-ACE3-5C146C136D9D}" srcOrd="0" destOrd="0" parTransId="{80B10C49-AA49-4D76-ADB7-E98CD452E4AA}" sibTransId="{B06C8500-E15A-4E9D-9603-3A3E2281F005}"/>
    <dgm:cxn modelId="{335904FD-B395-4AFD-A986-4FACF350AF34}" type="presOf" srcId="{C7706867-B2B9-423D-B0C0-3A0CFB5807B1}" destId="{C93E105B-D761-48DC-B3CC-2BF30CED3E9F}" srcOrd="1" destOrd="0" presId="urn:microsoft.com/office/officeart/2005/8/layout/matrix1"/>
    <dgm:cxn modelId="{8F9A49F6-4149-4367-BEB4-2FE7ECF160E6}" type="presOf" srcId="{FD8A6F3C-6C1F-4E5D-ACE3-5C146C136D9D}" destId="{F5689352-F390-4BF8-9DF0-95CE3B52177D}" srcOrd="0" destOrd="0" presId="urn:microsoft.com/office/officeart/2005/8/layout/matrix1"/>
    <dgm:cxn modelId="{2BABE7A8-3A31-4233-9C93-35A248E25C1C}" type="presOf" srcId="{C7706867-B2B9-423D-B0C0-3A0CFB5807B1}" destId="{F06CBD61-7FA6-4CC8-9969-3D4DC1A3CDD3}" srcOrd="0" destOrd="0" presId="urn:microsoft.com/office/officeart/2005/8/layout/matrix1"/>
    <dgm:cxn modelId="{F12CE8DC-D2E8-4D4C-86C7-AFA41E17559E}" type="presOf" srcId="{9760E1FA-4942-4109-BE5C-F4F152F43E25}" destId="{3982FCB7-3C9E-4E28-809B-198F07E7BC29}" srcOrd="1" destOrd="0" presId="urn:microsoft.com/office/officeart/2005/8/layout/matrix1"/>
    <dgm:cxn modelId="{875ED820-DCEA-41D9-9D05-AD36E5E3C108}" type="presOf" srcId="{4F8236FC-0E85-4797-87B4-D6E0360463F4}" destId="{B6CF8DDE-B77B-4108-ACD1-8DB40AE534FF}" srcOrd="0" destOrd="0" presId="urn:microsoft.com/office/officeart/2005/8/layout/matrix1"/>
    <dgm:cxn modelId="{F43A7ACF-AA16-4CE9-95B0-30320B087FB2}" type="presOf" srcId="{4F8236FC-0E85-4797-87B4-D6E0360463F4}" destId="{490F5CCF-4896-432E-9494-6714FD9EC7F4}" srcOrd="1" destOrd="0" presId="urn:microsoft.com/office/officeart/2005/8/layout/matrix1"/>
    <dgm:cxn modelId="{C08FCEBC-CFE5-4DC1-8D1F-690281AEE4A7}" srcId="{FD8A6F3C-6C1F-4E5D-ACE3-5C146C136D9D}" destId="{4F8236FC-0E85-4797-87B4-D6E0360463F4}" srcOrd="0" destOrd="0" parTransId="{4A383C79-B29F-433C-A081-F35DF3716CC1}" sibTransId="{BB18221D-9833-40AF-A86B-BD2BDB1861D0}"/>
    <dgm:cxn modelId="{8B9D2910-FC12-4FBF-8455-50A07171481B}" srcId="{FD8A6F3C-6C1F-4E5D-ACE3-5C146C136D9D}" destId="{9760E1FA-4942-4109-BE5C-F4F152F43E25}" srcOrd="3" destOrd="0" parTransId="{B9654797-A64C-4D20-BBCD-8898EB2FCEEF}" sibTransId="{9176263D-E81A-4F65-87A6-79C732A8EF65}"/>
    <dgm:cxn modelId="{E0F5C236-ADC0-408D-8294-BEF15B64BAA5}" type="presOf" srcId="{6208A73A-1630-4B12-AE02-CA9B6F2F770B}" destId="{2232594A-6450-448D-B626-7E9084AA8F9C}" srcOrd="1" destOrd="0" presId="urn:microsoft.com/office/officeart/2005/8/layout/matrix1"/>
    <dgm:cxn modelId="{C73697EB-FFDE-4F53-ACB3-AA9D276EE0B3}" srcId="{FD8A6F3C-6C1F-4E5D-ACE3-5C146C136D9D}" destId="{6208A73A-1630-4B12-AE02-CA9B6F2F770B}" srcOrd="1" destOrd="0" parTransId="{E9E9D1BD-C138-4846-AF08-0D8BE5F94231}" sibTransId="{9728AF4F-290B-45CA-8AA0-CFE5A5C12A0F}"/>
    <dgm:cxn modelId="{801154A6-0E21-46E5-A9E0-4D8090D175B6}" type="presParOf" srcId="{B881484A-0B0B-4ABE-A6EA-CF02620A6100}" destId="{618D09CC-911E-42ED-8F24-CECC351E130C}" srcOrd="0" destOrd="0" presId="urn:microsoft.com/office/officeart/2005/8/layout/matrix1"/>
    <dgm:cxn modelId="{4652FF29-2518-4450-BDF2-1AAA4328858F}" type="presParOf" srcId="{618D09CC-911E-42ED-8F24-CECC351E130C}" destId="{B6CF8DDE-B77B-4108-ACD1-8DB40AE534FF}" srcOrd="0" destOrd="0" presId="urn:microsoft.com/office/officeart/2005/8/layout/matrix1"/>
    <dgm:cxn modelId="{B6C63349-F4C6-4772-919D-0D9A20A9B905}" type="presParOf" srcId="{618D09CC-911E-42ED-8F24-CECC351E130C}" destId="{490F5CCF-4896-432E-9494-6714FD9EC7F4}" srcOrd="1" destOrd="0" presId="urn:microsoft.com/office/officeart/2005/8/layout/matrix1"/>
    <dgm:cxn modelId="{BF762DE6-18B6-45A0-9B54-43EB39B46B70}" type="presParOf" srcId="{618D09CC-911E-42ED-8F24-CECC351E130C}" destId="{E9F3C5D2-D77A-4245-8F20-5D34107E2866}" srcOrd="2" destOrd="0" presId="urn:microsoft.com/office/officeart/2005/8/layout/matrix1"/>
    <dgm:cxn modelId="{529E02ED-EA19-443A-AE77-8CAD171EEC36}" type="presParOf" srcId="{618D09CC-911E-42ED-8F24-CECC351E130C}" destId="{2232594A-6450-448D-B626-7E9084AA8F9C}" srcOrd="3" destOrd="0" presId="urn:microsoft.com/office/officeart/2005/8/layout/matrix1"/>
    <dgm:cxn modelId="{DD1E45B8-52DD-40DD-86F6-3D17AE81DE6A}" type="presParOf" srcId="{618D09CC-911E-42ED-8F24-CECC351E130C}" destId="{F06CBD61-7FA6-4CC8-9969-3D4DC1A3CDD3}" srcOrd="4" destOrd="0" presId="urn:microsoft.com/office/officeart/2005/8/layout/matrix1"/>
    <dgm:cxn modelId="{540E4088-8BD0-4A1E-BFE7-7957C246FD5B}" type="presParOf" srcId="{618D09CC-911E-42ED-8F24-CECC351E130C}" destId="{C93E105B-D761-48DC-B3CC-2BF30CED3E9F}" srcOrd="5" destOrd="0" presId="urn:microsoft.com/office/officeart/2005/8/layout/matrix1"/>
    <dgm:cxn modelId="{D03E3C86-3EC8-424B-945B-0195A0611958}" type="presParOf" srcId="{618D09CC-911E-42ED-8F24-CECC351E130C}" destId="{E8B77247-F367-404D-8DE6-4A49B1215A4F}" srcOrd="6" destOrd="0" presId="urn:microsoft.com/office/officeart/2005/8/layout/matrix1"/>
    <dgm:cxn modelId="{6BE48FC3-EB59-48C4-BE49-A649C5C6E23B}" type="presParOf" srcId="{618D09CC-911E-42ED-8F24-CECC351E130C}" destId="{3982FCB7-3C9E-4E28-809B-198F07E7BC29}" srcOrd="7" destOrd="0" presId="urn:microsoft.com/office/officeart/2005/8/layout/matrix1"/>
    <dgm:cxn modelId="{69BE95D3-61A8-4086-A447-DDE7C9463031}" type="presParOf" srcId="{B881484A-0B0B-4ABE-A6EA-CF02620A6100}" destId="{F5689352-F390-4BF8-9DF0-95CE3B52177D}" srcOrd="1" destOrd="0" presId="urn:microsoft.com/office/officeart/2005/8/layout/matrix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6CF8DDE-B77B-4108-ACD1-8DB40AE534FF}">
      <dsp:nvSpPr>
        <dsp:cNvPr id="0" name=""/>
        <dsp:cNvSpPr/>
      </dsp:nvSpPr>
      <dsp:spPr>
        <a:xfrm rot="16200000">
          <a:off x="838199" y="-838199"/>
          <a:ext cx="1714500" cy="3390900"/>
        </a:xfrm>
        <a:prstGeom prst="round1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248920" rIns="248920" bIns="248920" numCol="1" spcCol="1270" anchor="ctr" anchorCtr="0">
          <a:noAutofit/>
        </a:bodyPr>
        <a:lstStyle/>
        <a:p>
          <a:pPr lvl="0" algn="ctr" defTabSz="1555750">
            <a:lnSpc>
              <a:spcPct val="90000"/>
            </a:lnSpc>
            <a:spcBef>
              <a:spcPct val="0"/>
            </a:spcBef>
            <a:spcAft>
              <a:spcPct val="35000"/>
            </a:spcAft>
          </a:pPr>
          <a:r>
            <a:rPr lang="en-US" sz="3500" kern="1200" dirty="0" smtClean="0"/>
            <a:t>K – 2</a:t>
          </a:r>
          <a:endParaRPr lang="en-US" sz="3500" kern="1200" dirty="0"/>
        </a:p>
      </dsp:txBody>
      <dsp:txXfrm rot="16200000">
        <a:off x="1052512" y="-1052512"/>
        <a:ext cx="1285875" cy="3390900"/>
      </dsp:txXfrm>
    </dsp:sp>
    <dsp:sp modelId="{E9F3C5D2-D77A-4245-8F20-5D34107E2866}">
      <dsp:nvSpPr>
        <dsp:cNvPr id="0" name=""/>
        <dsp:cNvSpPr/>
      </dsp:nvSpPr>
      <dsp:spPr>
        <a:xfrm>
          <a:off x="3390900" y="0"/>
          <a:ext cx="3390900" cy="1714500"/>
        </a:xfrm>
        <a:prstGeom prst="round1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248920" rIns="248920" bIns="248920" numCol="1" spcCol="1270" anchor="ctr" anchorCtr="0">
          <a:noAutofit/>
        </a:bodyPr>
        <a:lstStyle/>
        <a:p>
          <a:pPr lvl="0" algn="ctr" defTabSz="1555750">
            <a:lnSpc>
              <a:spcPct val="90000"/>
            </a:lnSpc>
            <a:spcBef>
              <a:spcPct val="0"/>
            </a:spcBef>
            <a:spcAft>
              <a:spcPct val="35000"/>
            </a:spcAft>
          </a:pPr>
          <a:r>
            <a:rPr lang="en-US" sz="3500" kern="1200" dirty="0" smtClean="0"/>
            <a:t>3 - 5</a:t>
          </a:r>
          <a:endParaRPr lang="en-US" sz="3500" kern="1200" dirty="0"/>
        </a:p>
      </dsp:txBody>
      <dsp:txXfrm>
        <a:off x="3390900" y="0"/>
        <a:ext cx="3390900" cy="1285875"/>
      </dsp:txXfrm>
    </dsp:sp>
    <dsp:sp modelId="{F06CBD61-7FA6-4CC8-9969-3D4DC1A3CDD3}">
      <dsp:nvSpPr>
        <dsp:cNvPr id="0" name=""/>
        <dsp:cNvSpPr/>
      </dsp:nvSpPr>
      <dsp:spPr>
        <a:xfrm rot="10800000">
          <a:off x="0" y="1714500"/>
          <a:ext cx="3390900" cy="1714500"/>
        </a:xfrm>
        <a:prstGeom prst="round1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248920" rIns="248920" bIns="248920" numCol="1" spcCol="1270" anchor="ctr" anchorCtr="0">
          <a:noAutofit/>
        </a:bodyPr>
        <a:lstStyle/>
        <a:p>
          <a:pPr lvl="0" algn="ctr" defTabSz="1555750">
            <a:lnSpc>
              <a:spcPct val="90000"/>
            </a:lnSpc>
            <a:spcBef>
              <a:spcPct val="0"/>
            </a:spcBef>
            <a:spcAft>
              <a:spcPct val="35000"/>
            </a:spcAft>
          </a:pPr>
          <a:r>
            <a:rPr lang="en-US" sz="3500" kern="1200" dirty="0" smtClean="0"/>
            <a:t>9 - 12</a:t>
          </a:r>
          <a:endParaRPr lang="en-US" sz="3500" kern="1200" dirty="0"/>
        </a:p>
      </dsp:txBody>
      <dsp:txXfrm rot="10800000">
        <a:off x="0" y="2143124"/>
        <a:ext cx="3390900" cy="1285875"/>
      </dsp:txXfrm>
    </dsp:sp>
    <dsp:sp modelId="{E8B77247-F367-404D-8DE6-4A49B1215A4F}">
      <dsp:nvSpPr>
        <dsp:cNvPr id="0" name=""/>
        <dsp:cNvSpPr/>
      </dsp:nvSpPr>
      <dsp:spPr>
        <a:xfrm rot="5400000">
          <a:off x="4229100" y="876300"/>
          <a:ext cx="1714500" cy="3390900"/>
        </a:xfrm>
        <a:prstGeom prst="round1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248920" rIns="248920" bIns="248920" numCol="1" spcCol="1270" anchor="ctr" anchorCtr="0">
          <a:noAutofit/>
        </a:bodyPr>
        <a:lstStyle/>
        <a:p>
          <a:pPr lvl="0" algn="ctr" defTabSz="1555750">
            <a:lnSpc>
              <a:spcPct val="90000"/>
            </a:lnSpc>
            <a:spcBef>
              <a:spcPct val="0"/>
            </a:spcBef>
            <a:spcAft>
              <a:spcPct val="35000"/>
            </a:spcAft>
          </a:pPr>
          <a:r>
            <a:rPr lang="en-US" sz="3500" kern="1200" dirty="0" smtClean="0"/>
            <a:t>6 - 8</a:t>
          </a:r>
          <a:endParaRPr lang="en-US" sz="3500" kern="1200" dirty="0"/>
        </a:p>
      </dsp:txBody>
      <dsp:txXfrm rot="5400000">
        <a:off x="4443412" y="1090612"/>
        <a:ext cx="1285875" cy="3390900"/>
      </dsp:txXfrm>
    </dsp:sp>
    <dsp:sp modelId="{F5689352-F390-4BF8-9DF0-95CE3B52177D}">
      <dsp:nvSpPr>
        <dsp:cNvPr id="0" name=""/>
        <dsp:cNvSpPr/>
      </dsp:nvSpPr>
      <dsp:spPr>
        <a:xfrm>
          <a:off x="2373629" y="1285875"/>
          <a:ext cx="2034540" cy="857250"/>
        </a:xfrm>
        <a:prstGeom prst="roundRect">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Concept</a:t>
          </a:r>
          <a:endParaRPr lang="en-US" sz="3500" kern="1200" dirty="0"/>
        </a:p>
      </dsp:txBody>
      <dsp:txXfrm>
        <a:off x="2373629" y="1285875"/>
        <a:ext cx="2034540" cy="857250"/>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611237E-240B-48A2-A5F2-DD26B6FF130D}" type="datetimeFigureOut">
              <a:rPr lang="en-US" smtClean="0"/>
              <a:pPr/>
              <a:t>11/7/2012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93C89D1-B216-40E0-A039-8D7F5567444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Michelle facilitate and Tammy</a:t>
            </a:r>
            <a:r>
              <a:rPr lang="en-US" baseline="0" dirty="0" smtClean="0"/>
              <a:t> will chart.</a:t>
            </a:r>
          </a:p>
          <a:p>
            <a:r>
              <a:rPr lang="en-US" baseline="0" dirty="0" smtClean="0"/>
              <a:t>What strategies did you use for these questions? </a:t>
            </a:r>
          </a:p>
          <a:p>
            <a:r>
              <a:rPr lang="en-US" baseline="0" dirty="0" smtClean="0"/>
              <a:t>Elicit responses of different strategies.</a:t>
            </a:r>
          </a:p>
          <a:p>
            <a:r>
              <a:rPr lang="en-US" baseline="0" dirty="0" smtClean="0"/>
              <a:t>This warm-up can bring out student misconceptions that can be addressed prior to the beginning of a lesson.</a:t>
            </a:r>
          </a:p>
          <a:p>
            <a:r>
              <a:rPr lang="en-US" dirty="0" smtClean="0"/>
              <a:t>Share at tables then share out.</a:t>
            </a:r>
            <a:endParaRPr lang="en-US" dirty="0"/>
          </a:p>
        </p:txBody>
      </p:sp>
      <p:sp>
        <p:nvSpPr>
          <p:cNvPr id="4" name="Slide Number Placeholder 3"/>
          <p:cNvSpPr>
            <a:spLocks noGrp="1"/>
          </p:cNvSpPr>
          <p:nvPr>
            <p:ph type="sldNum" sz="quarter" idx="10"/>
          </p:nvPr>
        </p:nvSpPr>
        <p:spPr/>
        <p:txBody>
          <a:bodyPr/>
          <a:lstStyle/>
          <a:p>
            <a:fld id="{093C89D1-B216-40E0-A039-8D7F55674445}"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do you know about</a:t>
            </a:r>
            <a:r>
              <a:rPr lang="en-US" baseline="0" dirty="0" smtClean="0"/>
              <a:t> 3 5/8?</a:t>
            </a:r>
          </a:p>
          <a:p>
            <a:r>
              <a:rPr lang="en-US" baseline="0" dirty="0" smtClean="0"/>
              <a:t>What do you know about 5/8?</a:t>
            </a:r>
          </a:p>
          <a:p>
            <a:endParaRPr lang="en-US" baseline="0" dirty="0" smtClean="0"/>
          </a:p>
          <a:p>
            <a:r>
              <a:rPr lang="en-US" baseline="0" dirty="0" smtClean="0"/>
              <a:t>If students solve using estimation, how does that set them up for math success later on?</a:t>
            </a:r>
          </a:p>
          <a:p>
            <a:r>
              <a:rPr lang="en-US" baseline="0" dirty="0" smtClean="0"/>
              <a:t>If students solve using an exact calculation, how does that set them up for math success later on?</a:t>
            </a:r>
            <a:endParaRPr lang="en-US" dirty="0"/>
          </a:p>
        </p:txBody>
      </p:sp>
      <p:sp>
        <p:nvSpPr>
          <p:cNvPr id="4" name="Slide Number Placeholder 3"/>
          <p:cNvSpPr>
            <a:spLocks noGrp="1"/>
          </p:cNvSpPr>
          <p:nvPr>
            <p:ph type="sldNum" sz="quarter" idx="10"/>
          </p:nvPr>
        </p:nvSpPr>
        <p:spPr/>
        <p:txBody>
          <a:bodyPr/>
          <a:lstStyle/>
          <a:p>
            <a:fld id="{093C89D1-B216-40E0-A039-8D7F55674445}"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Tammy</a:t>
            </a:r>
          </a:p>
          <a:p>
            <a:endParaRPr lang="en-US" dirty="0" smtClean="0"/>
          </a:p>
          <a:p>
            <a:r>
              <a:rPr lang="en-US" dirty="0" smtClean="0"/>
              <a:t>Jot</a:t>
            </a:r>
            <a:r>
              <a:rPr lang="en-US" baseline="0" dirty="0" smtClean="0"/>
              <a:t> down your “Most Important Point” from this morning.  Be prepared to share with a partner.</a:t>
            </a:r>
          </a:p>
          <a:p>
            <a:endParaRPr lang="en-US" baseline="0" dirty="0" smtClean="0"/>
          </a:p>
          <a:p>
            <a:r>
              <a:rPr lang="en-US" baseline="0" dirty="0" smtClean="0"/>
              <a:t>SU,HU,PU</a:t>
            </a:r>
            <a:endParaRPr lang="en-US" dirty="0"/>
          </a:p>
        </p:txBody>
      </p:sp>
      <p:sp>
        <p:nvSpPr>
          <p:cNvPr id="4" name="Slide Number Placeholder 3"/>
          <p:cNvSpPr>
            <a:spLocks noGrp="1"/>
          </p:cNvSpPr>
          <p:nvPr>
            <p:ph type="sldNum" sz="quarter" idx="10"/>
          </p:nvPr>
        </p:nvSpPr>
        <p:spPr/>
        <p:txBody>
          <a:bodyPr/>
          <a:lstStyle/>
          <a:p>
            <a:fld id="{093C89D1-B216-40E0-A039-8D7F55674445}"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Joe</a:t>
            </a:r>
          </a:p>
          <a:p>
            <a:r>
              <a:rPr lang="en-US" dirty="0" smtClean="0"/>
              <a:t>Activity 2a </a:t>
            </a:r>
            <a:r>
              <a:rPr lang="en-US" dirty="0" err="1" smtClean="0"/>
              <a:t>wksht</a:t>
            </a:r>
            <a:endParaRPr lang="en-US" dirty="0" smtClean="0"/>
          </a:p>
          <a:p>
            <a:endParaRPr lang="en-US" dirty="0" smtClean="0"/>
          </a:p>
          <a:p>
            <a:r>
              <a:rPr lang="en-US" b="1" dirty="0" smtClean="0"/>
              <a:t>Thinking about teaching multiplication with fractions (Activity 2a)</a:t>
            </a:r>
            <a:endParaRPr lang="en-US" dirty="0" smtClean="0"/>
          </a:p>
          <a:p>
            <a:pPr lvl="0"/>
            <a:r>
              <a:rPr lang="en-US" dirty="0" smtClean="0"/>
              <a:t>What do students first need to understand about fractions in order to make sense of multiplying (and eventually dividing) of fractions? </a:t>
            </a:r>
            <a:r>
              <a:rPr lang="en-US" b="1" dirty="0" smtClean="0"/>
              <a:t>(Either ½ of ¾ is cutting each ¼ in half, or taking half of the 3 pieces : 1&amp; ½ fourths)  </a:t>
            </a:r>
            <a:endParaRPr lang="en-US" dirty="0" smtClean="0"/>
          </a:p>
          <a:p>
            <a:pPr lvl="0"/>
            <a:r>
              <a:rPr lang="en-US" dirty="0" smtClean="0"/>
              <a:t>Why do we say that “of” means “times” when we think about multiplying fractions?</a:t>
            </a:r>
            <a:r>
              <a:rPr lang="en-US" b="1" dirty="0" smtClean="0"/>
              <a:t>   ½ x ¾ = half a group of ¾</a:t>
            </a:r>
            <a:endParaRPr lang="en-US" dirty="0" smtClean="0"/>
          </a:p>
          <a:p>
            <a:endParaRPr lang="en-US" dirty="0"/>
          </a:p>
        </p:txBody>
      </p:sp>
      <p:sp>
        <p:nvSpPr>
          <p:cNvPr id="4" name="Slide Number Placeholder 3"/>
          <p:cNvSpPr>
            <a:spLocks noGrp="1"/>
          </p:cNvSpPr>
          <p:nvPr>
            <p:ph type="sldNum" sz="quarter" idx="10"/>
          </p:nvPr>
        </p:nvSpPr>
        <p:spPr/>
        <p:txBody>
          <a:bodyPr/>
          <a:lstStyle/>
          <a:p>
            <a:fld id="{093C89D1-B216-40E0-A039-8D7F55674445}"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Michelle</a:t>
            </a:r>
          </a:p>
          <a:p>
            <a:endParaRPr lang="en-US" dirty="0" smtClean="0"/>
          </a:p>
          <a:p>
            <a:r>
              <a:rPr lang="en-US" b="1" dirty="0" smtClean="0"/>
              <a:t>Connecting Multiplication of Fractions to Multiplication of Whole Numbers (Activity 2b- 4 pages – not page 1)</a:t>
            </a:r>
            <a:endParaRPr lang="en-US" dirty="0" smtClean="0"/>
          </a:p>
          <a:p>
            <a:pPr lvl="0"/>
            <a:r>
              <a:rPr lang="en-US" dirty="0" smtClean="0"/>
              <a:t>How did these exercises help you think about the concept of multiplying fractions? </a:t>
            </a:r>
          </a:p>
          <a:p>
            <a:r>
              <a:rPr lang="en-US" dirty="0" smtClean="0"/>
              <a:t>The intention of these exercises was to begin to develop students’ strategies to reason about multiplication of fractions.  How does this support the ideas on the Common Core regarding learning fraction multiplication?</a:t>
            </a:r>
            <a:endParaRPr lang="en-US" dirty="0"/>
          </a:p>
        </p:txBody>
      </p:sp>
      <p:sp>
        <p:nvSpPr>
          <p:cNvPr id="4" name="Slide Number Placeholder 3"/>
          <p:cNvSpPr>
            <a:spLocks noGrp="1"/>
          </p:cNvSpPr>
          <p:nvPr>
            <p:ph type="sldNum" sz="quarter" idx="10"/>
          </p:nvPr>
        </p:nvSpPr>
        <p:spPr/>
        <p:txBody>
          <a:bodyPr/>
          <a:lstStyle/>
          <a:p>
            <a:fld id="{093C89D1-B216-40E0-A039-8D7F55674445}"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Michelle/</a:t>
            </a:r>
            <a:r>
              <a:rPr lang="en-US" baseline="0" dirty="0" smtClean="0"/>
              <a:t> All</a:t>
            </a:r>
            <a:endParaRPr lang="en-US" dirty="0"/>
          </a:p>
        </p:txBody>
      </p:sp>
      <p:sp>
        <p:nvSpPr>
          <p:cNvPr id="4" name="Slide Number Placeholder 3"/>
          <p:cNvSpPr>
            <a:spLocks noGrp="1"/>
          </p:cNvSpPr>
          <p:nvPr>
            <p:ph type="sldNum" sz="quarter" idx="10"/>
          </p:nvPr>
        </p:nvSpPr>
        <p:spPr/>
        <p:txBody>
          <a:bodyPr/>
          <a:lstStyle/>
          <a:p>
            <a:fld id="{093C89D1-B216-40E0-A039-8D7F55674445}"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Tammy</a:t>
            </a:r>
            <a:endParaRPr lang="en-US" dirty="0"/>
          </a:p>
        </p:txBody>
      </p:sp>
      <p:sp>
        <p:nvSpPr>
          <p:cNvPr id="4" name="Slide Number Placeholder 3"/>
          <p:cNvSpPr>
            <a:spLocks noGrp="1"/>
          </p:cNvSpPr>
          <p:nvPr>
            <p:ph type="sldNum" sz="quarter" idx="10"/>
          </p:nvPr>
        </p:nvSpPr>
        <p:spPr/>
        <p:txBody>
          <a:bodyPr/>
          <a:lstStyle/>
          <a:p>
            <a:fld id="{093C89D1-B216-40E0-A039-8D7F55674445}"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Michelle</a:t>
            </a:r>
            <a:endParaRPr lang="en-US" dirty="0"/>
          </a:p>
        </p:txBody>
      </p:sp>
      <p:sp>
        <p:nvSpPr>
          <p:cNvPr id="4" name="Slide Number Placeholder 3"/>
          <p:cNvSpPr>
            <a:spLocks noGrp="1"/>
          </p:cNvSpPr>
          <p:nvPr>
            <p:ph type="sldNum" sz="quarter" idx="10"/>
          </p:nvPr>
        </p:nvSpPr>
        <p:spPr/>
        <p:txBody>
          <a:bodyPr/>
          <a:lstStyle/>
          <a:p>
            <a:fld id="{093C89D1-B216-40E0-A039-8D7F55674445}"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Joe</a:t>
            </a:r>
          </a:p>
          <a:p>
            <a:endParaRPr lang="en-US" dirty="0" smtClean="0"/>
          </a:p>
          <a:p>
            <a:r>
              <a:rPr lang="en-US" dirty="0" smtClean="0"/>
              <a:t>Have participants</a:t>
            </a:r>
            <a:r>
              <a:rPr lang="en-US" baseline="0" dirty="0" smtClean="0"/>
              <a:t> identify big concepts they want to focus on in their district and What they might do at their grade level to support that focus area.</a:t>
            </a:r>
          </a:p>
          <a:p>
            <a:endParaRPr lang="en-US" baseline="0" dirty="0" smtClean="0"/>
          </a:p>
          <a:p>
            <a:r>
              <a:rPr lang="en-US" baseline="0" dirty="0" smtClean="0"/>
              <a:t>Multiplication of fractions needs a strong base in lower el with repeated addition and whole number multiplication with visual models and equations.</a:t>
            </a:r>
          </a:p>
          <a:p>
            <a:endParaRPr lang="en-US" baseline="0" dirty="0" smtClean="0"/>
          </a:p>
          <a:p>
            <a:r>
              <a:rPr lang="en-US" baseline="0" dirty="0" smtClean="0"/>
              <a:t>HS when we see kids struggling with fractions seek out their misconceptions and support them where they are so that the misconception is addressed.</a:t>
            </a:r>
            <a:endParaRPr lang="en-US" dirty="0"/>
          </a:p>
        </p:txBody>
      </p:sp>
      <p:sp>
        <p:nvSpPr>
          <p:cNvPr id="4" name="Slide Number Placeholder 3"/>
          <p:cNvSpPr>
            <a:spLocks noGrp="1"/>
          </p:cNvSpPr>
          <p:nvPr>
            <p:ph type="sldNum" sz="quarter" idx="10"/>
          </p:nvPr>
        </p:nvSpPr>
        <p:spPr/>
        <p:txBody>
          <a:bodyPr/>
          <a:lstStyle/>
          <a:p>
            <a:fld id="{093C89D1-B216-40E0-A039-8D7F55674445}"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Tammy</a:t>
            </a:r>
            <a:endParaRPr lang="en-US" dirty="0"/>
          </a:p>
        </p:txBody>
      </p:sp>
      <p:sp>
        <p:nvSpPr>
          <p:cNvPr id="4" name="Slide Number Placeholder 3"/>
          <p:cNvSpPr>
            <a:spLocks noGrp="1"/>
          </p:cNvSpPr>
          <p:nvPr>
            <p:ph type="sldNum" sz="quarter" idx="10"/>
          </p:nvPr>
        </p:nvSpPr>
        <p:spPr/>
        <p:txBody>
          <a:bodyPr/>
          <a:lstStyle/>
          <a:p>
            <a:fld id="{093C89D1-B216-40E0-A039-8D7F55674445}"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Tammy</a:t>
            </a:r>
            <a:endParaRPr lang="en-US" dirty="0"/>
          </a:p>
        </p:txBody>
      </p:sp>
      <p:sp>
        <p:nvSpPr>
          <p:cNvPr id="4" name="Slide Number Placeholder 3"/>
          <p:cNvSpPr>
            <a:spLocks noGrp="1"/>
          </p:cNvSpPr>
          <p:nvPr>
            <p:ph type="sldNum" sz="quarter" idx="10"/>
          </p:nvPr>
        </p:nvSpPr>
        <p:spPr/>
        <p:txBody>
          <a:bodyPr/>
          <a:lstStyle/>
          <a:p>
            <a:fld id="{093C89D1-B216-40E0-A039-8D7F55674445}"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Michelle facilitate, Tammy Chart</a:t>
            </a:r>
          </a:p>
          <a:p>
            <a:endParaRPr lang="en-US" b="1" dirty="0" smtClean="0"/>
          </a:p>
          <a:p>
            <a:r>
              <a:rPr lang="en-US" b="1" dirty="0" smtClean="0"/>
              <a:t>Individually, write and then Stand and Pair up with someone not at your table.</a:t>
            </a:r>
          </a:p>
          <a:p>
            <a:endParaRPr lang="en-US" b="1" dirty="0" smtClean="0"/>
          </a:p>
          <a:p>
            <a:r>
              <a:rPr lang="en-US" b="1" dirty="0" smtClean="0"/>
              <a:t>Elicit</a:t>
            </a:r>
            <a:r>
              <a:rPr lang="en-US" b="1" baseline="0" dirty="0" smtClean="0"/>
              <a:t> and chart group responses.</a:t>
            </a:r>
            <a:endParaRPr lang="en-US" b="1" dirty="0" smtClean="0"/>
          </a:p>
          <a:p>
            <a:endParaRPr lang="en-US" dirty="0" smtClean="0"/>
          </a:p>
          <a:p>
            <a:r>
              <a:rPr lang="en-US" dirty="0" smtClean="0"/>
              <a:t>Same numerator</a:t>
            </a:r>
            <a:r>
              <a:rPr lang="en-US" baseline="0" dirty="0" smtClean="0"/>
              <a:t> makes them equal.</a:t>
            </a:r>
          </a:p>
          <a:p>
            <a:r>
              <a:rPr lang="en-US" baseline="0" dirty="0" smtClean="0"/>
              <a:t>Adding same # to numerator and denominator makes equivalent fractions</a:t>
            </a:r>
          </a:p>
          <a:p>
            <a:r>
              <a:rPr lang="en-US" baseline="0" dirty="0" smtClean="0"/>
              <a:t>¾ and 5/6 are equivalent because both are 1 away from the whole</a:t>
            </a:r>
          </a:p>
          <a:p>
            <a:endParaRPr lang="en-US" baseline="0" dirty="0" smtClean="0"/>
          </a:p>
          <a:p>
            <a:r>
              <a:rPr lang="en-US" dirty="0" smtClean="0"/>
              <a:t>Michelle facilitate and Tammy</a:t>
            </a:r>
            <a:r>
              <a:rPr lang="en-US" baseline="0" dirty="0" smtClean="0"/>
              <a:t> will chart.</a:t>
            </a:r>
          </a:p>
          <a:p>
            <a:r>
              <a:rPr lang="en-US" baseline="0" dirty="0" smtClean="0"/>
              <a:t>What strategies did you use for these questions? </a:t>
            </a:r>
          </a:p>
          <a:p>
            <a:r>
              <a:rPr lang="en-US" baseline="0" dirty="0" smtClean="0"/>
              <a:t>Elicit responses of different strategies.</a:t>
            </a:r>
          </a:p>
          <a:p>
            <a:r>
              <a:rPr lang="en-US" baseline="0" dirty="0" smtClean="0"/>
              <a:t>This warm-up can bring out student misconceptions that can be addressed prior to the beginning of a lesson.</a:t>
            </a:r>
          </a:p>
          <a:p>
            <a:r>
              <a:rPr lang="en-US" dirty="0" smtClean="0"/>
              <a:t>Share at tables then share out.</a:t>
            </a:r>
          </a:p>
          <a:p>
            <a:endParaRPr lang="en-US" dirty="0"/>
          </a:p>
        </p:txBody>
      </p:sp>
      <p:sp>
        <p:nvSpPr>
          <p:cNvPr id="4" name="Slide Number Placeholder 3"/>
          <p:cNvSpPr>
            <a:spLocks noGrp="1"/>
          </p:cNvSpPr>
          <p:nvPr>
            <p:ph type="sldNum" sz="quarter" idx="10"/>
          </p:nvPr>
        </p:nvSpPr>
        <p:spPr/>
        <p:txBody>
          <a:bodyPr/>
          <a:lstStyle/>
          <a:p>
            <a:fld id="{093C89D1-B216-40E0-A039-8D7F55674445}"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Michelle</a:t>
            </a:r>
          </a:p>
          <a:p>
            <a:endParaRPr lang="en-US" dirty="0" smtClean="0"/>
          </a:p>
          <a:p>
            <a:r>
              <a:rPr lang="en-US" dirty="0" smtClean="0"/>
              <a:t>Introduce problems</a:t>
            </a:r>
          </a:p>
          <a:p>
            <a:pPr lvl="0"/>
            <a:r>
              <a:rPr lang="en-US" dirty="0" smtClean="0"/>
              <a:t>10 min individual time</a:t>
            </a:r>
          </a:p>
          <a:p>
            <a:pPr lvl="0"/>
            <a:r>
              <a:rPr lang="en-US" dirty="0" smtClean="0"/>
              <a:t>Collaborate with table group</a:t>
            </a:r>
          </a:p>
          <a:p>
            <a:pPr lvl="1"/>
            <a:r>
              <a:rPr lang="en-US" dirty="0" smtClean="0"/>
              <a:t>What are some similarities and differences you notice in the work at your table?</a:t>
            </a:r>
          </a:p>
          <a:p>
            <a:pPr lvl="1"/>
            <a:r>
              <a:rPr lang="en-US" dirty="0" smtClean="0"/>
              <a:t>Are different answers you have correct?</a:t>
            </a:r>
          </a:p>
          <a:p>
            <a:endParaRPr lang="en-US" dirty="0"/>
          </a:p>
        </p:txBody>
      </p:sp>
      <p:sp>
        <p:nvSpPr>
          <p:cNvPr id="4" name="Slide Number Placeholder 3"/>
          <p:cNvSpPr>
            <a:spLocks noGrp="1"/>
          </p:cNvSpPr>
          <p:nvPr>
            <p:ph type="sldNum" sz="quarter" idx="10"/>
          </p:nvPr>
        </p:nvSpPr>
        <p:spPr/>
        <p:txBody>
          <a:bodyPr/>
          <a:lstStyle/>
          <a:p>
            <a:fld id="{093C89D1-B216-40E0-A039-8D7F55674445}"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Michelle</a:t>
            </a:r>
          </a:p>
          <a:p>
            <a:endParaRPr lang="en-US" dirty="0" smtClean="0"/>
          </a:p>
          <a:p>
            <a:r>
              <a:rPr lang="en-US" dirty="0" smtClean="0"/>
              <a:t>A kid who says 1/9 may not understand area……May not understand the</a:t>
            </a:r>
            <a:r>
              <a:rPr lang="en-US" baseline="0" dirty="0" smtClean="0"/>
              <a:t> need for equal sized pieces.</a:t>
            </a:r>
          </a:p>
          <a:p>
            <a:endParaRPr lang="en-US" baseline="0" dirty="0" smtClean="0"/>
          </a:p>
          <a:p>
            <a:r>
              <a:rPr lang="en-US" baseline="0" dirty="0" smtClean="0"/>
              <a:t>1/9: What is the biggest piece, how do you know?  What is the smallest piece, and how do you know?  How much bigger is ____ than ____?</a:t>
            </a:r>
          </a:p>
          <a:p>
            <a:r>
              <a:rPr lang="en-US" baseline="0" dirty="0" smtClean="0"/>
              <a:t>Give a cut-out model.</a:t>
            </a:r>
          </a:p>
          <a:p>
            <a:endParaRPr lang="en-US" baseline="0" dirty="0" smtClean="0"/>
          </a:p>
          <a:p>
            <a:r>
              <a:rPr lang="en-US" b="1" baseline="0" dirty="0" smtClean="0"/>
              <a:t>Final group Processing:  What might be some ways we need to plan to identify student understanding and support their learning of fraction operations? (Plan for student “math talk”)</a:t>
            </a:r>
            <a:endParaRPr lang="en-US" b="1" dirty="0"/>
          </a:p>
        </p:txBody>
      </p:sp>
      <p:sp>
        <p:nvSpPr>
          <p:cNvPr id="4" name="Slide Number Placeholder 3"/>
          <p:cNvSpPr>
            <a:spLocks noGrp="1"/>
          </p:cNvSpPr>
          <p:nvPr>
            <p:ph type="sldNum" sz="quarter" idx="10"/>
          </p:nvPr>
        </p:nvSpPr>
        <p:spPr/>
        <p:txBody>
          <a:bodyPr/>
          <a:lstStyle/>
          <a:p>
            <a:fld id="{093C89D1-B216-40E0-A039-8D7F55674445}"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Tammy</a:t>
            </a:r>
          </a:p>
          <a:p>
            <a:endParaRPr lang="en-US" dirty="0" smtClean="0"/>
          </a:p>
          <a:p>
            <a:r>
              <a:rPr lang="en-US" dirty="0" smtClean="0"/>
              <a:t>(Adding, Subtracting, and Misconceptions</a:t>
            </a:r>
            <a:r>
              <a:rPr lang="en-US" baseline="0" dirty="0" smtClean="0"/>
              <a:t> </a:t>
            </a:r>
            <a:r>
              <a:rPr lang="en-US" baseline="0" dirty="0" err="1" smtClean="0"/>
              <a:t>Wksheet</a:t>
            </a:r>
            <a:r>
              <a:rPr lang="en-US" baseline="0" dirty="0" smtClean="0"/>
              <a:t>)</a:t>
            </a:r>
          </a:p>
          <a:p>
            <a:endParaRPr lang="en-US" baseline="0" dirty="0" smtClean="0"/>
          </a:p>
          <a:p>
            <a:pPr lvl="0"/>
            <a:r>
              <a:rPr lang="en-US" b="1" dirty="0" smtClean="0"/>
              <a:t>Do the Math:</a:t>
            </a:r>
          </a:p>
          <a:p>
            <a:pPr lvl="0"/>
            <a:r>
              <a:rPr lang="en-US" dirty="0" smtClean="0"/>
              <a:t>Adding and Subtracting Visual Models:</a:t>
            </a:r>
          </a:p>
          <a:p>
            <a:pPr lvl="0"/>
            <a:r>
              <a:rPr lang="en-US" dirty="0" smtClean="0"/>
              <a:t>Complete with a partner or OYO</a:t>
            </a:r>
          </a:p>
          <a:p>
            <a:r>
              <a:rPr lang="en-US" dirty="0" smtClean="0"/>
              <a:t>Whole group discuss #4</a:t>
            </a:r>
          </a:p>
          <a:p>
            <a:endParaRPr lang="en-US" dirty="0" smtClean="0"/>
          </a:p>
        </p:txBody>
      </p:sp>
      <p:sp>
        <p:nvSpPr>
          <p:cNvPr id="4" name="Slide Number Placeholder 3"/>
          <p:cNvSpPr>
            <a:spLocks noGrp="1"/>
          </p:cNvSpPr>
          <p:nvPr>
            <p:ph type="sldNum" sz="quarter" idx="10"/>
          </p:nvPr>
        </p:nvSpPr>
        <p:spPr/>
        <p:txBody>
          <a:bodyPr/>
          <a:lstStyle/>
          <a:p>
            <a:fld id="{093C89D1-B216-40E0-A039-8D7F55674445}"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Tammy</a:t>
            </a:r>
          </a:p>
          <a:p>
            <a:pPr defTabSz="931774">
              <a:defRPr/>
            </a:pPr>
            <a:r>
              <a:rPr lang="en-US" dirty="0" smtClean="0"/>
              <a:t>(</a:t>
            </a:r>
            <a:r>
              <a:rPr lang="en-US" b="1" dirty="0" smtClean="0"/>
              <a:t>Grade level dissection Groups of 4 – corners</a:t>
            </a:r>
            <a:r>
              <a:rPr lang="en-US" dirty="0" smtClean="0"/>
              <a:t>) PROMSE </a:t>
            </a:r>
            <a:r>
              <a:rPr lang="en-US" b="1" dirty="0" smtClean="0"/>
              <a:t>Activity 1c: Adding, Subtracting, and Misconceptions</a:t>
            </a:r>
            <a:endParaRPr lang="en-US" dirty="0" smtClean="0"/>
          </a:p>
          <a:p>
            <a:endParaRPr lang="en-US" dirty="0" smtClean="0"/>
          </a:p>
          <a:p>
            <a:r>
              <a:rPr lang="en-US" dirty="0" smtClean="0"/>
              <a:t>In</a:t>
            </a:r>
            <a:r>
              <a:rPr lang="en-US" baseline="0" dirty="0" smtClean="0"/>
              <a:t> grade band groups discuss the questions.</a:t>
            </a:r>
          </a:p>
          <a:p>
            <a:endParaRPr lang="en-US" baseline="0" dirty="0" smtClean="0"/>
          </a:p>
          <a:p>
            <a:r>
              <a:rPr lang="en-US" baseline="0" dirty="0" smtClean="0"/>
              <a:t>Create cross grade groups and:</a:t>
            </a:r>
            <a:endParaRPr lang="en-US" dirty="0" smtClean="0"/>
          </a:p>
          <a:p>
            <a:endParaRPr lang="en-US" dirty="0" smtClean="0"/>
          </a:p>
          <a:p>
            <a:pPr defTabSz="931774">
              <a:defRPr/>
            </a:pPr>
            <a:r>
              <a:rPr lang="en-US" dirty="0" smtClean="0"/>
              <a:t>Cross Grade Groups………….Same questions but use talking chips/fingers:  Talking Chips!</a:t>
            </a:r>
          </a:p>
          <a:p>
            <a:pPr defTabSz="931774">
              <a:defRPr/>
            </a:pPr>
            <a:r>
              <a:rPr lang="en-US" dirty="0" smtClean="0"/>
              <a:t>Be sure “equal parts” and “what is the whole” are ideas that come out in this discussion</a:t>
            </a:r>
          </a:p>
          <a:p>
            <a:pPr defTabSz="931774">
              <a:defRPr/>
            </a:pPr>
            <a:endParaRPr lang="en-US" dirty="0" smtClean="0"/>
          </a:p>
          <a:p>
            <a:pPr defTabSz="931774">
              <a:defRPr/>
            </a:pPr>
            <a:r>
              <a:rPr lang="en-US" b="1" dirty="0" smtClean="0"/>
              <a:t>Whole group:  What were</a:t>
            </a:r>
            <a:r>
              <a:rPr lang="en-US" b="1" baseline="0" dirty="0" smtClean="0"/>
              <a:t> some of the big ideas you discussed?</a:t>
            </a:r>
            <a:endParaRPr lang="en-US" b="1" dirty="0" smtClean="0"/>
          </a:p>
          <a:p>
            <a:endParaRPr lang="en-US" dirty="0"/>
          </a:p>
        </p:txBody>
      </p:sp>
      <p:sp>
        <p:nvSpPr>
          <p:cNvPr id="4" name="Slide Number Placeholder 3"/>
          <p:cNvSpPr>
            <a:spLocks noGrp="1"/>
          </p:cNvSpPr>
          <p:nvPr>
            <p:ph type="sldNum" sz="quarter" idx="10"/>
          </p:nvPr>
        </p:nvSpPr>
        <p:spPr/>
        <p:txBody>
          <a:bodyPr/>
          <a:lstStyle/>
          <a:p>
            <a:fld id="{093C89D1-B216-40E0-A039-8D7F55674445}"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Michelle</a:t>
            </a:r>
            <a:endParaRPr lang="en-US" dirty="0"/>
          </a:p>
        </p:txBody>
      </p:sp>
      <p:sp>
        <p:nvSpPr>
          <p:cNvPr id="4" name="Slide Number Placeholder 3"/>
          <p:cNvSpPr>
            <a:spLocks noGrp="1"/>
          </p:cNvSpPr>
          <p:nvPr>
            <p:ph type="sldNum" sz="quarter" idx="10"/>
          </p:nvPr>
        </p:nvSpPr>
        <p:spPr/>
        <p:txBody>
          <a:bodyPr/>
          <a:lstStyle/>
          <a:p>
            <a:fld id="{093C89D1-B216-40E0-A039-8D7F55674445}"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C47B47D-04FA-4527-9FC2-681D77DFC3CD}" type="datetimeFigureOut">
              <a:rPr lang="en-US" smtClean="0"/>
              <a:pPr/>
              <a:t>11/7/2012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3A62C74-0DB8-4E38-BA0B-CCABCA22A2C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47B47D-04FA-4527-9FC2-681D77DFC3CD}"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62C74-0DB8-4E38-BA0B-CCABCA22A2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47B47D-04FA-4527-9FC2-681D77DFC3CD}"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62C74-0DB8-4E38-BA0B-CCABCA22A2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47B47D-04FA-4527-9FC2-681D77DFC3CD}"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62C74-0DB8-4E38-BA0B-CCABCA22A2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47B47D-04FA-4527-9FC2-681D77DFC3CD}"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62C74-0DB8-4E38-BA0B-CCABCA22A2C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47B47D-04FA-4527-9FC2-681D77DFC3CD}" type="datetimeFigureOut">
              <a:rPr lang="en-US" smtClean="0"/>
              <a:pPr/>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62C74-0DB8-4E38-BA0B-CCABCA22A2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C47B47D-04FA-4527-9FC2-681D77DFC3CD}" type="datetimeFigureOut">
              <a:rPr lang="en-US" smtClean="0"/>
              <a:pPr/>
              <a:t>11/7/2012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62C74-0DB8-4E38-BA0B-CCABCA22A2C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C47B47D-04FA-4527-9FC2-681D77DFC3CD}" type="datetimeFigureOut">
              <a:rPr lang="en-US" smtClean="0"/>
              <a:pPr/>
              <a:t>11/7/2012</a:t>
            </a:fld>
            <a:endParaRPr lang="en-US"/>
          </a:p>
        </p:txBody>
      </p:sp>
      <p:sp>
        <p:nvSpPr>
          <p:cNvPr id="8" name="Slide Number Placeholder 7"/>
          <p:cNvSpPr>
            <a:spLocks noGrp="1"/>
          </p:cNvSpPr>
          <p:nvPr>
            <p:ph type="sldNum" sz="quarter" idx="11"/>
          </p:nvPr>
        </p:nvSpPr>
        <p:spPr/>
        <p:txBody>
          <a:bodyPr/>
          <a:lstStyle/>
          <a:p>
            <a:fld id="{B3A62C74-0DB8-4E38-BA0B-CCABCA22A2CA}"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B47D-04FA-4527-9FC2-681D77DFC3CD}" type="datetimeFigureOut">
              <a:rPr lang="en-US" smtClean="0"/>
              <a:pPr/>
              <a:t>11/7/2012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62C74-0DB8-4E38-BA0B-CCABCA22A2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47B47D-04FA-4527-9FC2-681D77DFC3CD}" type="datetimeFigureOut">
              <a:rPr lang="en-US" smtClean="0"/>
              <a:pPr/>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3A62C74-0DB8-4E38-BA0B-CCABCA22A2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DC47B47D-04FA-4527-9FC2-681D77DFC3CD}" type="datetimeFigureOut">
              <a:rPr lang="en-US" smtClean="0"/>
              <a:pPr/>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62C74-0DB8-4E38-BA0B-CCABCA22A2C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C47B47D-04FA-4527-9FC2-681D77DFC3CD}" type="datetimeFigureOut">
              <a:rPr lang="en-US" smtClean="0"/>
              <a:pPr/>
              <a:t>11/7/2012</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3A62C74-0DB8-4E38-BA0B-CCABCA22A2C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581400"/>
            <a:ext cx="8714936" cy="2057400"/>
          </a:xfrm>
        </p:spPr>
        <p:txBody>
          <a:bodyPr/>
          <a:lstStyle/>
          <a:p>
            <a:r>
              <a:rPr lang="en-US" dirty="0" smtClean="0"/>
              <a:t>Common Core:  Are we ready?</a:t>
            </a:r>
            <a:endParaRPr lang="en-US" dirty="0"/>
          </a:p>
        </p:txBody>
      </p:sp>
      <p:sp>
        <p:nvSpPr>
          <p:cNvPr id="3" name="Subtitle 2"/>
          <p:cNvSpPr>
            <a:spLocks noGrp="1"/>
          </p:cNvSpPr>
          <p:nvPr>
            <p:ph type="subTitle" idx="1"/>
          </p:nvPr>
        </p:nvSpPr>
        <p:spPr/>
        <p:txBody>
          <a:bodyPr/>
          <a:lstStyle/>
          <a:p>
            <a:r>
              <a:rPr lang="en-US" dirty="0" smtClean="0"/>
              <a:t>November 9, 2012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pPr>
              <a:spcAft>
                <a:spcPts val="1200"/>
              </a:spcAft>
            </a:pPr>
            <a:r>
              <a:rPr lang="en-US" dirty="0" smtClean="0"/>
              <a:t>How could having students make drawings to justify addition and subtraction with fractions help students with common misconceptions?</a:t>
            </a:r>
          </a:p>
          <a:p>
            <a:pPr>
              <a:spcAft>
                <a:spcPts val="1200"/>
              </a:spcAft>
            </a:pPr>
            <a:r>
              <a:rPr lang="en-US" dirty="0" smtClean="0"/>
              <a:t>How is this activity connected to the “Planting Flowers” problem?</a:t>
            </a:r>
          </a:p>
          <a:p>
            <a:pPr>
              <a:spcAft>
                <a:spcPts val="1200"/>
              </a:spcAft>
            </a:pPr>
            <a:r>
              <a:rPr lang="en-US" dirty="0" smtClean="0"/>
              <a:t>Which of the CCSS math practices would best support this problem?</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rmAutofit fontScale="90000"/>
          </a:bodyPr>
          <a:lstStyle/>
          <a:p>
            <a:r>
              <a:rPr lang="en-US" dirty="0" smtClean="0"/>
              <a:t>Article: The Power of Problem Choice</a:t>
            </a:r>
            <a:endParaRPr lang="en-US" dirty="0"/>
          </a:p>
        </p:txBody>
      </p:sp>
      <p:sp>
        <p:nvSpPr>
          <p:cNvPr id="3" name="Content Placeholder 2"/>
          <p:cNvSpPr>
            <a:spLocks noGrp="1"/>
          </p:cNvSpPr>
          <p:nvPr>
            <p:ph idx="1"/>
          </p:nvPr>
        </p:nvSpPr>
        <p:spPr/>
        <p:txBody>
          <a:bodyPr/>
          <a:lstStyle/>
          <a:p>
            <a:pPr marL="550926" indent="-514350">
              <a:lnSpc>
                <a:spcPct val="200000"/>
              </a:lnSpc>
              <a:buFont typeface="+mj-lt"/>
              <a:buAutoNum type="arabicPeriod"/>
            </a:pPr>
            <a:r>
              <a:rPr lang="en-US" dirty="0" smtClean="0"/>
              <a:t>Sentence</a:t>
            </a:r>
          </a:p>
          <a:p>
            <a:pPr marL="550926" indent="-514350">
              <a:lnSpc>
                <a:spcPct val="200000"/>
              </a:lnSpc>
              <a:buFont typeface="+mj-lt"/>
              <a:buAutoNum type="arabicPeriod"/>
            </a:pPr>
            <a:r>
              <a:rPr lang="en-US" dirty="0" smtClean="0"/>
              <a:t>Word</a:t>
            </a:r>
          </a:p>
          <a:p>
            <a:pPr marL="550926" indent="-514350">
              <a:lnSpc>
                <a:spcPct val="200000"/>
              </a:lnSpc>
              <a:buFont typeface="+mj-lt"/>
              <a:buAutoNum type="arabicPeriod"/>
            </a:pPr>
            <a:r>
              <a:rPr lang="en-US" dirty="0" smtClean="0"/>
              <a:t>Phrase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Lunch</a:t>
            </a:r>
            <a:endParaRPr lang="en-US" dirty="0"/>
          </a:p>
        </p:txBody>
      </p:sp>
      <p:pic>
        <p:nvPicPr>
          <p:cNvPr id="1026" name="Picture 2" descr="C:\Documents and Settings\Schillet\Local Settings\Temporary Internet Files\Content.IE5\ME60L5DX\MP900439528[1].jpg"/>
          <p:cNvPicPr>
            <a:picLocks noGrp="1" noChangeAspect="1" noChangeArrowheads="1"/>
          </p:cNvPicPr>
          <p:nvPr>
            <p:ph idx="1"/>
          </p:nvPr>
        </p:nvPicPr>
        <p:blipFill>
          <a:blip r:embed="rId3" cstate="print"/>
          <a:srcRect/>
          <a:stretch>
            <a:fillRect/>
          </a:stretch>
        </p:blipFill>
        <p:spPr bwMode="auto">
          <a:xfrm>
            <a:off x="2627159" y="1600200"/>
            <a:ext cx="3127681" cy="4221163"/>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Important Point</a:t>
            </a:r>
            <a:endParaRPr lang="en-US" dirty="0"/>
          </a:p>
        </p:txBody>
      </p:sp>
      <p:pic>
        <p:nvPicPr>
          <p:cNvPr id="2050" name="Picture 2" descr="C:\Documents and Settings\Schillet\Local Settings\Temporary Internet Files\Content.IE5\ME60L5DX\MP900439423[1].jpg"/>
          <p:cNvPicPr>
            <a:picLocks noGrp="1" noChangeAspect="1" noChangeArrowheads="1"/>
          </p:cNvPicPr>
          <p:nvPr>
            <p:ph idx="1"/>
          </p:nvPr>
        </p:nvPicPr>
        <p:blipFill>
          <a:blip r:embed="rId3" cstate="print"/>
          <a:srcRect/>
          <a:stretch>
            <a:fillRect/>
          </a:stretch>
        </p:blipFill>
        <p:spPr bwMode="auto">
          <a:xfrm>
            <a:off x="2461418" y="2080418"/>
            <a:ext cx="3329782" cy="3329782"/>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normAutofit fontScale="90000"/>
          </a:bodyPr>
          <a:lstStyle/>
          <a:p>
            <a:r>
              <a:rPr lang="en-US" dirty="0" smtClean="0"/>
              <a:t>Teaching Multiplication of Fractions</a:t>
            </a:r>
            <a:endParaRPr lang="en-US" dirty="0"/>
          </a:p>
        </p:txBody>
      </p:sp>
      <p:sp>
        <p:nvSpPr>
          <p:cNvPr id="3" name="Content Placeholder 2"/>
          <p:cNvSpPr>
            <a:spLocks noGrp="1"/>
          </p:cNvSpPr>
          <p:nvPr>
            <p:ph idx="1"/>
          </p:nvPr>
        </p:nvSpPr>
        <p:spPr/>
        <p:txBody>
          <a:bodyPr/>
          <a:lstStyle/>
          <a:p>
            <a:pPr marL="550926" indent="-514350">
              <a:spcAft>
                <a:spcPts val="1200"/>
              </a:spcAft>
              <a:buFont typeface="+mj-lt"/>
              <a:buAutoNum type="arabicPeriod"/>
            </a:pPr>
            <a:r>
              <a:rPr lang="en-US" dirty="0" smtClean="0"/>
              <a:t>Individually, answer the questions on the handout.</a:t>
            </a:r>
          </a:p>
          <a:p>
            <a:pPr marL="550926" indent="-514350">
              <a:spcAft>
                <a:spcPts val="1200"/>
              </a:spcAft>
              <a:buFont typeface="+mj-lt"/>
              <a:buAutoNum type="arabicPeriod"/>
            </a:pPr>
            <a:r>
              <a:rPr lang="en-US" dirty="0" smtClean="0"/>
              <a:t>What do students first need to understand about fractions in order to make sense of </a:t>
            </a:r>
            <a:r>
              <a:rPr lang="en-US" smtClean="0"/>
              <a:t>multiplying fractions</a:t>
            </a:r>
            <a:endParaRPr lang="en-US" dirty="0" smtClean="0"/>
          </a:p>
          <a:p>
            <a:pPr marL="550926" indent="-514350">
              <a:spcAft>
                <a:spcPts val="1200"/>
              </a:spcAft>
              <a:buFont typeface="+mj-lt"/>
              <a:buAutoNum type="arabicPeriod"/>
            </a:pPr>
            <a:r>
              <a:rPr lang="en-US" dirty="0" smtClean="0"/>
              <a:t>Why do we say that “of” means “times” when we think about multiplying fractions?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True/False Activity</a:t>
            </a:r>
            <a:endParaRPr lang="en-US" dirty="0"/>
          </a:p>
        </p:txBody>
      </p:sp>
      <p:sp>
        <p:nvSpPr>
          <p:cNvPr id="3" name="Content Placeholder 2"/>
          <p:cNvSpPr>
            <a:spLocks noGrp="1"/>
          </p:cNvSpPr>
          <p:nvPr>
            <p:ph idx="1"/>
          </p:nvPr>
        </p:nvSpPr>
        <p:spPr/>
        <p:txBody>
          <a:bodyPr/>
          <a:lstStyle/>
          <a:p>
            <a:pPr>
              <a:buNone/>
            </a:pPr>
            <a:r>
              <a:rPr lang="en-US" sz="3200" dirty="0" smtClean="0">
                <a:solidFill>
                  <a:srgbClr val="00B0F0"/>
                </a:solidFill>
              </a:rPr>
              <a:t>Decide if each statement is true or false.</a:t>
            </a:r>
          </a:p>
          <a:p>
            <a:pPr>
              <a:buNone/>
            </a:pPr>
            <a:endParaRPr lang="en-US" dirty="0" smtClean="0"/>
          </a:p>
          <a:p>
            <a:r>
              <a:rPr lang="en-US" dirty="0" smtClean="0"/>
              <a:t>If it is true, justify your answer.</a:t>
            </a:r>
          </a:p>
          <a:p>
            <a:pPr>
              <a:buNone/>
            </a:pPr>
            <a:endParaRPr lang="en-US" dirty="0" smtClean="0"/>
          </a:p>
          <a:p>
            <a:r>
              <a:rPr lang="en-US" dirty="0" smtClean="0"/>
              <a:t>If it is false, show why it’s false and revise the statement so it is true.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a:t>
            </a:r>
            <a:endParaRPr lang="en-US" dirty="0"/>
          </a:p>
        </p:txBody>
      </p:sp>
      <p:sp>
        <p:nvSpPr>
          <p:cNvPr id="3" name="Content Placeholder 2"/>
          <p:cNvSpPr>
            <a:spLocks noGrp="1"/>
          </p:cNvSpPr>
          <p:nvPr>
            <p:ph idx="1"/>
          </p:nvPr>
        </p:nvSpPr>
        <p:spPr/>
        <p:txBody>
          <a:bodyPr>
            <a:normAutofit lnSpcReduction="10000"/>
          </a:bodyPr>
          <a:lstStyle/>
          <a:p>
            <a:r>
              <a:rPr lang="en-US" dirty="0" smtClean="0"/>
              <a:t>How did these exercises help you think about the concept of multiplying fractions?</a:t>
            </a:r>
          </a:p>
          <a:p>
            <a:endParaRPr lang="en-US" dirty="0" smtClean="0"/>
          </a:p>
          <a:p>
            <a:r>
              <a:rPr lang="en-US" dirty="0" smtClean="0"/>
              <a:t>The intention was to begin to develop students’ strategies to reason about multiplication for fractions. </a:t>
            </a:r>
            <a:r>
              <a:rPr lang="en-US" dirty="0" smtClean="0">
                <a:solidFill>
                  <a:srgbClr val="00B0F0"/>
                </a:solidFill>
              </a:rPr>
              <a:t>How does this activity support the ideas in the CCSS regarding learning fraction multiplication?</a:t>
            </a:r>
            <a:endParaRPr lang="en-US" dirty="0">
              <a:solidFill>
                <a:srgbClr val="00B0F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a:t>
            </a:r>
            <a:endParaRPr lang="en-US" dirty="0"/>
          </a:p>
        </p:txBody>
      </p:sp>
      <p:pic>
        <p:nvPicPr>
          <p:cNvPr id="4" name="Content Placeholder 3" descr="Break time.jpg"/>
          <p:cNvPicPr>
            <a:picLocks noGrp="1" noChangeAspect="1"/>
          </p:cNvPicPr>
          <p:nvPr>
            <p:ph idx="1"/>
          </p:nvPr>
        </p:nvPicPr>
        <p:blipFill>
          <a:blip r:embed="rId2" cstate="print"/>
          <a:stretch>
            <a:fillRect/>
          </a:stretch>
        </p:blipFill>
        <p:spPr>
          <a:xfrm>
            <a:off x="1966913" y="2282034"/>
            <a:ext cx="4586287" cy="3051966"/>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Multiplication Models</a:t>
            </a:r>
            <a:endParaRPr lang="en-US" dirty="0"/>
          </a:p>
        </p:txBody>
      </p:sp>
      <p:sp>
        <p:nvSpPr>
          <p:cNvPr id="3" name="Content Placeholder 2"/>
          <p:cNvSpPr>
            <a:spLocks noGrp="1"/>
          </p:cNvSpPr>
          <p:nvPr>
            <p:ph idx="1"/>
          </p:nvPr>
        </p:nvSpPr>
        <p:spPr/>
        <p:txBody>
          <a:bodyPr/>
          <a:lstStyle/>
          <a:p>
            <a:pPr marL="550926" indent="-514350">
              <a:spcAft>
                <a:spcPts val="1200"/>
              </a:spcAft>
              <a:buFont typeface="+mj-lt"/>
              <a:buAutoNum type="arabicPeriod"/>
            </a:pPr>
            <a:r>
              <a:rPr lang="en-US" dirty="0" smtClean="0"/>
              <a:t>Independently answer #1-4 </a:t>
            </a:r>
          </a:p>
          <a:p>
            <a:pPr marL="550926" indent="-514350">
              <a:spcAft>
                <a:spcPts val="1200"/>
              </a:spcAft>
              <a:buFont typeface="+mj-lt"/>
              <a:buAutoNum type="arabicPeriod"/>
            </a:pPr>
            <a:r>
              <a:rPr lang="en-US" dirty="0" smtClean="0"/>
              <a:t>Discuss answers in group.</a:t>
            </a:r>
          </a:p>
          <a:p>
            <a:pPr marL="962406" lvl="1" indent="-514350">
              <a:spcAft>
                <a:spcPts val="1200"/>
              </a:spcAft>
              <a:buFont typeface="+mj-lt"/>
              <a:buAutoNum type="alphaLcPeriod"/>
            </a:pPr>
            <a:r>
              <a:rPr lang="en-US" dirty="0" smtClean="0"/>
              <a:t>Which was least challenging?</a:t>
            </a:r>
          </a:p>
          <a:p>
            <a:pPr marL="962406" lvl="1" indent="-514350">
              <a:spcAft>
                <a:spcPts val="1200"/>
              </a:spcAft>
              <a:buFont typeface="+mj-lt"/>
              <a:buAutoNum type="alphaLcPeriod"/>
            </a:pPr>
            <a:r>
              <a:rPr lang="en-US" dirty="0" smtClean="0"/>
              <a:t>Which was most challenging?</a:t>
            </a:r>
          </a:p>
          <a:p>
            <a:pPr marL="550926" indent="-514350">
              <a:spcAft>
                <a:spcPts val="1200"/>
              </a:spcAft>
              <a:buFont typeface="+mj-lt"/>
              <a:buAutoNum type="arabicPeriod"/>
            </a:pPr>
            <a:r>
              <a:rPr lang="en-US" dirty="0" smtClean="0"/>
              <a:t>What was the impact of having to estimate, draw a visual and write a number sentence?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work analysis</a:t>
            </a:r>
            <a:endParaRPr lang="en-US" dirty="0"/>
          </a:p>
        </p:txBody>
      </p:sp>
      <p:pic>
        <p:nvPicPr>
          <p:cNvPr id="4098" name="Picture 2"/>
          <p:cNvPicPr>
            <a:picLocks noGrp="1" noChangeAspect="1" noChangeArrowheads="1"/>
          </p:cNvPicPr>
          <p:nvPr>
            <p:ph idx="1"/>
          </p:nvPr>
        </p:nvPicPr>
        <p:blipFill>
          <a:blip r:embed="rId3" cstate="print"/>
          <a:srcRect/>
          <a:stretch>
            <a:fillRect/>
          </a:stretch>
        </p:blipFill>
        <p:spPr bwMode="auto">
          <a:xfrm>
            <a:off x="457200" y="1371600"/>
            <a:ext cx="2576400" cy="4866533"/>
          </a:xfrm>
          <a:prstGeom prst="rect">
            <a:avLst/>
          </a:prstGeom>
          <a:noFill/>
          <a:ln w="9525">
            <a:noFill/>
            <a:miter lim="800000"/>
            <a:headEnd/>
            <a:tailEnd/>
          </a:ln>
        </p:spPr>
      </p:pic>
      <p:sp>
        <p:nvSpPr>
          <p:cNvPr id="6" name="TextBox 5"/>
          <p:cNvSpPr txBox="1"/>
          <p:nvPr/>
        </p:nvSpPr>
        <p:spPr>
          <a:xfrm>
            <a:off x="4191000" y="1676400"/>
            <a:ext cx="4114800" cy="2862322"/>
          </a:xfrm>
          <a:prstGeom prst="rect">
            <a:avLst/>
          </a:prstGeom>
          <a:noFill/>
        </p:spPr>
        <p:txBody>
          <a:bodyPr wrap="square" rtlCol="0">
            <a:spAutoFit/>
          </a:bodyPr>
          <a:lstStyle/>
          <a:p>
            <a:pPr>
              <a:spcAft>
                <a:spcPts val="2400"/>
              </a:spcAft>
            </a:pPr>
            <a:r>
              <a:rPr lang="en-US" sz="3200" dirty="0" smtClean="0"/>
              <a:t>What error has the student made?</a:t>
            </a:r>
          </a:p>
          <a:p>
            <a:pPr>
              <a:spcAft>
                <a:spcPts val="2400"/>
              </a:spcAft>
            </a:pPr>
            <a:r>
              <a:rPr lang="en-US" sz="3200" dirty="0" smtClean="0"/>
              <a:t>What would be your next steps with this student?</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Work</a:t>
            </a:r>
            <a:endParaRPr lang="en-US" dirty="0"/>
          </a:p>
        </p:txBody>
      </p:sp>
      <p:sp>
        <p:nvSpPr>
          <p:cNvPr id="3" name="Content Placeholder 2"/>
          <p:cNvSpPr>
            <a:spLocks noGrp="1"/>
          </p:cNvSpPr>
          <p:nvPr>
            <p:ph idx="1"/>
          </p:nvPr>
        </p:nvSpPr>
        <p:spPr/>
        <p:txBody>
          <a:bodyPr>
            <a:normAutofit/>
          </a:bodyPr>
          <a:lstStyle/>
          <a:p>
            <a:pPr>
              <a:buNone/>
            </a:pPr>
            <a:r>
              <a:rPr lang="en-US" dirty="0" smtClean="0"/>
              <a:t>Write 3 equivalent fractions for each:</a:t>
            </a:r>
          </a:p>
          <a:p>
            <a:pPr marL="1136142" lvl="2" indent="-514350">
              <a:spcAft>
                <a:spcPts val="1200"/>
              </a:spcAft>
              <a:buFont typeface="+mj-lt"/>
              <a:buAutoNum type="arabicPeriod"/>
            </a:pPr>
            <a:r>
              <a:rPr lang="en-US" sz="3000" dirty="0" smtClean="0"/>
              <a:t>4/5</a:t>
            </a:r>
          </a:p>
          <a:p>
            <a:pPr marL="1136142" lvl="2" indent="-514350">
              <a:spcAft>
                <a:spcPts val="1200"/>
              </a:spcAft>
              <a:buFont typeface="+mj-lt"/>
              <a:buAutoNum type="arabicPeriod"/>
            </a:pPr>
            <a:r>
              <a:rPr lang="en-US" sz="3000" dirty="0" smtClean="0"/>
              <a:t>5/4</a:t>
            </a:r>
          </a:p>
          <a:p>
            <a:pPr marL="1136142" lvl="2" indent="-514350">
              <a:spcAft>
                <a:spcPts val="1200"/>
              </a:spcAft>
              <a:buFont typeface="+mj-lt"/>
              <a:buAutoNum type="arabicPeriod"/>
            </a:pPr>
            <a:r>
              <a:rPr lang="en-US" sz="3000" dirty="0" smtClean="0"/>
              <a:t>2.8</a:t>
            </a:r>
          </a:p>
          <a:p>
            <a:pPr marL="1136142" lvl="2" indent="-514350">
              <a:spcAft>
                <a:spcPts val="1200"/>
              </a:spcAft>
              <a:buFont typeface="+mj-lt"/>
              <a:buAutoNum type="arabicPeriod"/>
            </a:pPr>
            <a:r>
              <a:rPr lang="en-US" sz="3000" dirty="0" smtClean="0"/>
              <a:t>9/15</a:t>
            </a:r>
          </a:p>
          <a:p>
            <a:pPr marL="550926" indent="-514350">
              <a:buNone/>
            </a:pPr>
            <a:r>
              <a:rPr lang="en-US" dirty="0" smtClean="0"/>
              <a:t>Be ready to use math language to explain your thinking.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Thinking Time</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Where do </a:t>
            </a:r>
            <a:r>
              <a:rPr lang="en-US" b="1" u="sng" dirty="0" smtClean="0"/>
              <a:t>your</a:t>
            </a:r>
            <a:r>
              <a:rPr lang="en-US" dirty="0" smtClean="0"/>
              <a:t> students tend to struggle with fraction concepts?</a:t>
            </a:r>
          </a:p>
          <a:p>
            <a:pPr>
              <a:buNone/>
            </a:pPr>
            <a:endParaRPr lang="en-US" dirty="0" smtClean="0"/>
          </a:p>
          <a:p>
            <a:pPr>
              <a:buNone/>
            </a:pPr>
            <a:r>
              <a:rPr lang="en-US" dirty="0" smtClean="0"/>
              <a:t>What fraction operation concept might be most important to address in your district?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K-12 Connections</a:t>
            </a:r>
            <a:endParaRPr lang="en-US" dirty="0"/>
          </a:p>
        </p:txBody>
      </p:sp>
      <p:graphicFrame>
        <p:nvGraphicFramePr>
          <p:cNvPr id="4" name="Content Placeholder 3"/>
          <p:cNvGraphicFramePr>
            <a:graphicFrameLocks noGrp="1"/>
          </p:cNvGraphicFramePr>
          <p:nvPr>
            <p:ph idx="1"/>
          </p:nvPr>
        </p:nvGraphicFramePr>
        <p:xfrm>
          <a:off x="990600" y="1600201"/>
          <a:ext cx="67818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33400" y="5486400"/>
            <a:ext cx="7924800" cy="830997"/>
          </a:xfrm>
          <a:prstGeom prst="rect">
            <a:avLst/>
          </a:prstGeom>
          <a:noFill/>
        </p:spPr>
        <p:txBody>
          <a:bodyPr wrap="square" rtlCol="0">
            <a:spAutoFit/>
          </a:bodyPr>
          <a:lstStyle/>
          <a:p>
            <a:pPr algn="ctr"/>
            <a:r>
              <a:rPr lang="en-US" sz="2400" dirty="0" smtClean="0"/>
              <a:t>How does each grade band support students in understanding this concept?</a:t>
            </a:r>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SBAC </a:t>
            </a:r>
            <a:r>
              <a:rPr lang="en-US" smtClean="0"/>
              <a:t>sample items</a:t>
            </a:r>
            <a:endParaRPr lang="en-US"/>
          </a:p>
        </p:txBody>
      </p:sp>
      <p:sp>
        <p:nvSpPr>
          <p:cNvPr id="3" name="Content Placeholder 2"/>
          <p:cNvSpPr>
            <a:spLocks noGrp="1"/>
          </p:cNvSpPr>
          <p:nvPr>
            <p:ph idx="1"/>
          </p:nvPr>
        </p:nvSpPr>
        <p:spPr/>
        <p:txBody>
          <a:bodyPr/>
          <a:lstStyle/>
          <a:p>
            <a:pPr lvl="0">
              <a:lnSpc>
                <a:spcPct val="200000"/>
              </a:lnSpc>
            </a:pPr>
            <a:r>
              <a:rPr lang="en-US" dirty="0" smtClean="0"/>
              <a:t>3-5 Fractions 2a &amp; Fractions 2b</a:t>
            </a:r>
          </a:p>
          <a:p>
            <a:pPr lvl="0">
              <a:lnSpc>
                <a:spcPct val="200000"/>
              </a:lnSpc>
            </a:pPr>
            <a:r>
              <a:rPr lang="en-US" dirty="0" smtClean="0"/>
              <a:t>6-8 Expressions and Equations 2</a:t>
            </a:r>
          </a:p>
          <a:p>
            <a:pPr lvl="0">
              <a:lnSpc>
                <a:spcPct val="200000"/>
              </a:lnSpc>
            </a:pPr>
            <a:r>
              <a:rPr lang="en-US" dirty="0" smtClean="0"/>
              <a:t>HS: </a:t>
            </a:r>
            <a:r>
              <a:rPr lang="en-US" dirty="0" err="1" smtClean="0"/>
              <a:t>Rationals</a:t>
            </a:r>
            <a:r>
              <a:rPr lang="en-US" dirty="0" smtClean="0"/>
              <a:t> and Radicals</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Provide Feedback</a:t>
            </a:r>
            <a:endParaRPr lang="en-US" dirty="0"/>
          </a:p>
        </p:txBody>
      </p:sp>
      <p:sp>
        <p:nvSpPr>
          <p:cNvPr id="3" name="Content Placeholder 2"/>
          <p:cNvSpPr>
            <a:spLocks noGrp="1"/>
          </p:cNvSpPr>
          <p:nvPr>
            <p:ph idx="1"/>
          </p:nvPr>
        </p:nvSpPr>
        <p:spPr/>
        <p:txBody>
          <a:bodyPr/>
          <a:lstStyle/>
          <a:p>
            <a:pPr>
              <a:buNone/>
            </a:pPr>
            <a:r>
              <a:rPr lang="en-US" dirty="0" smtClean="0"/>
              <a:t>Click the feedback link on the Moodle to provide us with feedback on today’s PD.</a:t>
            </a:r>
          </a:p>
          <a:p>
            <a:pPr>
              <a:buNone/>
            </a:pPr>
            <a:endParaRPr lang="en-US" dirty="0" smtClean="0"/>
          </a:p>
          <a:p>
            <a:pPr>
              <a:buNone/>
            </a:pPr>
            <a:r>
              <a:rPr lang="en-US" dirty="0" smtClean="0"/>
              <a:t>If you are getting SCECH’s (formerly known as SB-CEU’s) you will receive a separate email from MDE to complete </a:t>
            </a:r>
            <a:r>
              <a:rPr lang="en-US" smtClean="0"/>
              <a:t>a survey.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Norms</a:t>
            </a:r>
            <a:endParaRPr lang="en-US" dirty="0"/>
          </a:p>
        </p:txBody>
      </p:sp>
      <p:sp>
        <p:nvSpPr>
          <p:cNvPr id="3" name="Content Placeholder 2"/>
          <p:cNvSpPr>
            <a:spLocks noGrp="1"/>
          </p:cNvSpPr>
          <p:nvPr>
            <p:ph idx="1"/>
          </p:nvPr>
        </p:nvSpPr>
        <p:spPr/>
        <p:txBody>
          <a:bodyPr/>
          <a:lstStyle/>
          <a:p>
            <a:pPr>
              <a:lnSpc>
                <a:spcPct val="150000"/>
              </a:lnSpc>
            </a:pPr>
            <a:r>
              <a:rPr lang="en-US" dirty="0" smtClean="0"/>
              <a:t>Participate positively</a:t>
            </a:r>
          </a:p>
          <a:p>
            <a:pPr>
              <a:lnSpc>
                <a:spcPct val="150000"/>
              </a:lnSpc>
            </a:pPr>
            <a:r>
              <a:rPr lang="en-US" dirty="0" smtClean="0"/>
              <a:t>Share the air time</a:t>
            </a:r>
          </a:p>
          <a:p>
            <a:pPr>
              <a:lnSpc>
                <a:spcPct val="150000"/>
              </a:lnSpc>
            </a:pPr>
            <a:r>
              <a:rPr lang="en-US" dirty="0" smtClean="0"/>
              <a:t>Silence phones</a:t>
            </a:r>
          </a:p>
          <a:p>
            <a:pPr>
              <a:lnSpc>
                <a:spcPct val="150000"/>
              </a:lnSpc>
            </a:pPr>
            <a:r>
              <a:rPr lang="en-US" dirty="0" smtClean="0"/>
              <a:t>Seek clarification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a:xfrm>
            <a:off x="685800" y="1676400"/>
            <a:ext cx="7772400" cy="4648200"/>
          </a:xfrm>
        </p:spPr>
        <p:txBody>
          <a:bodyPr>
            <a:normAutofit fontScale="92500" lnSpcReduction="20000"/>
          </a:bodyPr>
          <a:lstStyle/>
          <a:p>
            <a:pPr>
              <a:spcAft>
                <a:spcPts val="1200"/>
              </a:spcAft>
            </a:pPr>
            <a:r>
              <a:rPr lang="en-US" dirty="0" smtClean="0"/>
              <a:t>Examine our conceptual understandings of operations with rational numbers and what that means for instruction at multiple grade levels</a:t>
            </a:r>
          </a:p>
          <a:p>
            <a:pPr>
              <a:spcAft>
                <a:spcPts val="1200"/>
              </a:spcAft>
            </a:pPr>
            <a:r>
              <a:rPr lang="en-US" dirty="0" smtClean="0"/>
              <a:t>Explore Smarter Balanced Assessment Consortium rational number items</a:t>
            </a:r>
          </a:p>
          <a:p>
            <a:pPr>
              <a:spcAft>
                <a:spcPts val="1200"/>
              </a:spcAft>
            </a:pPr>
            <a:r>
              <a:rPr lang="en-US" dirty="0" smtClean="0"/>
              <a:t>Develop an understanding of the CCSS Mathematical Practices in the context of teaching operations with rational numbers</a:t>
            </a:r>
          </a:p>
          <a:p>
            <a:pPr>
              <a:spcAft>
                <a:spcPts val="1200"/>
              </a:spcAft>
            </a:pPr>
            <a:r>
              <a:rPr lang="en-US" dirty="0" smtClean="0"/>
              <a:t>Identify student misconceptions and strategies for support.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Equivalence</a:t>
            </a:r>
            <a:endParaRPr lang="en-US" dirty="0"/>
          </a:p>
        </p:txBody>
      </p:sp>
      <p:sp>
        <p:nvSpPr>
          <p:cNvPr id="3" name="Content Placeholder 2"/>
          <p:cNvSpPr>
            <a:spLocks noGrp="1"/>
          </p:cNvSpPr>
          <p:nvPr>
            <p:ph idx="1"/>
          </p:nvPr>
        </p:nvSpPr>
        <p:spPr/>
        <p:txBody>
          <a:bodyPr/>
          <a:lstStyle/>
          <a:p>
            <a:pPr>
              <a:spcAft>
                <a:spcPts val="1200"/>
              </a:spcAft>
            </a:pPr>
            <a:r>
              <a:rPr lang="en-US" dirty="0" smtClean="0"/>
              <a:t>Why is equivalence of fractions important?</a:t>
            </a:r>
          </a:p>
          <a:p>
            <a:pPr>
              <a:spcAft>
                <a:spcPts val="1200"/>
              </a:spcAft>
            </a:pPr>
            <a:r>
              <a:rPr lang="en-US" dirty="0" smtClean="0"/>
              <a:t>What are some common misconceptions kids have when making equivalent fractions?</a:t>
            </a:r>
          </a:p>
          <a:p>
            <a:pPr>
              <a:spcAft>
                <a:spcPts val="1200"/>
              </a:spcAft>
            </a:pPr>
            <a:r>
              <a:rPr lang="en-US" dirty="0" smtClean="0"/>
              <a:t>How can we support learning for students who hold these misconceptions?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Planting Flowers </a:t>
            </a:r>
            <a:r>
              <a:rPr lang="en-US" sz="2200" dirty="0" smtClean="0"/>
              <a:t>(Addition and Subtraction)</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2286000" y="1752600"/>
            <a:ext cx="3857625" cy="47857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Reflecting on Planting Flowers</a:t>
            </a:r>
            <a:endParaRPr lang="en-US" dirty="0"/>
          </a:p>
        </p:txBody>
      </p:sp>
      <p:sp>
        <p:nvSpPr>
          <p:cNvPr id="3" name="Content Placeholder 2"/>
          <p:cNvSpPr>
            <a:spLocks noGrp="1"/>
          </p:cNvSpPr>
          <p:nvPr>
            <p:ph idx="1"/>
          </p:nvPr>
        </p:nvSpPr>
        <p:spPr/>
        <p:txBody>
          <a:bodyPr>
            <a:normAutofit lnSpcReduction="10000"/>
          </a:bodyPr>
          <a:lstStyle/>
          <a:p>
            <a:pPr marL="550926" indent="-514350">
              <a:spcAft>
                <a:spcPts val="1200"/>
              </a:spcAft>
              <a:buFont typeface="+mj-lt"/>
              <a:buAutoNum type="arabicPeriod"/>
            </a:pPr>
            <a:r>
              <a:rPr lang="en-US" dirty="0" smtClean="0"/>
              <a:t>What will students need to understand to make sense of part a?</a:t>
            </a:r>
          </a:p>
          <a:p>
            <a:pPr marL="550926" indent="-514350">
              <a:spcAft>
                <a:spcPts val="1200"/>
              </a:spcAft>
              <a:buFont typeface="+mj-lt"/>
              <a:buAutoNum type="arabicPeriod"/>
            </a:pPr>
            <a:r>
              <a:rPr lang="en-US" dirty="0" smtClean="0"/>
              <a:t>What if a student says that impatiens are 1/9 of the garden?</a:t>
            </a:r>
          </a:p>
          <a:p>
            <a:pPr marL="550926" indent="-514350">
              <a:spcAft>
                <a:spcPts val="1200"/>
              </a:spcAft>
              <a:buFont typeface="+mj-lt"/>
              <a:buAutoNum type="arabicPeriod"/>
            </a:pPr>
            <a:r>
              <a:rPr lang="en-US" dirty="0" smtClean="0"/>
              <a:t>How does the idea of equivalent fractions come into this problem?</a:t>
            </a:r>
          </a:p>
          <a:p>
            <a:pPr marL="550926" indent="-514350">
              <a:spcAft>
                <a:spcPts val="1200"/>
              </a:spcAft>
              <a:buFont typeface="+mj-lt"/>
              <a:buAutoNum type="arabicPeriod"/>
            </a:pPr>
            <a:r>
              <a:rPr lang="en-US" dirty="0" smtClean="0"/>
              <a:t>Which of the CCSS math practices would best support this problem?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a:t>
            </a:r>
            <a:endParaRPr lang="en-US" dirty="0"/>
          </a:p>
        </p:txBody>
      </p:sp>
      <p:pic>
        <p:nvPicPr>
          <p:cNvPr id="4" name="Content Placeholder 3" descr="Break time.jpg"/>
          <p:cNvPicPr>
            <a:picLocks noGrp="1" noChangeAspect="1"/>
          </p:cNvPicPr>
          <p:nvPr>
            <p:ph idx="1"/>
          </p:nvPr>
        </p:nvPicPr>
        <p:blipFill>
          <a:blip r:embed="rId2" cstate="print"/>
          <a:stretch>
            <a:fillRect/>
          </a:stretch>
        </p:blipFill>
        <p:spPr>
          <a:xfrm>
            <a:off x="1966913" y="2282034"/>
            <a:ext cx="4586287" cy="3051966"/>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Visualizing Addition and Subtraction</a:t>
            </a:r>
            <a:endParaRPr lang="en-US" sz="3600" b="1" dirty="0"/>
          </a:p>
        </p:txBody>
      </p:sp>
      <p:pic>
        <p:nvPicPr>
          <p:cNvPr id="2050" name="Picture 2" descr="C:\Documents and Settings\Schillet\Local Settings\Temporary Internet Files\Content.IE5\5AR8J39S\MP900387689[1].jpg"/>
          <p:cNvPicPr>
            <a:picLocks noGrp="1" noChangeAspect="1" noChangeArrowheads="1"/>
          </p:cNvPicPr>
          <p:nvPr>
            <p:ph idx="1"/>
          </p:nvPr>
        </p:nvPicPr>
        <p:blipFill>
          <a:blip r:embed="rId3" cstate="print"/>
          <a:srcRect/>
          <a:stretch>
            <a:fillRect/>
          </a:stretch>
        </p:blipFill>
        <p:spPr bwMode="auto">
          <a:xfrm>
            <a:off x="2057400" y="2209800"/>
            <a:ext cx="4114800" cy="2935224"/>
          </a:xfrm>
          <a:prstGeom prst="rect">
            <a:avLst/>
          </a:prstGeom>
          <a:noFill/>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0.0.2212"/>
  <p:tag name="PPTVERSION" val="12"/>
  <p:tag name="TPOS" val="2"/>
</p:tagLst>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622</TotalTime>
  <Words>1296</Words>
  <Application>Microsoft Office PowerPoint</Application>
  <PresentationFormat>On-screen Show (4:3)</PresentationFormat>
  <Paragraphs>190</Paragraphs>
  <Slides>23</Slides>
  <Notes>17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Technic</vt:lpstr>
      <vt:lpstr>Common Core:  Are we ready?</vt:lpstr>
      <vt:lpstr>Bell Work</vt:lpstr>
      <vt:lpstr>Norms</vt:lpstr>
      <vt:lpstr>Outcomes</vt:lpstr>
      <vt:lpstr>Importance of Equivalence</vt:lpstr>
      <vt:lpstr>Planting Flowers (Addition and Subtraction)</vt:lpstr>
      <vt:lpstr>Reflecting on Planting Flowers</vt:lpstr>
      <vt:lpstr>Break</vt:lpstr>
      <vt:lpstr>Visualizing Addition and Subtraction</vt:lpstr>
      <vt:lpstr>Reflection</vt:lpstr>
      <vt:lpstr>Article: The Power of Problem Choice</vt:lpstr>
      <vt:lpstr>Lunch</vt:lpstr>
      <vt:lpstr>Most Important Point</vt:lpstr>
      <vt:lpstr>Teaching Multiplication of Fractions</vt:lpstr>
      <vt:lpstr>True/False Activity</vt:lpstr>
      <vt:lpstr>Reflection </vt:lpstr>
      <vt:lpstr>Break</vt:lpstr>
      <vt:lpstr>Multiplication Models</vt:lpstr>
      <vt:lpstr>Student work analysis</vt:lpstr>
      <vt:lpstr>Team Thinking Time</vt:lpstr>
      <vt:lpstr>K-12 Connections</vt:lpstr>
      <vt:lpstr>SBAC sample items</vt:lpstr>
      <vt:lpstr>Please Provide Feedback</vt:lpstr>
    </vt:vector>
  </TitlesOfParts>
  <Company>Prive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Core: Are we ready?</dc:title>
  <dc:creator>Tammy Schiller</dc:creator>
  <cp:lastModifiedBy>Tammy Schiller</cp:lastModifiedBy>
  <cp:revision>75</cp:revision>
  <dcterms:created xsi:type="dcterms:W3CDTF">2012-10-31T14:19:03Z</dcterms:created>
  <dcterms:modified xsi:type="dcterms:W3CDTF">2012-11-07T16:37:17Z</dcterms:modified>
</cp:coreProperties>
</file>