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73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9" r:id="rId20"/>
    <p:sldId id="278" r:id="rId21"/>
    <p:sldId id="280" r:id="rId22"/>
    <p:sldId id="281" r:id="rId23"/>
    <p:sldId id="284" r:id="rId24"/>
    <p:sldId id="283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64" autoAdjust="0"/>
  </p:normalViewPr>
  <p:slideViewPr>
    <p:cSldViewPr>
      <p:cViewPr>
        <p:scale>
          <a:sx n="70" d="100"/>
          <a:sy n="70" d="100"/>
        </p:scale>
        <p:origin x="-18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534F-0CB5-4774-977C-7CA53A0721D1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AD3AC-F2DB-4B8A-842E-B61109F7F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respond</a:t>
            </a:r>
            <a:r>
              <a:rPr lang="en-US" baseline="0" dirty="0" smtClean="0"/>
              <a:t> to the question in bold.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SS Assessment</a:t>
            </a:r>
          </a:p>
          <a:p>
            <a:pPr algn="l"/>
            <a:r>
              <a:rPr lang="en-US" dirty="0" smtClean="0"/>
              <a:t>5 Sample</a:t>
            </a:r>
            <a:r>
              <a:rPr lang="en-US" baseline="0" dirty="0" smtClean="0"/>
              <a:t> Assessments</a:t>
            </a:r>
            <a:endParaRPr lang="en-US" dirty="0" smtClean="0"/>
          </a:p>
          <a:p>
            <a:pPr algn="l"/>
            <a:r>
              <a:rPr lang="en-US" dirty="0" smtClean="0"/>
              <a:t>11</a:t>
            </a:r>
            <a:r>
              <a:rPr lang="en-US" baseline="0" dirty="0" smtClean="0"/>
              <a:t> Questions</a:t>
            </a:r>
          </a:p>
          <a:p>
            <a:pPr algn="l"/>
            <a:r>
              <a:rPr lang="en-US" baseline="0" dirty="0" smtClean="0"/>
              <a:t>Standards Assessed are in Parenthesis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Take</a:t>
            </a:r>
            <a:r>
              <a:rPr lang="en-US" baseline="0" dirty="0" smtClean="0"/>
              <a:t> two minutes and answer the questions: </a:t>
            </a:r>
          </a:p>
          <a:p>
            <a:pPr algn="l"/>
            <a:r>
              <a:rPr lang="en-US" sz="1200" b="1" dirty="0" smtClean="0"/>
              <a:t>What was taught?</a:t>
            </a:r>
          </a:p>
          <a:p>
            <a:pPr algn="l"/>
            <a:r>
              <a:rPr lang="en-US" sz="1200" b="1" dirty="0" smtClean="0"/>
              <a:t>What went well?</a:t>
            </a:r>
          </a:p>
          <a:p>
            <a:pPr algn="l"/>
            <a:r>
              <a:rPr lang="en-US" sz="1200" b="1" dirty="0" smtClean="0"/>
              <a:t>What didn’t go well?</a:t>
            </a:r>
          </a:p>
          <a:p>
            <a:pPr algn="l"/>
            <a:r>
              <a:rPr lang="en-US" sz="1200" b="1" dirty="0" smtClean="0"/>
              <a:t>What are you going to do next?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Item Analysis:</a:t>
            </a:r>
          </a:p>
          <a:p>
            <a:r>
              <a:rPr lang="en-US" dirty="0" smtClean="0"/>
              <a:t>Kids’ names along the left</a:t>
            </a:r>
          </a:p>
          <a:p>
            <a:r>
              <a:rPr lang="en-US" dirty="0" smtClean="0"/>
              <a:t>Kids’ answers</a:t>
            </a:r>
            <a:r>
              <a:rPr lang="en-US" baseline="0" dirty="0" smtClean="0"/>
              <a:t> to each question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Item Analysis Summary:</a:t>
            </a:r>
          </a:p>
          <a:p>
            <a:r>
              <a:rPr lang="en-US" dirty="0" smtClean="0"/>
              <a:t>Each</a:t>
            </a:r>
            <a:r>
              <a:rPr lang="en-US" baseline="0" dirty="0" smtClean="0"/>
              <a:t> question’s point value</a:t>
            </a:r>
          </a:p>
          <a:p>
            <a:r>
              <a:rPr lang="en-US" baseline="0" dirty="0" smtClean="0"/>
              <a:t>Each question’s standard (need to have the standard)</a:t>
            </a:r>
          </a:p>
          <a:p>
            <a:r>
              <a:rPr lang="en-US" baseline="0" dirty="0" smtClean="0"/>
              <a:t># of students answered correctly</a:t>
            </a:r>
          </a:p>
          <a:p>
            <a:r>
              <a:rPr lang="en-US" baseline="0" dirty="0" smtClean="0"/>
              <a:t>Total Points = # of kids tested </a:t>
            </a:r>
            <a:r>
              <a:rPr lang="en-US" baseline="0" dirty="0" err="1" smtClean="0"/>
              <a:t>x’s</a:t>
            </a:r>
            <a:r>
              <a:rPr lang="en-US" baseline="0" dirty="0" smtClean="0"/>
              <a:t> Points column</a:t>
            </a:r>
          </a:p>
          <a:p>
            <a:r>
              <a:rPr lang="en-US" baseline="0" dirty="0" smtClean="0"/>
              <a:t>% Correct = # Answered Correctly/Total Points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Analysis:</a:t>
            </a:r>
          </a:p>
          <a:p>
            <a:r>
              <a:rPr lang="en-US" dirty="0" smtClean="0"/>
              <a:t>Write</a:t>
            </a:r>
            <a:r>
              <a:rPr lang="en-US" baseline="0" dirty="0" smtClean="0"/>
              <a:t> the Standards Assessed on the left</a:t>
            </a:r>
          </a:p>
          <a:p>
            <a:r>
              <a:rPr lang="en-US" baseline="0" dirty="0" smtClean="0"/>
              <a:t>Write the # of items that are assessing the standard</a:t>
            </a:r>
          </a:p>
          <a:p>
            <a:r>
              <a:rPr lang="en-US" baseline="0" dirty="0" smtClean="0"/>
              <a:t>Points = # of points earned by ALL students on the items assessed within the standard</a:t>
            </a:r>
          </a:p>
          <a:p>
            <a:r>
              <a:rPr lang="en-US" baseline="0" dirty="0" smtClean="0"/>
              <a:t>Possible Total = # of points possible on ALL items assessed within the standard</a:t>
            </a:r>
          </a:p>
          <a:p>
            <a:r>
              <a:rPr lang="en-US" baseline="0" dirty="0" smtClean="0"/>
              <a:t>% Possible = Points / Possible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8C1A-3928-44DA-AA41-C8ADC227BE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 tool (albeit archaic),</a:t>
            </a:r>
            <a:r>
              <a:rPr lang="en-US" baseline="0" dirty="0" smtClean="0"/>
              <a:t> these questions are much easier to answer.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Try this with a unit or series of lessons you teach during lead teaching!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Data4SS website</a:t>
            </a:r>
            <a:r>
              <a:rPr lang="en-US" baseline="0" dirty="0" smtClean="0"/>
              <a:t> has tons of resources to enhance your understanding of data. Resources are found within the Professional Development section of the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Examining</a:t>
            </a:r>
            <a:r>
              <a:rPr lang="en-US" baseline="0" dirty="0" smtClean="0"/>
              <a:t> Student Work to Inform Instruction:</a:t>
            </a:r>
          </a:p>
          <a:p>
            <a:r>
              <a:rPr lang="en-US" baseline="0" dirty="0" smtClean="0"/>
              <a:t>Take a look at the PPT as well as the embedded videos.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respond</a:t>
            </a:r>
            <a:r>
              <a:rPr lang="en-US" baseline="0" dirty="0" smtClean="0"/>
              <a:t> to the question in bold.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that you’d like to answer these questions going into a lesson or unit is essential. Based on these questions there are several</a:t>
            </a:r>
            <a:r>
              <a:rPr lang="en-US" baseline="0" dirty="0" smtClean="0"/>
              <a:t> ways to answer. I’ll show you one very simple way to collect and analyze classroom assessment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</a:t>
            </a:r>
            <a:r>
              <a:rPr lang="en-US" baseline="0" dirty="0" smtClean="0"/>
              <a:t> on my analysis of my classroom assessment data, I’m able to see that students had a difficult time with standard U3.1.1. This standard was completed at 80% proficient.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tools are available to answer this question,</a:t>
            </a:r>
            <a:r>
              <a:rPr lang="en-US" baseline="0" dirty="0" smtClean="0"/>
              <a:t> however you need to understand WHY it’s important to use data to drive instruction BEFORE you can answer this question.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Flying the Plane as We Build It Video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Simon </a:t>
            </a:r>
            <a:r>
              <a:rPr lang="en-US" baseline="0" dirty="0" err="1" smtClean="0"/>
              <a:t>Sinek</a:t>
            </a:r>
            <a:r>
              <a:rPr lang="en-US" baseline="0" dirty="0" smtClean="0"/>
              <a:t> Clip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most educators, the WHY focuses around a few simple questions:</a:t>
            </a:r>
          </a:p>
          <a:p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What was taught?</a:t>
            </a:r>
          </a:p>
          <a:p>
            <a:pPr>
              <a:buFontTx/>
              <a:buChar char="-"/>
            </a:pPr>
            <a:r>
              <a:rPr lang="en-US" baseline="0" dirty="0" smtClean="0"/>
              <a:t>What went well?</a:t>
            </a:r>
          </a:p>
          <a:p>
            <a:pPr>
              <a:buFontTx/>
              <a:buChar char="-"/>
            </a:pPr>
            <a:r>
              <a:rPr lang="en-US" baseline="0" dirty="0" smtClean="0"/>
              <a:t>What didn’t go well?</a:t>
            </a:r>
          </a:p>
          <a:p>
            <a:pPr>
              <a:buFontTx/>
              <a:buChar char="-"/>
            </a:pPr>
            <a:r>
              <a:rPr lang="en-US" baseline="0" dirty="0" smtClean="0"/>
              <a:t>What do I go next?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If you are teaching and assessing without acting on the data, it’s like owning a scale and using it everyday, but not changing your eating habits after you see the number… It’s like going to get a check up at the doctor’s office, having them take your vitals and then prescribe you a battery of tests and treatments without even looking at the number on the thermometer, blood pressure machine, or scale.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my data, I’ve designed an</a:t>
            </a:r>
            <a:r>
              <a:rPr lang="en-US" baseline="0" dirty="0" smtClean="0"/>
              <a:t> extension activity as well as a remedial activity for students.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I’ve tapped</a:t>
            </a:r>
            <a:r>
              <a:rPr lang="en-US" baseline="0" dirty="0" smtClean="0"/>
              <a:t> into the Data 4SS website for resources on data conferencing so that my colleagues and I can begin to develop and discuss common assessment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tools: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baseline="0" dirty="0" smtClean="0"/>
              <a:t> MI School Data (State Level Data only)</a:t>
            </a:r>
          </a:p>
          <a:p>
            <a:pPr>
              <a:buFontTx/>
              <a:buChar char="-"/>
            </a:pPr>
            <a:r>
              <a:rPr lang="en-US" baseline="0" dirty="0" smtClean="0"/>
              <a:t> Classroom Data Analysis (Classroom Level Data only)</a:t>
            </a:r>
          </a:p>
          <a:p>
            <a:pPr>
              <a:buFontTx/>
              <a:buChar char="-"/>
            </a:pPr>
            <a:r>
              <a:rPr lang="en-US" baseline="0" dirty="0" smtClean="0"/>
              <a:t> Data4SS (Resources for professional development)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 School Data:</a:t>
            </a:r>
          </a:p>
          <a:p>
            <a:pPr>
              <a:buFontTx/>
              <a:buChar char="-"/>
            </a:pPr>
            <a:r>
              <a:rPr lang="en-US" baseline="0" dirty="0" smtClean="0"/>
              <a:t>Student Testing Information</a:t>
            </a:r>
          </a:p>
          <a:p>
            <a:pPr>
              <a:buFontTx/>
              <a:buChar char="-"/>
            </a:pPr>
            <a:r>
              <a:rPr lang="en-US" baseline="0" dirty="0" smtClean="0"/>
              <a:t>Financial Information </a:t>
            </a:r>
          </a:p>
          <a:p>
            <a:pPr>
              <a:buFontTx/>
              <a:buChar char="-"/>
            </a:pPr>
            <a:r>
              <a:rPr lang="en-US" baseline="0" dirty="0" smtClean="0"/>
              <a:t>Student Count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classroom data</a:t>
            </a:r>
            <a:r>
              <a:rPr lang="en-US" baseline="0" dirty="0" smtClean="0"/>
              <a:t> analysis we will go through today will help to answer these four questions. I will provide you with templates to help answer these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Data4SS contains</a:t>
            </a:r>
            <a:r>
              <a:rPr lang="en-US" baseline="0" dirty="0" smtClean="0"/>
              <a:t> guides to analyzing data with groups as well as videos on how to lead conversations around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Within MI</a:t>
            </a:r>
            <a:r>
              <a:rPr lang="en-US" baseline="0" dirty="0" smtClean="0"/>
              <a:t> School Data:</a:t>
            </a:r>
          </a:p>
          <a:p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Access Student Test Scores</a:t>
            </a:r>
          </a:p>
          <a:p>
            <a:pPr>
              <a:buFontTx/>
              <a:buChar char="-"/>
            </a:pPr>
            <a:r>
              <a:rPr lang="en-US" baseline="0" dirty="0" smtClean="0"/>
              <a:t>Select desired assessment (MEAP, MI Access, MME)</a:t>
            </a:r>
          </a:p>
          <a:p>
            <a:pPr>
              <a:buFontTx/>
              <a:buChar char="-"/>
            </a:pPr>
            <a:r>
              <a:rPr lang="en-US" baseline="0" dirty="0" smtClean="0"/>
              <a:t>Enter report criteria</a:t>
            </a:r>
          </a:p>
          <a:p>
            <a:pPr>
              <a:buFontTx/>
              <a:buChar char="-"/>
            </a:pPr>
            <a:r>
              <a:rPr lang="en-US" baseline="0" dirty="0" smtClean="0"/>
              <a:t>View Entity Breakdown to compare school to district to ISD to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that you’d like to answer these questions going into a lesson or unit is essential. Based on these questions there are several</a:t>
            </a:r>
            <a:r>
              <a:rPr lang="en-US" baseline="0" dirty="0" smtClean="0"/>
              <a:t> ways to answer. I’ll show you one very simple way to collect and analyze classroom assessment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D3AC-F2DB-4B8A-842E-B61109F7F7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CEC-E9F3-4EE4-AF26-E63FF0A18EE7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F1CEC-E9F3-4EE4-AF26-E63FF0A18EE7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2D2D-22B5-4AE0-8E71-6C1CFAC874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C 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33400" y="6257925"/>
            <a:ext cx="8048625" cy="600075"/>
          </a:xfrm>
          <a:prstGeom prst="rect">
            <a:avLst/>
          </a:prstGeom>
        </p:spPr>
      </p:pic>
      <p:pic>
        <p:nvPicPr>
          <p:cNvPr id="8" name="Picture 7" descr="CISD Logo Guy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73253" y="3886200"/>
            <a:ext cx="1270747" cy="2667000"/>
          </a:xfrm>
          <a:prstGeom prst="rect">
            <a:avLst/>
          </a:prstGeom>
          <a:effectLst>
            <a:softEdge rad="317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Data Tools for the </a:t>
            </a:r>
            <a:br>
              <a:rPr lang="en-US" sz="5400" b="1" dirty="0" smtClean="0"/>
            </a:br>
            <a:r>
              <a:rPr lang="en-US" sz="5400" b="1" dirty="0" smtClean="0"/>
              <a:t>Pre-Service Teacher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Mitch Fowler</a:t>
            </a:r>
          </a:p>
          <a:p>
            <a:r>
              <a:rPr lang="en-US" i="1" dirty="0" smtClean="0"/>
              <a:t>School Data Consultant – Calhoun ISD</a:t>
            </a:r>
          </a:p>
          <a:p>
            <a:r>
              <a:rPr lang="en-US" dirty="0" smtClean="0"/>
              <a:t>fowlerm@calhounisd.org</a:t>
            </a:r>
          </a:p>
          <a:p>
            <a:endParaRPr lang="en-US" dirty="0" smtClean="0"/>
          </a:p>
          <a:p>
            <a:r>
              <a:rPr lang="en-US" dirty="0" smtClean="0"/>
              <a:t>Web Resource: </a:t>
            </a:r>
            <a:r>
              <a:rPr lang="en-US" b="1" dirty="0" smtClean="0"/>
              <a:t>http://tinyurl.com/data4preservice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"/>
            <a:ext cx="645496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fowlerm\AppData\Local\Microsoft\Windows\Temporary Internet Files\Content.IE5\01HHEGPW\MC9102163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400"/>
            <a:ext cx="2819400" cy="23234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2971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was taught?</a:t>
            </a:r>
          </a:p>
          <a:p>
            <a:pPr algn="ctr"/>
            <a:r>
              <a:rPr lang="en-US" sz="3600" b="1" dirty="0" smtClean="0"/>
              <a:t>What went well?</a:t>
            </a:r>
          </a:p>
          <a:p>
            <a:pPr algn="ctr"/>
            <a:r>
              <a:rPr lang="en-US" sz="3600" b="1" dirty="0" smtClean="0"/>
              <a:t>What didn’t go well?</a:t>
            </a:r>
          </a:p>
          <a:p>
            <a:pPr algn="ctr"/>
            <a:r>
              <a:rPr lang="en-US" sz="3600" b="1" dirty="0" smtClean="0"/>
              <a:t>What are you going to do next?</a:t>
            </a:r>
            <a:endParaRPr lang="en-US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t="1212"/>
          <a:stretch>
            <a:fillRect/>
          </a:stretch>
        </p:blipFill>
        <p:spPr bwMode="auto">
          <a:xfrm>
            <a:off x="2057400" y="0"/>
            <a:ext cx="50488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29707" y="-1270693"/>
            <a:ext cx="5562600" cy="88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05000" y="1828800"/>
            <a:ext cx="7010400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35768" y="-768967"/>
            <a:ext cx="5791202" cy="80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28800" y="1371600"/>
            <a:ext cx="6934200" cy="464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56442" y="-727642"/>
            <a:ext cx="3886200" cy="808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0" y="2667000"/>
            <a:ext cx="76200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fowlerm\AppData\Local\Microsoft\Windows\Temporary Internet Files\Content.IE5\01HHEGPW\MC9102163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400"/>
            <a:ext cx="2819400" cy="23234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2971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was taught?</a:t>
            </a:r>
          </a:p>
          <a:p>
            <a:pPr algn="ctr"/>
            <a:r>
              <a:rPr lang="en-US" sz="3600" b="1" dirty="0" smtClean="0"/>
              <a:t>What went well?</a:t>
            </a:r>
          </a:p>
          <a:p>
            <a:pPr algn="ctr"/>
            <a:r>
              <a:rPr lang="en-US" sz="3600" b="1" dirty="0" smtClean="0"/>
              <a:t>What didn’t go well?</a:t>
            </a:r>
          </a:p>
          <a:p>
            <a:pPr algn="ctr"/>
            <a:r>
              <a:rPr lang="en-US" sz="3600" b="1" dirty="0" smtClean="0"/>
              <a:t>What are you going to do next?</a:t>
            </a:r>
            <a:endParaRPr lang="en-US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87804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8600"/>
            <a:ext cx="9144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695166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6992" y="4267200"/>
            <a:ext cx="67920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/>
              <a:t>“Describe one way you use </a:t>
            </a:r>
          </a:p>
          <a:p>
            <a:pPr algn="ctr"/>
            <a:r>
              <a:rPr lang="en-US" sz="4000" b="1" dirty="0" smtClean="0"/>
              <a:t>data to inform instruction…”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 how MI School Data can be used to obtain </a:t>
            </a:r>
            <a:r>
              <a:rPr lang="en-US" b="1" dirty="0" smtClean="0"/>
              <a:t>state-level</a:t>
            </a:r>
            <a:r>
              <a:rPr lang="en-US" dirty="0" smtClean="0"/>
              <a:t> student assessment data for any MI district.</a:t>
            </a:r>
          </a:p>
          <a:p>
            <a:r>
              <a:rPr lang="en-US" dirty="0" smtClean="0"/>
              <a:t>Identify how to quickly analyze </a:t>
            </a:r>
            <a:r>
              <a:rPr lang="en-US" b="1" dirty="0" smtClean="0"/>
              <a:t>classroom-level</a:t>
            </a:r>
            <a:r>
              <a:rPr lang="en-US" dirty="0" smtClean="0"/>
              <a:t> data to inform instruction.</a:t>
            </a:r>
          </a:p>
          <a:p>
            <a:r>
              <a:rPr lang="en-US" dirty="0" smtClean="0"/>
              <a:t>Identify how Data4SS can be used as a </a:t>
            </a:r>
            <a:r>
              <a:rPr lang="en-US" b="1" dirty="0" smtClean="0"/>
              <a:t>resource</a:t>
            </a:r>
            <a:r>
              <a:rPr lang="en-US" dirty="0" smtClean="0"/>
              <a:t> for data inquiry and analysis.</a:t>
            </a:r>
          </a:p>
          <a:p>
            <a:r>
              <a:rPr lang="en-US" dirty="0" smtClean="0"/>
              <a:t>Develop an actionable response to the </a:t>
            </a:r>
            <a:r>
              <a:rPr lang="en-US" b="1" dirty="0" smtClean="0"/>
              <a:t>interview</a:t>
            </a:r>
            <a:r>
              <a:rPr lang="en-US" dirty="0" smtClean="0"/>
              <a:t> question “Describe one way you use data to inform instruction.”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67920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/>
              <a:t>“Describe one way you use </a:t>
            </a:r>
          </a:p>
          <a:p>
            <a:pPr algn="ctr"/>
            <a:r>
              <a:rPr lang="en-US" sz="4000" b="1" dirty="0" smtClean="0"/>
              <a:t>data to inform instruction…”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" y="2209800"/>
            <a:ext cx="2286000" cy="2349117"/>
            <a:chOff x="533400" y="1371600"/>
            <a:chExt cx="2286000" cy="2349117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371600"/>
              <a:ext cx="2190750" cy="234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286000" y="2438400"/>
              <a:ext cx="5334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b="5769"/>
          <a:stretch>
            <a:fillRect/>
          </a:stretch>
        </p:blipFill>
        <p:spPr bwMode="auto">
          <a:xfrm>
            <a:off x="2921832" y="1981200"/>
            <a:ext cx="583164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18518" t="94635" r="45322" b="215"/>
          <a:stretch>
            <a:fillRect/>
          </a:stretch>
        </p:blipFill>
        <p:spPr bwMode="auto">
          <a:xfrm>
            <a:off x="2590800" y="5638800"/>
            <a:ext cx="629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fowlerm\AppData\Local\Microsoft\Windows\Temporary Internet Files\Content.IE5\01HHEGPW\MC9102163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400"/>
            <a:ext cx="2819400" cy="23234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2971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was taught?</a:t>
            </a:r>
          </a:p>
          <a:p>
            <a:pPr algn="ctr"/>
            <a:r>
              <a:rPr lang="en-US" sz="3600" b="1" dirty="0" smtClean="0"/>
              <a:t>What went well?</a:t>
            </a:r>
          </a:p>
          <a:p>
            <a:pPr algn="ctr"/>
            <a:r>
              <a:rPr lang="en-US" sz="3600" b="1" dirty="0" smtClean="0"/>
              <a:t>What didn’t go well?</a:t>
            </a:r>
          </a:p>
          <a:p>
            <a:pPr algn="ctr"/>
            <a:r>
              <a:rPr lang="en-US" sz="3600" b="1" dirty="0" smtClean="0"/>
              <a:t>What are you going to do next?</a:t>
            </a:r>
            <a:endParaRPr lang="en-US" sz="3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56442" y="-727642"/>
            <a:ext cx="3886200" cy="808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2286000"/>
            <a:ext cx="7848600" cy="381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Adjusted Instruction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1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65464">
                <a:tc>
                  <a:txBody>
                    <a:bodyPr/>
                    <a:lstStyle/>
                    <a:p>
                      <a:r>
                        <a:rPr lang="en-US" dirty="0" smtClean="0"/>
                        <a:t>Proficient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 Proficient</a:t>
                      </a:r>
                      <a:endParaRPr lang="en-US" dirty="0"/>
                    </a:p>
                  </a:txBody>
                  <a:tcPr/>
                </a:tc>
              </a:tr>
              <a:tr h="572736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B</a:t>
                      </a:r>
                      <a:endParaRPr lang="en-US" dirty="0"/>
                    </a:p>
                  </a:txBody>
                  <a:tcPr/>
                </a:tc>
              </a:tr>
              <a:tr h="572736"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 activity that gets at higher level thinking for standard U3.1.1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Foundational activity that helps</a:t>
                      </a:r>
                      <a:r>
                        <a:rPr lang="en-US" baseline="0" dirty="0" smtClean="0"/>
                        <a:t> students understand that basics of standard U3.1.1</a:t>
                      </a:r>
                      <a:endParaRPr lang="en-US" dirty="0"/>
                    </a:p>
                  </a:txBody>
                  <a:tcPr/>
                </a:tc>
              </a:tr>
              <a:tr h="572736">
                <a:tc>
                  <a:txBody>
                    <a:bodyPr/>
                    <a:lstStyle/>
                    <a:p>
                      <a:r>
                        <a:rPr lang="en-US" dirty="0" smtClean="0"/>
                        <a:t>Web-based activity that is student driven.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group work that is facilitated by the teacher.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r="21210"/>
          <a:stretch>
            <a:fillRect/>
          </a:stretch>
        </p:blipFill>
        <p:spPr bwMode="auto">
          <a:xfrm>
            <a:off x="304800" y="304800"/>
            <a:ext cx="6629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62200" y="1295400"/>
            <a:ext cx="1371600" cy="304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78524" t="7187" b="43884"/>
          <a:stretch>
            <a:fillRect/>
          </a:stretch>
        </p:blipFill>
        <p:spPr bwMode="auto">
          <a:xfrm>
            <a:off x="5562600" y="457200"/>
            <a:ext cx="3341688" cy="537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15000" y="3657600"/>
            <a:ext cx="25908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Thank you!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Mitch Fowler</a:t>
            </a:r>
          </a:p>
          <a:p>
            <a:r>
              <a:rPr lang="en-US" i="1" dirty="0" smtClean="0"/>
              <a:t>School Data Consultant – Calhoun ISD</a:t>
            </a:r>
          </a:p>
          <a:p>
            <a:r>
              <a:rPr lang="en-US" dirty="0" smtClean="0"/>
              <a:t>fowlerm@calhounisd.org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695166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6992" y="4267200"/>
            <a:ext cx="67920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/>
              <a:t>“Describe one way you use </a:t>
            </a:r>
          </a:p>
          <a:p>
            <a:pPr algn="ctr"/>
            <a:r>
              <a:rPr lang="en-US" sz="4000" b="1" dirty="0" smtClean="0"/>
              <a:t>data to inform instruction…”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914400"/>
            <a:ext cx="7424533" cy="3770263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Why?</a:t>
            </a:r>
            <a:endParaRPr lang="en-US" sz="239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5961"/>
          <a:stretch>
            <a:fillRect/>
          </a:stretch>
        </p:blipFill>
        <p:spPr bwMode="auto">
          <a:xfrm>
            <a:off x="6019800" y="3048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fowlerm\AppData\Local\Microsoft\Windows\Temporary Internet Files\Content.IE5\01HHEGPW\MC91021635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33400"/>
            <a:ext cx="2819400" cy="2323434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04800" y="228600"/>
            <a:ext cx="2286000" cy="2349117"/>
            <a:chOff x="533400" y="1371600"/>
            <a:chExt cx="2286000" cy="234911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1371600"/>
              <a:ext cx="2190750" cy="234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2286000" y="2438400"/>
              <a:ext cx="5334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 descr="C:\Users\fowlerm\AppData\Local\Microsoft\Windows\Temporary Internet Files\Content.IE5\QDDOYRNF\MC900431613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8194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5961"/>
          <a:stretch>
            <a:fillRect/>
          </a:stretch>
        </p:blipFill>
        <p:spPr bwMode="auto">
          <a:xfrm>
            <a:off x="6019800" y="3048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fowlerm\AppData\Local\Microsoft\Windows\Temporary Internet Files\Content.IE5\01HHEGPW\MC91021635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33400"/>
            <a:ext cx="2819400" cy="2323434"/>
          </a:xfrm>
          <a:prstGeom prst="rect">
            <a:avLst/>
          </a:prstGeom>
          <a:noFill/>
        </p:spPr>
      </p:pic>
      <p:grpSp>
        <p:nvGrpSpPr>
          <p:cNvPr id="2" name="Group 14"/>
          <p:cNvGrpSpPr/>
          <p:nvPr/>
        </p:nvGrpSpPr>
        <p:grpSpPr>
          <a:xfrm>
            <a:off x="304800" y="228600"/>
            <a:ext cx="2286000" cy="2349117"/>
            <a:chOff x="533400" y="1371600"/>
            <a:chExt cx="2286000" cy="234911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1371600"/>
              <a:ext cx="2190750" cy="234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2286000" y="2438400"/>
              <a:ext cx="5334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60" name="Picture 4" descr="C:\Users\fowlerm\AppData\Local\Microsoft\Windows\Temporary Internet Files\Content.IE5\VU6NXKZF\MP90043956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581400"/>
            <a:ext cx="2514600" cy="1678795"/>
          </a:xfrm>
          <a:prstGeom prst="rect">
            <a:avLst/>
          </a:prstGeom>
          <a:noFill/>
        </p:spPr>
      </p:pic>
      <p:pic>
        <p:nvPicPr>
          <p:cNvPr id="19461" name="Picture 5" descr="C:\Users\fowlerm\AppData\Local\Microsoft\Windows\Temporary Internet Files\Content.IE5\01HHEGPW\MP90036274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581400"/>
            <a:ext cx="2590800" cy="1722882"/>
          </a:xfrm>
          <a:prstGeom prst="rect">
            <a:avLst/>
          </a:prstGeom>
          <a:noFill/>
        </p:spPr>
      </p:pic>
      <p:pic>
        <p:nvPicPr>
          <p:cNvPr id="19464" name="Picture 8" descr="C:\Users\fowlerm\AppData\Local\Microsoft\Windows\Temporary Internet Files\Content.IE5\01HHEGPW\MP90043867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505200"/>
            <a:ext cx="1983087" cy="1981200"/>
          </a:xfrm>
          <a:prstGeom prst="rect">
            <a:avLst/>
          </a:prstGeom>
          <a:noFill/>
        </p:spPr>
      </p:pic>
      <p:sp>
        <p:nvSpPr>
          <p:cNvPr id="18" name="Up Arrow 17"/>
          <p:cNvSpPr/>
          <p:nvPr/>
        </p:nvSpPr>
        <p:spPr>
          <a:xfrm>
            <a:off x="1219200" y="2819400"/>
            <a:ext cx="6096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14800" y="2819400"/>
            <a:ext cx="6096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7162800" y="2819400"/>
            <a:ext cx="6096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3200400" y="381000"/>
            <a:ext cx="2286000" cy="2349117"/>
            <a:chOff x="533400" y="1371600"/>
            <a:chExt cx="2286000" cy="2349117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371600"/>
              <a:ext cx="2190750" cy="234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286000" y="2438400"/>
              <a:ext cx="5334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82" name="Picture 2" descr="C:\Users\fowlerm\AppData\Local\Microsoft\Windows\Temporary Internet Files\Content.IE5\VU6NXKZF\MP90043939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52800"/>
            <a:ext cx="2515578" cy="1679448"/>
          </a:xfrm>
          <a:prstGeom prst="rect">
            <a:avLst/>
          </a:prstGeom>
          <a:noFill/>
        </p:spPr>
      </p:pic>
      <p:pic>
        <p:nvPicPr>
          <p:cNvPr id="20484" name="Picture 4" descr="C:\Users\fowlerm\AppData\Local\Microsoft\Windows\Temporary Internet Files\Content.IE5\VU6NXKZF\MP90031559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352800"/>
            <a:ext cx="2438400" cy="1739392"/>
          </a:xfrm>
          <a:prstGeom prst="rect">
            <a:avLst/>
          </a:prstGeom>
          <a:noFill/>
        </p:spPr>
      </p:pic>
      <p:pic>
        <p:nvPicPr>
          <p:cNvPr id="20488" name="Picture 8" descr="C:\Users\fowlerm\AppData\Local\Microsoft\Windows\Temporary Internet Files\Content.IE5\5Y1K49MG\MC90003069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200400"/>
            <a:ext cx="2057400" cy="1899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fowlerm\AppData\Local\Microsoft\Windows\Temporary Internet Files\Content.IE5\01HHEGPW\MC9102163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400"/>
            <a:ext cx="2819400" cy="23234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2971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was taught?</a:t>
            </a:r>
          </a:p>
          <a:p>
            <a:pPr algn="ctr"/>
            <a:r>
              <a:rPr lang="en-US" sz="3600" b="1" dirty="0" smtClean="0"/>
              <a:t>What went well?</a:t>
            </a:r>
          </a:p>
          <a:p>
            <a:pPr algn="ctr"/>
            <a:r>
              <a:rPr lang="en-US" sz="3600" b="1" dirty="0" smtClean="0"/>
              <a:t>What didn’t go well?</a:t>
            </a:r>
          </a:p>
          <a:p>
            <a:pPr algn="ctr"/>
            <a:r>
              <a:rPr lang="en-US" sz="3600" b="1" dirty="0" smtClean="0"/>
              <a:t>What are you going to do next?</a:t>
            </a:r>
            <a:endParaRPr lang="en-US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b="5961"/>
          <a:stretch>
            <a:fillRect/>
          </a:stretch>
        </p:blipFill>
        <p:spPr bwMode="auto">
          <a:xfrm>
            <a:off x="2895600" y="381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fowlerm\AppData\Local\Microsoft\Windows\Temporary Internet Files\Content.IE5\VU6NXKZF\MP90044867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581400"/>
            <a:ext cx="3048000" cy="2028410"/>
          </a:xfrm>
          <a:prstGeom prst="rect">
            <a:avLst/>
          </a:prstGeom>
          <a:noFill/>
        </p:spPr>
      </p:pic>
      <p:pic>
        <p:nvPicPr>
          <p:cNvPr id="21509" name="Picture 5" descr="C:\Users\fowlerm\AppData\Local\Microsoft\Windows\Temporary Internet Files\Content.IE5\VU6NXKZF\MP900405448[1].jpg"/>
          <p:cNvPicPr>
            <a:picLocks noChangeAspect="1" noChangeArrowheads="1"/>
          </p:cNvPicPr>
          <p:nvPr/>
        </p:nvPicPr>
        <p:blipFill>
          <a:blip r:embed="rId5" cstate="print"/>
          <a:srcRect l="30357" t="12500" r="12500" b="7500"/>
          <a:stretch>
            <a:fillRect/>
          </a:stretch>
        </p:blipFill>
        <p:spPr bwMode="auto">
          <a:xfrm>
            <a:off x="5029200" y="3429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979</Words>
  <Application>Microsoft Office PowerPoint</Application>
  <PresentationFormat>On-screen Show (4:3)</PresentationFormat>
  <Paragraphs>137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Data Tools for the  Pre-Service Teacher</vt:lpstr>
      <vt:lpstr>Today’s Outcomes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Examples of Adjusted Instruction</vt:lpstr>
      <vt:lpstr>Slide 24</vt:lpstr>
      <vt:lpstr>Thank you!  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fowlerm</dc:creator>
  <cp:lastModifiedBy>fowlerm</cp:lastModifiedBy>
  <cp:revision>25</cp:revision>
  <dcterms:created xsi:type="dcterms:W3CDTF">2012-10-20T19:14:18Z</dcterms:created>
  <dcterms:modified xsi:type="dcterms:W3CDTF">2012-10-27T12:05:56Z</dcterms:modified>
</cp:coreProperties>
</file>