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0" r:id="rId3"/>
    <p:sldId id="281" r:id="rId4"/>
    <p:sldId id="282" r:id="rId5"/>
    <p:sldId id="283" r:id="rId6"/>
    <p:sldId id="257" r:id="rId7"/>
    <p:sldId id="284" r:id="rId8"/>
    <p:sldId id="285" r:id="rId9"/>
    <p:sldId id="286" r:id="rId10"/>
    <p:sldId id="287" r:id="rId11"/>
    <p:sldId id="288" r:id="rId12"/>
    <p:sldId id="294" r:id="rId13"/>
    <p:sldId id="289" r:id="rId14"/>
    <p:sldId id="290" r:id="rId15"/>
    <p:sldId id="291" r:id="rId16"/>
    <p:sldId id="292" r:id="rId17"/>
    <p:sldId id="293" r:id="rId18"/>
    <p:sldId id="295" r:id="rId19"/>
    <p:sldId id="296" r:id="rId20"/>
    <p:sldId id="298" r:id="rId21"/>
    <p:sldId id="302" r:id="rId22"/>
    <p:sldId id="297" r:id="rId23"/>
    <p:sldId id="299" r:id="rId24"/>
    <p:sldId id="300" r:id="rId25"/>
    <p:sldId id="303" r:id="rId26"/>
  </p:sldIdLst>
  <p:sldSz cx="9144000" cy="6858000" type="screen4x3"/>
  <p:notesSz cx="7010400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67" autoAdjust="0"/>
  </p:normalViewPr>
  <p:slideViewPr>
    <p:cSldViewPr>
      <p:cViewPr varScale="1">
        <p:scale>
          <a:sx n="86" d="100"/>
          <a:sy n="86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B0B917-4E1F-4C13-95B0-FCE2C6ADC130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027114-6F13-4789-B17F-C36029892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why!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time first!!!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groups of 5 (home group).</a:t>
            </a:r>
          </a:p>
          <a:p>
            <a:r>
              <a:rPr lang="en-US" dirty="0" smtClean="0"/>
              <a:t># off 1-5 in your groups</a:t>
            </a:r>
          </a:p>
          <a:p>
            <a:r>
              <a:rPr lang="en-US" dirty="0" smtClean="0"/>
              <a:t>Each person read:  Intro (136-</a:t>
            </a:r>
            <a:r>
              <a:rPr lang="en-US" baseline="0" dirty="0" smtClean="0"/>
              <a:t> top of 138)</a:t>
            </a:r>
          </a:p>
          <a:p>
            <a:r>
              <a:rPr lang="en-US" baseline="0" dirty="0" smtClean="0"/>
              <a:t>1’s Rational # error pattern 1</a:t>
            </a:r>
          </a:p>
          <a:p>
            <a:r>
              <a:rPr lang="en-US" baseline="0" dirty="0" smtClean="0"/>
              <a:t>2’s Rational # error pattern 2, and so 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Discuss/summarize in expert group to help your home group understand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 back to home groups and share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</a:t>
            </a:r>
            <a:r>
              <a:rPr lang="en-US" baseline="0" dirty="0" smtClean="0"/>
              <a:t> some type of menu of potions for planning time.</a:t>
            </a:r>
          </a:p>
          <a:p>
            <a:endParaRPr lang="en-US" baseline="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</a:t>
            </a:r>
            <a:r>
              <a:rPr lang="en-US" baseline="0" dirty="0" smtClean="0"/>
              <a:t> some type of menu of potions for planning time.</a:t>
            </a:r>
          </a:p>
          <a:p>
            <a:endParaRPr lang="en-US" baseline="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</a:t>
            </a:r>
            <a:r>
              <a:rPr lang="en-US" baseline="0" dirty="0" smtClean="0"/>
              <a:t> some type of menu of potions for planning time.</a:t>
            </a:r>
          </a:p>
          <a:p>
            <a:endParaRPr lang="en-US" baseline="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27114-6F13-4789-B17F-C36029892C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1E46B1DE-A908-453C-B7E3-74A31AAC430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9EE2193-7412-4732-A374-60CE2B471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Common Core:</a:t>
            </a:r>
            <a:br>
              <a:rPr lang="en-US" dirty="0" smtClean="0"/>
            </a:br>
            <a:r>
              <a:rPr lang="en-US" dirty="0" smtClean="0"/>
              <a:t>Are We Ready?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October 12,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Fraction</a:t>
            </a:r>
            <a:endParaRPr lang="en-US" dirty="0"/>
          </a:p>
        </p:txBody>
      </p:sp>
      <p:pic>
        <p:nvPicPr>
          <p:cNvPr id="2050" name="Picture 2" descr="C:\Documents and Settings\Schillet\Local Settings\Temporary Internet Files\Content.IE5\M0T2AKWR\MP90038769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029200" cy="3587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pic>
        <p:nvPicPr>
          <p:cNvPr id="3074" name="Picture 2" descr="C:\Documents and Settings\Schillet\Local Settings\Temporary Internet Files\Content.IE5\M0T2AKWR\MP90031655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644071" cy="314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Greater?</a:t>
            </a:r>
            <a:endParaRPr lang="en-US" dirty="0"/>
          </a:p>
        </p:txBody>
      </p:sp>
      <p:pic>
        <p:nvPicPr>
          <p:cNvPr id="18434" name="Picture 2" descr="C:\Documents and Settings\Schillet\Local Settings\Temporary Internet Files\Content.IE5\ME60L5DX\MP900227673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09800"/>
            <a:ext cx="5077937" cy="333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895600"/>
          </a:xfrm>
        </p:spPr>
        <p:txBody>
          <a:bodyPr/>
          <a:lstStyle/>
          <a:p>
            <a:r>
              <a:rPr lang="en-US" dirty="0" smtClean="0"/>
              <a:t>CCSS Math Practices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“Chalk Talk”</a:t>
            </a:r>
            <a:br>
              <a:rPr lang="en-US" dirty="0" smtClean="0"/>
            </a:br>
            <a:r>
              <a:rPr lang="en-US" sz="3200" dirty="0" smtClean="0"/>
              <a:t>(Marker Talk </a:t>
            </a:r>
            <a:r>
              <a:rPr lang="en-US" sz="3200" dirty="0" smtClean="0">
                <a:sym typeface="Wingdings" pitchFamily="2" charset="2"/>
              </a:rPr>
              <a:t></a:t>
            </a:r>
            <a:r>
              <a:rPr lang="en-US" sz="3200" dirty="0" smtClean="0"/>
              <a:t>)</a:t>
            </a:r>
            <a:endParaRPr lang="en-US" dirty="0"/>
          </a:p>
        </p:txBody>
      </p:sp>
      <p:pic>
        <p:nvPicPr>
          <p:cNvPr id="4098" name="Picture 2" descr="C:\Documents and Settings\Schillet\Local Settings\Temporary Internet Files\Content.IE5\ME60L5DX\MP900443152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495800"/>
            <a:ext cx="3206064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</a:t>
            </a:r>
            <a:r>
              <a:rPr lang="en-US" smtClean="0"/>
              <a:t>on the CCSS-MP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commonalities you see across multiple practices?</a:t>
            </a:r>
          </a:p>
          <a:p>
            <a:endParaRPr lang="en-US" dirty="0" smtClean="0"/>
          </a:p>
          <a:p>
            <a:r>
              <a:rPr lang="en-US" dirty="0" smtClean="0"/>
              <a:t>What are some things a teacher might do to engage and support students around the CCSS-MP?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</a:t>
            </a:r>
            <a:endParaRPr lang="en-US" dirty="0"/>
          </a:p>
        </p:txBody>
      </p:sp>
      <p:pic>
        <p:nvPicPr>
          <p:cNvPr id="17410" name="Picture 2" descr="C:\Documents and Settings\Schillet\Local Settings\Temporary Internet Files\Content.IE5\5AR8J39S\MP90043952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564" y="1981200"/>
            <a:ext cx="3048871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M. I. 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What was the most important point for you from this morning?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Misconceptions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fractions taught or used in my grade-level?</a:t>
            </a:r>
          </a:p>
          <a:p>
            <a:endParaRPr lang="en-US" dirty="0" smtClean="0"/>
          </a:p>
          <a:p>
            <a:r>
              <a:rPr lang="en-US" dirty="0" smtClean="0"/>
              <a:t>What misconceptions have I seen from kids?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Group Jigsaw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misconception?</a:t>
            </a:r>
          </a:p>
          <a:p>
            <a:endParaRPr lang="en-US" dirty="0" smtClean="0"/>
          </a:p>
          <a:p>
            <a:r>
              <a:rPr lang="en-US" dirty="0" smtClean="0"/>
              <a:t>What might be some strategies to overcome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your error patterns</a:t>
            </a:r>
          </a:p>
          <a:p>
            <a:endParaRPr lang="en-US" dirty="0" smtClean="0"/>
          </a:p>
          <a:p>
            <a:r>
              <a:rPr lang="en-US" dirty="0" smtClean="0"/>
              <a:t>How can the instructional strategies (pg 165 to 171) support students with the different error patterns?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7772400" cy="3505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do you know about        ?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62600" y="2362200"/>
          <a:ext cx="685800" cy="1062038"/>
        </p:xfrm>
        <a:graphic>
          <a:graphicData uri="http://schemas.openxmlformats.org/presentationml/2006/ole">
            <p:oleObj spid="_x0000_s1026" name="Equation" r:id="rId3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 Misconception</a:t>
            </a:r>
          </a:p>
          <a:p>
            <a:pPr lvl="1"/>
            <a:r>
              <a:rPr lang="en-US" dirty="0" smtClean="0"/>
              <a:t>What are we doing at grade levels to support fraction concepts?</a:t>
            </a:r>
          </a:p>
          <a:p>
            <a:pPr lvl="1"/>
            <a:r>
              <a:rPr lang="en-US" dirty="0" smtClean="0"/>
              <a:t>How are we identifying students misconception of fractions?</a:t>
            </a:r>
          </a:p>
          <a:p>
            <a:pPr lvl="1"/>
            <a:r>
              <a:rPr lang="en-US" dirty="0" smtClean="0"/>
              <a:t>What supports can we put in place to address student misconceptions?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 Misconception</a:t>
            </a:r>
          </a:p>
          <a:p>
            <a:pPr lvl="1"/>
            <a:r>
              <a:rPr lang="en-US" dirty="0" smtClean="0"/>
              <a:t>What concepts in my grade support fraction understanding?</a:t>
            </a:r>
          </a:p>
          <a:p>
            <a:pPr lvl="1"/>
            <a:r>
              <a:rPr lang="en-US" dirty="0" smtClean="0"/>
              <a:t>How can I identify misconceptions in students that may inhibit their understanding of fractions?</a:t>
            </a:r>
          </a:p>
          <a:p>
            <a:pPr lvl="1"/>
            <a:r>
              <a:rPr lang="en-US" dirty="0" smtClean="0"/>
              <a:t>What supports can I put in place to address student misconceptions?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Core Implementation</a:t>
            </a:r>
          </a:p>
          <a:p>
            <a:pPr lvl="1"/>
            <a:r>
              <a:rPr lang="en-US" dirty="0" smtClean="0"/>
              <a:t>What do teachers/administrators need to know in my building?</a:t>
            </a:r>
          </a:p>
          <a:p>
            <a:pPr lvl="1"/>
            <a:r>
              <a:rPr lang="en-US" dirty="0" smtClean="0"/>
              <a:t>How are we going to align our curriculum documents?</a:t>
            </a:r>
          </a:p>
          <a:p>
            <a:pPr lvl="1"/>
            <a:r>
              <a:rPr lang="en-US" dirty="0" smtClean="0"/>
              <a:t>What are we going to do with the math practices?</a:t>
            </a:r>
          </a:p>
          <a:p>
            <a:pPr lvl="1"/>
            <a:r>
              <a:rPr lang="en-US" dirty="0" smtClean="0"/>
              <a:t>How are we going to align our assessments?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Practices</a:t>
            </a:r>
          </a:p>
          <a:p>
            <a:pPr lvl="1"/>
            <a:r>
              <a:rPr lang="en-US" dirty="0" smtClean="0"/>
              <a:t>What areas in our program do we have successes or are things in place?</a:t>
            </a:r>
          </a:p>
          <a:p>
            <a:pPr lvl="1"/>
            <a:r>
              <a:rPr lang="en-US" dirty="0" smtClean="0"/>
              <a:t>What areas do we need to improve?</a:t>
            </a:r>
          </a:p>
          <a:p>
            <a:pPr lvl="1"/>
            <a:r>
              <a:rPr lang="en-US" dirty="0" smtClean="0"/>
              <a:t>What supports do teachers need?</a:t>
            </a:r>
          </a:p>
          <a:p>
            <a:pPr lvl="1"/>
            <a:r>
              <a:rPr lang="en-US" dirty="0" smtClean="0"/>
              <a:t>How are we going to monitor implementation?</a:t>
            </a:r>
          </a:p>
          <a:p>
            <a:pPr lvl="1"/>
            <a:r>
              <a:rPr lang="en-US" dirty="0" smtClean="0"/>
              <a:t>How are we going to measure change in student performance?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Core</a:t>
            </a:r>
          </a:p>
          <a:p>
            <a:endParaRPr lang="en-US" dirty="0" smtClean="0"/>
          </a:p>
          <a:p>
            <a:r>
              <a:rPr lang="en-US" dirty="0" smtClean="0"/>
              <a:t>Fraction Identification and Support</a:t>
            </a:r>
          </a:p>
          <a:p>
            <a:endParaRPr lang="en-US" dirty="0" smtClean="0"/>
          </a:p>
          <a:p>
            <a:r>
              <a:rPr lang="en-US" dirty="0" smtClean="0"/>
              <a:t>Math Talk/Math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an Evaluation (link on the </a:t>
            </a:r>
            <a:r>
              <a:rPr lang="en-US" dirty="0" err="1" smtClean="0"/>
              <a:t>M</a:t>
            </a:r>
            <a:r>
              <a:rPr lang="en-US" smtClean="0"/>
              <a:t>oodle</a:t>
            </a:r>
            <a:r>
              <a:rPr lang="en-US" dirty="0" smtClean="0"/>
              <a:t> site).</a:t>
            </a:r>
          </a:p>
          <a:p>
            <a:endParaRPr lang="en-US" dirty="0" smtClean="0"/>
          </a:p>
          <a:p>
            <a:r>
              <a:rPr lang="en-US" dirty="0" smtClean="0"/>
              <a:t>Record your thoughts for the day.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Participate positively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Share the air 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Silence phones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Seek clarification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CCSS Math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Each session will focus on:</a:t>
            </a:r>
          </a:p>
          <a:p>
            <a:r>
              <a:rPr lang="en-US" dirty="0" smtClean="0"/>
              <a:t>One strand of mathematics across grade levels</a:t>
            </a:r>
          </a:p>
          <a:p>
            <a:r>
              <a:rPr lang="en-US" dirty="0" smtClean="0"/>
              <a:t>CCSS Mathematical Practices</a:t>
            </a:r>
          </a:p>
          <a:p>
            <a:r>
              <a:rPr lang="en-US" dirty="0" smtClean="0"/>
              <a:t>Planning time for implementation of new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Examine our conceptual understandings of fractions</a:t>
            </a:r>
          </a:p>
          <a:p>
            <a:r>
              <a:rPr lang="en-US" dirty="0" smtClean="0"/>
              <a:t>Explore Smarter Balanced Assessment Consortium fraction items</a:t>
            </a:r>
          </a:p>
          <a:p>
            <a:r>
              <a:rPr lang="en-US" dirty="0" smtClean="0"/>
              <a:t>Develop an understanding of the CCSS Mathematical Practices in the context of teaching fractions</a:t>
            </a:r>
          </a:p>
          <a:p>
            <a:r>
              <a:rPr lang="en-US" dirty="0" smtClean="0"/>
              <a:t>Identify student misconceptions of fractions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believe:</a:t>
            </a:r>
          </a:p>
          <a:p>
            <a:pPr lvl="2"/>
            <a:r>
              <a:rPr lang="en-US" dirty="0" smtClean="0"/>
              <a:t>Students need to dialogue about and make sense of the mathematics they are learning.  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Students learn best with an approach that exposes them to rich mathematics tasks with a balance between procedural and conceptual understanding.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quality of teacher decision-making has the greatest impact on student learning.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MEAP-like fraction item</a:t>
            </a:r>
            <a:endParaRPr lang="en-US" dirty="0"/>
          </a:p>
        </p:txBody>
      </p:sp>
      <p:pic>
        <p:nvPicPr>
          <p:cNvPr id="5" name="Picture 4" descr="MEAP Ty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7086600" cy="4472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SBAC-like fraction item</a:t>
            </a:r>
            <a:endParaRPr lang="en-US" dirty="0"/>
          </a:p>
        </p:txBody>
      </p:sp>
      <p:pic>
        <p:nvPicPr>
          <p:cNvPr id="4" name="Content Placeholder 3" descr="SBAC Ty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1041"/>
            <a:ext cx="6400800" cy="51845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Beans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A-D individually</a:t>
            </a:r>
          </a:p>
          <a:p>
            <a:r>
              <a:rPr lang="en-US" dirty="0" smtClean="0"/>
              <a:t>Form grade-level groups</a:t>
            </a:r>
          </a:p>
          <a:p>
            <a:r>
              <a:rPr lang="en-US" dirty="0" smtClean="0"/>
              <a:t>Discuss A-D</a:t>
            </a:r>
          </a:p>
          <a:p>
            <a:r>
              <a:rPr lang="en-US" dirty="0" smtClean="0"/>
              <a:t>Regroup into cross grade-level groups</a:t>
            </a:r>
          </a:p>
          <a:p>
            <a:r>
              <a:rPr lang="en-US" dirty="0" smtClean="0"/>
              <a:t>Develop a poster to demonstrate E</a:t>
            </a:r>
          </a:p>
          <a:p>
            <a:r>
              <a:rPr lang="en-US" dirty="0" smtClean="0"/>
              <a:t>Share out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2"/>
  <p:tag name="TPOS" val="2"/>
</p:tagLst>
</file>

<file path=ppt/theme/theme1.xml><?xml version="1.0" encoding="utf-8"?>
<a:theme xmlns:a="http://schemas.openxmlformats.org/drawingml/2006/main" name="Numbers design template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Numbers design template</Template>
  <TotalTime>295</TotalTime>
  <Words>610</Words>
  <Application>Microsoft Office PowerPoint</Application>
  <PresentationFormat>On-screen Show (4:3)</PresentationFormat>
  <Paragraphs>115</Paragraphs>
  <Slides>25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Numbers design template</vt:lpstr>
      <vt:lpstr>Equation</vt:lpstr>
      <vt:lpstr>Common Core: Are We Ready?</vt:lpstr>
      <vt:lpstr>Bell work:</vt:lpstr>
      <vt:lpstr>Norms</vt:lpstr>
      <vt:lpstr>Structure of CCSS Math Sessions</vt:lpstr>
      <vt:lpstr>Outcomes</vt:lpstr>
      <vt:lpstr>Introductions</vt:lpstr>
      <vt:lpstr>MEAP-like fraction item</vt:lpstr>
      <vt:lpstr>SBAC-like fraction item</vt:lpstr>
      <vt:lpstr>Beans Problems</vt:lpstr>
      <vt:lpstr>Definition of Fraction</vt:lpstr>
      <vt:lpstr>Break</vt:lpstr>
      <vt:lpstr>Which is Greater?</vt:lpstr>
      <vt:lpstr>CCSS Math Practices  “Chalk Talk” (Marker Talk )</vt:lpstr>
      <vt:lpstr>Focus on the CCSS-MP</vt:lpstr>
      <vt:lpstr>Lunch</vt:lpstr>
      <vt:lpstr>M. I. P.</vt:lpstr>
      <vt:lpstr>Fraction Misconceptions</vt:lpstr>
      <vt:lpstr>Expert Group Jigsaw</vt:lpstr>
      <vt:lpstr>Home Groups</vt:lpstr>
      <vt:lpstr>Planning Time</vt:lpstr>
      <vt:lpstr>Planning Time</vt:lpstr>
      <vt:lpstr>Planning Time</vt:lpstr>
      <vt:lpstr>Planning Time</vt:lpstr>
      <vt:lpstr>Planning</vt:lpstr>
      <vt:lpstr>Evaluation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to the Common Core for Mathematics</dc:title>
  <dc:creator>LiberatJ</dc:creator>
  <cp:lastModifiedBy>Horn, Steve (Admin)</cp:lastModifiedBy>
  <cp:revision>35</cp:revision>
  <dcterms:created xsi:type="dcterms:W3CDTF">2012-02-20T19:23:23Z</dcterms:created>
  <dcterms:modified xsi:type="dcterms:W3CDTF">2012-10-12T11:51:45Z</dcterms:modified>
</cp:coreProperties>
</file>