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9" r:id="rId3"/>
    <p:sldId id="257" r:id="rId4"/>
    <p:sldId id="258" r:id="rId5"/>
    <p:sldId id="259" r:id="rId6"/>
    <p:sldId id="267" r:id="rId7"/>
    <p:sldId id="260" r:id="rId8"/>
    <p:sldId id="261" r:id="rId9"/>
    <p:sldId id="269" r:id="rId10"/>
    <p:sldId id="270" r:id="rId11"/>
    <p:sldId id="297" r:id="rId12"/>
    <p:sldId id="262" r:id="rId13"/>
    <p:sldId id="263" r:id="rId14"/>
    <p:sldId id="298" r:id="rId15"/>
    <p:sldId id="275" r:id="rId16"/>
    <p:sldId id="280" r:id="rId17"/>
    <p:sldId id="293" r:id="rId18"/>
    <p:sldId id="294" r:id="rId19"/>
    <p:sldId id="295" r:id="rId20"/>
    <p:sldId id="296" r:id="rId21"/>
    <p:sldId id="292" r:id="rId22"/>
    <p:sldId id="265" r:id="rId23"/>
    <p:sldId id="266" r:id="rId24"/>
    <p:sldId id="277" r:id="rId25"/>
    <p:sldId id="278"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43" autoAdjust="0"/>
  </p:normalViewPr>
  <p:slideViewPr>
    <p:cSldViewPr>
      <p:cViewPr varScale="1">
        <p:scale>
          <a:sx n="62" d="100"/>
          <a:sy n="62" d="100"/>
        </p:scale>
        <p:origin x="-5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003166-4FC8-4896-9DA8-7F9867180A1B}" type="doc">
      <dgm:prSet loTypeId="urn:microsoft.com/office/officeart/2005/8/layout/radial6" loCatId="cycle" qsTypeId="urn:microsoft.com/office/officeart/2005/8/quickstyle/3d5" qsCatId="3D" csTypeId="urn:microsoft.com/office/officeart/2005/8/colors/colorful1" csCatId="colorful" phldr="1"/>
      <dgm:spPr/>
      <dgm:t>
        <a:bodyPr/>
        <a:lstStyle/>
        <a:p>
          <a:endParaRPr lang="en-US"/>
        </a:p>
      </dgm:t>
    </dgm:pt>
    <dgm:pt modelId="{D118AADD-C3B6-452D-ACF6-A746E37B6A27}">
      <dgm:prSet phldrT="[Text]"/>
      <dgm:spPr/>
      <dgm:t>
        <a:bodyPr/>
        <a:lstStyle/>
        <a:p>
          <a:r>
            <a:rPr lang="en-US" dirty="0" smtClean="0"/>
            <a:t>Student</a:t>
          </a:r>
        </a:p>
        <a:p>
          <a:r>
            <a:rPr lang="en-US" dirty="0" smtClean="0"/>
            <a:t>Progress</a:t>
          </a:r>
          <a:endParaRPr lang="en-US" dirty="0"/>
        </a:p>
      </dgm:t>
    </dgm:pt>
    <dgm:pt modelId="{ABA566F8-E37A-4758-A4AF-E602284D2757}" type="parTrans" cxnId="{892935B2-0AA1-4472-B43F-E69C4DE23A3F}">
      <dgm:prSet/>
      <dgm:spPr/>
      <dgm:t>
        <a:bodyPr/>
        <a:lstStyle/>
        <a:p>
          <a:endParaRPr lang="en-US"/>
        </a:p>
      </dgm:t>
    </dgm:pt>
    <dgm:pt modelId="{740CF8E2-56FF-4ED7-A3D0-F2FEB4F9F70D}" type="sibTrans" cxnId="{892935B2-0AA1-4472-B43F-E69C4DE23A3F}">
      <dgm:prSet/>
      <dgm:spPr/>
      <dgm:t>
        <a:bodyPr/>
        <a:lstStyle/>
        <a:p>
          <a:endParaRPr lang="en-US"/>
        </a:p>
      </dgm:t>
    </dgm:pt>
    <dgm:pt modelId="{85AB3964-1FB3-419D-BD66-6094571D316D}">
      <dgm:prSet phldrT="[Text]"/>
      <dgm:spPr/>
      <dgm:t>
        <a:bodyPr/>
        <a:lstStyle/>
        <a:p>
          <a:r>
            <a:rPr lang="en-US" dirty="0" smtClean="0"/>
            <a:t>Analyze</a:t>
          </a:r>
        </a:p>
        <a:p>
          <a:r>
            <a:rPr lang="en-US" dirty="0" smtClean="0"/>
            <a:t>Data</a:t>
          </a:r>
          <a:endParaRPr lang="en-US" dirty="0"/>
        </a:p>
      </dgm:t>
    </dgm:pt>
    <dgm:pt modelId="{C54740A0-FFDE-4DE7-A0F6-6C2AC4141E29}" type="parTrans" cxnId="{94C4EFF7-4B4D-4A0C-B2C9-00334210B960}">
      <dgm:prSet/>
      <dgm:spPr/>
      <dgm:t>
        <a:bodyPr/>
        <a:lstStyle/>
        <a:p>
          <a:endParaRPr lang="en-US"/>
        </a:p>
      </dgm:t>
    </dgm:pt>
    <dgm:pt modelId="{C83EEEBC-E8E6-454D-BF84-CC82A3E65734}" type="sibTrans" cxnId="{94C4EFF7-4B4D-4A0C-B2C9-00334210B960}">
      <dgm:prSet/>
      <dgm:spPr/>
      <dgm:t>
        <a:bodyPr/>
        <a:lstStyle/>
        <a:p>
          <a:endParaRPr lang="en-US"/>
        </a:p>
      </dgm:t>
    </dgm:pt>
    <dgm:pt modelId="{47ABC722-8842-4233-B193-6C9DF216980F}">
      <dgm:prSet phldrT="[Text]"/>
      <dgm:spPr/>
      <dgm:t>
        <a:bodyPr/>
        <a:lstStyle/>
        <a:p>
          <a:r>
            <a:rPr lang="en-US" dirty="0" smtClean="0"/>
            <a:t>Program from data </a:t>
          </a:r>
          <a:endParaRPr lang="en-US" dirty="0"/>
        </a:p>
      </dgm:t>
    </dgm:pt>
    <dgm:pt modelId="{9F28BA6C-61B0-4F51-B400-6D3F867B51F1}" type="parTrans" cxnId="{37733EB8-44FF-4994-ADAA-EEADF19098D5}">
      <dgm:prSet/>
      <dgm:spPr/>
      <dgm:t>
        <a:bodyPr/>
        <a:lstStyle/>
        <a:p>
          <a:endParaRPr lang="en-US"/>
        </a:p>
      </dgm:t>
    </dgm:pt>
    <dgm:pt modelId="{A95BD7E9-1660-418B-9C4D-2EE7459657DB}" type="sibTrans" cxnId="{37733EB8-44FF-4994-ADAA-EEADF19098D5}">
      <dgm:prSet/>
      <dgm:spPr/>
      <dgm:t>
        <a:bodyPr/>
        <a:lstStyle/>
        <a:p>
          <a:endParaRPr lang="en-US"/>
        </a:p>
      </dgm:t>
    </dgm:pt>
    <dgm:pt modelId="{8100D1EE-44C0-4DF2-AA91-D85457E50286}">
      <dgm:prSet phldrT="[Text]"/>
      <dgm:spPr/>
      <dgm:t>
        <a:bodyPr/>
        <a:lstStyle/>
        <a:p>
          <a:r>
            <a:rPr lang="en-US" dirty="0" smtClean="0"/>
            <a:t>Teach</a:t>
          </a:r>
          <a:endParaRPr lang="en-US" dirty="0"/>
        </a:p>
      </dgm:t>
    </dgm:pt>
    <dgm:pt modelId="{2267C733-5832-4FC9-9DA3-BC99C03760F4}" type="parTrans" cxnId="{EDA72AFB-B70E-4F42-B474-FA8015994344}">
      <dgm:prSet/>
      <dgm:spPr/>
      <dgm:t>
        <a:bodyPr/>
        <a:lstStyle/>
        <a:p>
          <a:endParaRPr lang="en-US"/>
        </a:p>
      </dgm:t>
    </dgm:pt>
    <dgm:pt modelId="{F99E6C4D-33A4-4CA4-8D1C-3E35ECE390FE}" type="sibTrans" cxnId="{EDA72AFB-B70E-4F42-B474-FA8015994344}">
      <dgm:prSet/>
      <dgm:spPr/>
      <dgm:t>
        <a:bodyPr/>
        <a:lstStyle/>
        <a:p>
          <a:endParaRPr lang="en-US"/>
        </a:p>
      </dgm:t>
    </dgm:pt>
    <dgm:pt modelId="{4419044B-EA62-4285-BEF8-A0FA85BB72F4}">
      <dgm:prSet phldrT="[Text]"/>
      <dgm:spPr/>
      <dgm:t>
        <a:bodyPr/>
        <a:lstStyle/>
        <a:p>
          <a:r>
            <a:rPr lang="en-US" dirty="0" smtClean="0"/>
            <a:t>Assess</a:t>
          </a:r>
          <a:endParaRPr lang="en-US" dirty="0"/>
        </a:p>
      </dgm:t>
    </dgm:pt>
    <dgm:pt modelId="{6D19CAFC-7117-4680-9CDC-C1B3BA48A682}" type="parTrans" cxnId="{F001F8BB-1053-4126-AF20-DF8B82F6227D}">
      <dgm:prSet/>
      <dgm:spPr/>
      <dgm:t>
        <a:bodyPr/>
        <a:lstStyle/>
        <a:p>
          <a:endParaRPr lang="en-US"/>
        </a:p>
      </dgm:t>
    </dgm:pt>
    <dgm:pt modelId="{171AA2B6-5E58-4584-8EAB-93C5E0C8ED59}" type="sibTrans" cxnId="{F001F8BB-1053-4126-AF20-DF8B82F6227D}">
      <dgm:prSet/>
      <dgm:spPr/>
      <dgm:t>
        <a:bodyPr/>
        <a:lstStyle/>
        <a:p>
          <a:endParaRPr lang="en-US"/>
        </a:p>
      </dgm:t>
    </dgm:pt>
    <dgm:pt modelId="{C9F1D897-6912-4AB7-9ED8-EB9EF74816B8}" type="pres">
      <dgm:prSet presAssocID="{53003166-4FC8-4896-9DA8-7F9867180A1B}" presName="Name0" presStyleCnt="0">
        <dgm:presLayoutVars>
          <dgm:chMax val="1"/>
          <dgm:dir/>
          <dgm:animLvl val="ctr"/>
          <dgm:resizeHandles val="exact"/>
        </dgm:presLayoutVars>
      </dgm:prSet>
      <dgm:spPr/>
      <dgm:t>
        <a:bodyPr/>
        <a:lstStyle/>
        <a:p>
          <a:endParaRPr lang="en-US"/>
        </a:p>
      </dgm:t>
    </dgm:pt>
    <dgm:pt modelId="{A37C36EC-1C77-4D6C-A230-A921EDBB5725}" type="pres">
      <dgm:prSet presAssocID="{D118AADD-C3B6-452D-ACF6-A746E37B6A27}" presName="centerShape" presStyleLbl="node0" presStyleIdx="0" presStyleCnt="1"/>
      <dgm:spPr/>
      <dgm:t>
        <a:bodyPr/>
        <a:lstStyle/>
        <a:p>
          <a:endParaRPr lang="en-US"/>
        </a:p>
      </dgm:t>
    </dgm:pt>
    <dgm:pt modelId="{2A7410E7-E779-4E54-A087-7474A9E974D3}" type="pres">
      <dgm:prSet presAssocID="{85AB3964-1FB3-419D-BD66-6094571D316D}" presName="node" presStyleLbl="node1" presStyleIdx="0" presStyleCnt="4">
        <dgm:presLayoutVars>
          <dgm:bulletEnabled val="1"/>
        </dgm:presLayoutVars>
      </dgm:prSet>
      <dgm:spPr/>
      <dgm:t>
        <a:bodyPr/>
        <a:lstStyle/>
        <a:p>
          <a:endParaRPr lang="en-US"/>
        </a:p>
      </dgm:t>
    </dgm:pt>
    <dgm:pt modelId="{55C66868-6E4F-48FC-98C7-1BC911D9D250}" type="pres">
      <dgm:prSet presAssocID="{85AB3964-1FB3-419D-BD66-6094571D316D}" presName="dummy" presStyleCnt="0"/>
      <dgm:spPr/>
      <dgm:t>
        <a:bodyPr/>
        <a:lstStyle/>
        <a:p>
          <a:endParaRPr lang="en-US"/>
        </a:p>
      </dgm:t>
    </dgm:pt>
    <dgm:pt modelId="{99EA0375-BFC4-4934-AA25-12A150408F7F}" type="pres">
      <dgm:prSet presAssocID="{C83EEEBC-E8E6-454D-BF84-CC82A3E65734}" presName="sibTrans" presStyleLbl="sibTrans2D1" presStyleIdx="0" presStyleCnt="4"/>
      <dgm:spPr/>
      <dgm:t>
        <a:bodyPr/>
        <a:lstStyle/>
        <a:p>
          <a:endParaRPr lang="en-US"/>
        </a:p>
      </dgm:t>
    </dgm:pt>
    <dgm:pt modelId="{EF5078AE-9AB4-4231-892E-05D154E72CEF}" type="pres">
      <dgm:prSet presAssocID="{47ABC722-8842-4233-B193-6C9DF216980F}" presName="node" presStyleLbl="node1" presStyleIdx="1" presStyleCnt="4">
        <dgm:presLayoutVars>
          <dgm:bulletEnabled val="1"/>
        </dgm:presLayoutVars>
      </dgm:prSet>
      <dgm:spPr/>
      <dgm:t>
        <a:bodyPr/>
        <a:lstStyle/>
        <a:p>
          <a:endParaRPr lang="en-US"/>
        </a:p>
      </dgm:t>
    </dgm:pt>
    <dgm:pt modelId="{053416DD-F2C5-49F2-B47D-0179B6C7426F}" type="pres">
      <dgm:prSet presAssocID="{47ABC722-8842-4233-B193-6C9DF216980F}" presName="dummy" presStyleCnt="0"/>
      <dgm:spPr/>
      <dgm:t>
        <a:bodyPr/>
        <a:lstStyle/>
        <a:p>
          <a:endParaRPr lang="en-US"/>
        </a:p>
      </dgm:t>
    </dgm:pt>
    <dgm:pt modelId="{9DDD0DB6-A041-48E8-92BF-8ACB031167AD}" type="pres">
      <dgm:prSet presAssocID="{A95BD7E9-1660-418B-9C4D-2EE7459657DB}" presName="sibTrans" presStyleLbl="sibTrans2D1" presStyleIdx="1" presStyleCnt="4"/>
      <dgm:spPr/>
      <dgm:t>
        <a:bodyPr/>
        <a:lstStyle/>
        <a:p>
          <a:endParaRPr lang="en-US"/>
        </a:p>
      </dgm:t>
    </dgm:pt>
    <dgm:pt modelId="{D9C850BB-373E-4FEA-9D30-869238BE0788}" type="pres">
      <dgm:prSet presAssocID="{8100D1EE-44C0-4DF2-AA91-D85457E50286}" presName="node" presStyleLbl="node1" presStyleIdx="2" presStyleCnt="4">
        <dgm:presLayoutVars>
          <dgm:bulletEnabled val="1"/>
        </dgm:presLayoutVars>
      </dgm:prSet>
      <dgm:spPr/>
      <dgm:t>
        <a:bodyPr/>
        <a:lstStyle/>
        <a:p>
          <a:endParaRPr lang="en-US"/>
        </a:p>
      </dgm:t>
    </dgm:pt>
    <dgm:pt modelId="{5C95A077-6169-41BE-A065-5D3B127FDECA}" type="pres">
      <dgm:prSet presAssocID="{8100D1EE-44C0-4DF2-AA91-D85457E50286}" presName="dummy" presStyleCnt="0"/>
      <dgm:spPr/>
      <dgm:t>
        <a:bodyPr/>
        <a:lstStyle/>
        <a:p>
          <a:endParaRPr lang="en-US"/>
        </a:p>
      </dgm:t>
    </dgm:pt>
    <dgm:pt modelId="{7086DBC1-A7FB-47D1-908E-4C369A1068E2}" type="pres">
      <dgm:prSet presAssocID="{F99E6C4D-33A4-4CA4-8D1C-3E35ECE390FE}" presName="sibTrans" presStyleLbl="sibTrans2D1" presStyleIdx="2" presStyleCnt="4"/>
      <dgm:spPr/>
      <dgm:t>
        <a:bodyPr/>
        <a:lstStyle/>
        <a:p>
          <a:endParaRPr lang="en-US"/>
        </a:p>
      </dgm:t>
    </dgm:pt>
    <dgm:pt modelId="{10381791-BEB4-4957-BFDF-CD6EDE0E3782}" type="pres">
      <dgm:prSet presAssocID="{4419044B-EA62-4285-BEF8-A0FA85BB72F4}" presName="node" presStyleLbl="node1" presStyleIdx="3" presStyleCnt="4">
        <dgm:presLayoutVars>
          <dgm:bulletEnabled val="1"/>
        </dgm:presLayoutVars>
      </dgm:prSet>
      <dgm:spPr/>
      <dgm:t>
        <a:bodyPr/>
        <a:lstStyle/>
        <a:p>
          <a:endParaRPr lang="en-US"/>
        </a:p>
      </dgm:t>
    </dgm:pt>
    <dgm:pt modelId="{2A267184-4596-4B32-B574-AB36C67B6C0A}" type="pres">
      <dgm:prSet presAssocID="{4419044B-EA62-4285-BEF8-A0FA85BB72F4}" presName="dummy" presStyleCnt="0"/>
      <dgm:spPr/>
      <dgm:t>
        <a:bodyPr/>
        <a:lstStyle/>
        <a:p>
          <a:endParaRPr lang="en-US"/>
        </a:p>
      </dgm:t>
    </dgm:pt>
    <dgm:pt modelId="{DAE122C9-A0F9-4712-B751-01B9758316AB}" type="pres">
      <dgm:prSet presAssocID="{171AA2B6-5E58-4584-8EAB-93C5E0C8ED59}" presName="sibTrans" presStyleLbl="sibTrans2D1" presStyleIdx="3" presStyleCnt="4"/>
      <dgm:spPr/>
      <dgm:t>
        <a:bodyPr/>
        <a:lstStyle/>
        <a:p>
          <a:endParaRPr lang="en-US"/>
        </a:p>
      </dgm:t>
    </dgm:pt>
  </dgm:ptLst>
  <dgm:cxnLst>
    <dgm:cxn modelId="{94C4EFF7-4B4D-4A0C-B2C9-00334210B960}" srcId="{D118AADD-C3B6-452D-ACF6-A746E37B6A27}" destId="{85AB3964-1FB3-419D-BD66-6094571D316D}" srcOrd="0" destOrd="0" parTransId="{C54740A0-FFDE-4DE7-A0F6-6C2AC4141E29}" sibTransId="{C83EEEBC-E8E6-454D-BF84-CC82A3E65734}"/>
    <dgm:cxn modelId="{F001F8BB-1053-4126-AF20-DF8B82F6227D}" srcId="{D118AADD-C3B6-452D-ACF6-A746E37B6A27}" destId="{4419044B-EA62-4285-BEF8-A0FA85BB72F4}" srcOrd="3" destOrd="0" parTransId="{6D19CAFC-7117-4680-9CDC-C1B3BA48A682}" sibTransId="{171AA2B6-5E58-4584-8EAB-93C5E0C8ED59}"/>
    <dgm:cxn modelId="{EDA72AFB-B70E-4F42-B474-FA8015994344}" srcId="{D118AADD-C3B6-452D-ACF6-A746E37B6A27}" destId="{8100D1EE-44C0-4DF2-AA91-D85457E50286}" srcOrd="2" destOrd="0" parTransId="{2267C733-5832-4FC9-9DA3-BC99C03760F4}" sibTransId="{F99E6C4D-33A4-4CA4-8D1C-3E35ECE390FE}"/>
    <dgm:cxn modelId="{F1F73737-779B-432C-BBDA-9B26BF922902}" type="presOf" srcId="{D118AADD-C3B6-452D-ACF6-A746E37B6A27}" destId="{A37C36EC-1C77-4D6C-A230-A921EDBB5725}" srcOrd="0" destOrd="0" presId="urn:microsoft.com/office/officeart/2005/8/layout/radial6"/>
    <dgm:cxn modelId="{31E85594-617F-4223-8501-348410FB9C2E}" type="presOf" srcId="{85AB3964-1FB3-419D-BD66-6094571D316D}" destId="{2A7410E7-E779-4E54-A087-7474A9E974D3}" srcOrd="0" destOrd="0" presId="urn:microsoft.com/office/officeart/2005/8/layout/radial6"/>
    <dgm:cxn modelId="{8B3209FD-9FA1-47A5-92A1-513DD0CB2D40}" type="presOf" srcId="{53003166-4FC8-4896-9DA8-7F9867180A1B}" destId="{C9F1D897-6912-4AB7-9ED8-EB9EF74816B8}" srcOrd="0" destOrd="0" presId="urn:microsoft.com/office/officeart/2005/8/layout/radial6"/>
    <dgm:cxn modelId="{37733EB8-44FF-4994-ADAA-EEADF19098D5}" srcId="{D118AADD-C3B6-452D-ACF6-A746E37B6A27}" destId="{47ABC722-8842-4233-B193-6C9DF216980F}" srcOrd="1" destOrd="0" parTransId="{9F28BA6C-61B0-4F51-B400-6D3F867B51F1}" sibTransId="{A95BD7E9-1660-418B-9C4D-2EE7459657DB}"/>
    <dgm:cxn modelId="{B0C6F226-8A40-4841-B77E-624D4D7A17C5}" type="presOf" srcId="{47ABC722-8842-4233-B193-6C9DF216980F}" destId="{EF5078AE-9AB4-4231-892E-05D154E72CEF}" srcOrd="0" destOrd="0" presId="urn:microsoft.com/office/officeart/2005/8/layout/radial6"/>
    <dgm:cxn modelId="{48E5DEF1-109F-4F95-8A78-858102B79C69}" type="presOf" srcId="{4419044B-EA62-4285-BEF8-A0FA85BB72F4}" destId="{10381791-BEB4-4957-BFDF-CD6EDE0E3782}" srcOrd="0" destOrd="0" presId="urn:microsoft.com/office/officeart/2005/8/layout/radial6"/>
    <dgm:cxn modelId="{AFED0580-3165-43CD-81BD-717651C0F50E}" type="presOf" srcId="{C83EEEBC-E8E6-454D-BF84-CC82A3E65734}" destId="{99EA0375-BFC4-4934-AA25-12A150408F7F}" srcOrd="0" destOrd="0" presId="urn:microsoft.com/office/officeart/2005/8/layout/radial6"/>
    <dgm:cxn modelId="{892935B2-0AA1-4472-B43F-E69C4DE23A3F}" srcId="{53003166-4FC8-4896-9DA8-7F9867180A1B}" destId="{D118AADD-C3B6-452D-ACF6-A746E37B6A27}" srcOrd="0" destOrd="0" parTransId="{ABA566F8-E37A-4758-A4AF-E602284D2757}" sibTransId="{740CF8E2-56FF-4ED7-A3D0-F2FEB4F9F70D}"/>
    <dgm:cxn modelId="{F2BD5919-ECFD-42D1-B820-5D7289608360}" type="presOf" srcId="{F99E6C4D-33A4-4CA4-8D1C-3E35ECE390FE}" destId="{7086DBC1-A7FB-47D1-908E-4C369A1068E2}" srcOrd="0" destOrd="0" presId="urn:microsoft.com/office/officeart/2005/8/layout/radial6"/>
    <dgm:cxn modelId="{FF82374A-3F54-47D8-9D65-3CC709C82DC5}" type="presOf" srcId="{171AA2B6-5E58-4584-8EAB-93C5E0C8ED59}" destId="{DAE122C9-A0F9-4712-B751-01B9758316AB}" srcOrd="0" destOrd="0" presId="urn:microsoft.com/office/officeart/2005/8/layout/radial6"/>
    <dgm:cxn modelId="{9A28B5CE-0D56-43B1-965C-F69F4F93171E}" type="presOf" srcId="{A95BD7E9-1660-418B-9C4D-2EE7459657DB}" destId="{9DDD0DB6-A041-48E8-92BF-8ACB031167AD}" srcOrd="0" destOrd="0" presId="urn:microsoft.com/office/officeart/2005/8/layout/radial6"/>
    <dgm:cxn modelId="{5C77D122-8B3F-4F2C-BAF1-5AD14E9AC92C}" type="presOf" srcId="{8100D1EE-44C0-4DF2-AA91-D85457E50286}" destId="{D9C850BB-373E-4FEA-9D30-869238BE0788}" srcOrd="0" destOrd="0" presId="urn:microsoft.com/office/officeart/2005/8/layout/radial6"/>
    <dgm:cxn modelId="{71858960-A39B-45DF-9AC1-C4E268D23961}" type="presParOf" srcId="{C9F1D897-6912-4AB7-9ED8-EB9EF74816B8}" destId="{A37C36EC-1C77-4D6C-A230-A921EDBB5725}" srcOrd="0" destOrd="0" presId="urn:microsoft.com/office/officeart/2005/8/layout/radial6"/>
    <dgm:cxn modelId="{1BFBC8FB-D062-4FDD-9E9F-E58CF95F467B}" type="presParOf" srcId="{C9F1D897-6912-4AB7-9ED8-EB9EF74816B8}" destId="{2A7410E7-E779-4E54-A087-7474A9E974D3}" srcOrd="1" destOrd="0" presId="urn:microsoft.com/office/officeart/2005/8/layout/radial6"/>
    <dgm:cxn modelId="{3D0325DE-DE4A-4A19-BD40-60981AF492BD}" type="presParOf" srcId="{C9F1D897-6912-4AB7-9ED8-EB9EF74816B8}" destId="{55C66868-6E4F-48FC-98C7-1BC911D9D250}" srcOrd="2" destOrd="0" presId="urn:microsoft.com/office/officeart/2005/8/layout/radial6"/>
    <dgm:cxn modelId="{38D9898C-2210-4FA8-A36E-7B8246518183}" type="presParOf" srcId="{C9F1D897-6912-4AB7-9ED8-EB9EF74816B8}" destId="{99EA0375-BFC4-4934-AA25-12A150408F7F}" srcOrd="3" destOrd="0" presId="urn:microsoft.com/office/officeart/2005/8/layout/radial6"/>
    <dgm:cxn modelId="{8087EADB-53CB-4A4B-8E4D-D21F91E16190}" type="presParOf" srcId="{C9F1D897-6912-4AB7-9ED8-EB9EF74816B8}" destId="{EF5078AE-9AB4-4231-892E-05D154E72CEF}" srcOrd="4" destOrd="0" presId="urn:microsoft.com/office/officeart/2005/8/layout/radial6"/>
    <dgm:cxn modelId="{95654F0F-FE5D-4413-B70B-B5F7F9C3B07A}" type="presParOf" srcId="{C9F1D897-6912-4AB7-9ED8-EB9EF74816B8}" destId="{053416DD-F2C5-49F2-B47D-0179B6C7426F}" srcOrd="5" destOrd="0" presId="urn:microsoft.com/office/officeart/2005/8/layout/radial6"/>
    <dgm:cxn modelId="{8C5E2F22-44CF-4B14-BE2E-C5F6B2F5171E}" type="presParOf" srcId="{C9F1D897-6912-4AB7-9ED8-EB9EF74816B8}" destId="{9DDD0DB6-A041-48E8-92BF-8ACB031167AD}" srcOrd="6" destOrd="0" presId="urn:microsoft.com/office/officeart/2005/8/layout/radial6"/>
    <dgm:cxn modelId="{DDB437A4-2EDB-4F91-A261-5291EE080DD9}" type="presParOf" srcId="{C9F1D897-6912-4AB7-9ED8-EB9EF74816B8}" destId="{D9C850BB-373E-4FEA-9D30-869238BE0788}" srcOrd="7" destOrd="0" presId="urn:microsoft.com/office/officeart/2005/8/layout/radial6"/>
    <dgm:cxn modelId="{44C1E12F-CB6C-4EA8-9271-D3F46535F7D7}" type="presParOf" srcId="{C9F1D897-6912-4AB7-9ED8-EB9EF74816B8}" destId="{5C95A077-6169-41BE-A065-5D3B127FDECA}" srcOrd="8" destOrd="0" presId="urn:microsoft.com/office/officeart/2005/8/layout/radial6"/>
    <dgm:cxn modelId="{20F08DEA-FCF3-4DE7-9A22-4772B4F0D11A}" type="presParOf" srcId="{C9F1D897-6912-4AB7-9ED8-EB9EF74816B8}" destId="{7086DBC1-A7FB-47D1-908E-4C369A1068E2}" srcOrd="9" destOrd="0" presId="urn:microsoft.com/office/officeart/2005/8/layout/radial6"/>
    <dgm:cxn modelId="{7B578699-E29F-4639-AC37-1884CF1E7B98}" type="presParOf" srcId="{C9F1D897-6912-4AB7-9ED8-EB9EF74816B8}" destId="{10381791-BEB4-4957-BFDF-CD6EDE0E3782}" srcOrd="10" destOrd="0" presId="urn:microsoft.com/office/officeart/2005/8/layout/radial6"/>
    <dgm:cxn modelId="{64D0E5F3-C954-47DC-AE34-E86F96274767}" type="presParOf" srcId="{C9F1D897-6912-4AB7-9ED8-EB9EF74816B8}" destId="{2A267184-4596-4B32-B574-AB36C67B6C0A}" srcOrd="11" destOrd="0" presId="urn:microsoft.com/office/officeart/2005/8/layout/radial6"/>
    <dgm:cxn modelId="{002276DE-8F26-4D1F-A335-37D7C9D6350D}" type="presParOf" srcId="{C9F1D897-6912-4AB7-9ED8-EB9EF74816B8}" destId="{DAE122C9-A0F9-4712-B751-01B9758316AB}"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E122C9-A0F9-4712-B751-01B9758316AB}">
      <dsp:nvSpPr>
        <dsp:cNvPr id="0" name=""/>
        <dsp:cNvSpPr/>
      </dsp:nvSpPr>
      <dsp:spPr>
        <a:xfrm>
          <a:off x="466271" y="656771"/>
          <a:ext cx="3106057" cy="3106057"/>
        </a:xfrm>
        <a:prstGeom prst="blockArc">
          <a:avLst>
            <a:gd name="adj1" fmla="val 10800000"/>
            <a:gd name="adj2" fmla="val 16200000"/>
            <a:gd name="adj3" fmla="val 4640"/>
          </a:avLst>
        </a:prstGeom>
        <a:solidFill>
          <a:schemeClr val="accent5">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086DBC1-A7FB-47D1-908E-4C369A1068E2}">
      <dsp:nvSpPr>
        <dsp:cNvPr id="0" name=""/>
        <dsp:cNvSpPr/>
      </dsp:nvSpPr>
      <dsp:spPr>
        <a:xfrm>
          <a:off x="466271" y="656771"/>
          <a:ext cx="3106057" cy="3106057"/>
        </a:xfrm>
        <a:prstGeom prst="blockArc">
          <a:avLst>
            <a:gd name="adj1" fmla="val 5400000"/>
            <a:gd name="adj2" fmla="val 10800000"/>
            <a:gd name="adj3" fmla="val 4640"/>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DDD0DB6-A041-48E8-92BF-8ACB031167AD}">
      <dsp:nvSpPr>
        <dsp:cNvPr id="0" name=""/>
        <dsp:cNvSpPr/>
      </dsp:nvSpPr>
      <dsp:spPr>
        <a:xfrm>
          <a:off x="466271" y="656771"/>
          <a:ext cx="3106057" cy="3106057"/>
        </a:xfrm>
        <a:prstGeom prst="blockArc">
          <a:avLst>
            <a:gd name="adj1" fmla="val 0"/>
            <a:gd name="adj2" fmla="val 5400000"/>
            <a:gd name="adj3" fmla="val 4640"/>
          </a:avLst>
        </a:prstGeom>
        <a:solidFill>
          <a:schemeClr val="accent3">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9EA0375-BFC4-4934-AA25-12A150408F7F}">
      <dsp:nvSpPr>
        <dsp:cNvPr id="0" name=""/>
        <dsp:cNvSpPr/>
      </dsp:nvSpPr>
      <dsp:spPr>
        <a:xfrm>
          <a:off x="466271" y="656771"/>
          <a:ext cx="3106057" cy="3106057"/>
        </a:xfrm>
        <a:prstGeom prst="blockArc">
          <a:avLst>
            <a:gd name="adj1" fmla="val 16200000"/>
            <a:gd name="adj2" fmla="val 0"/>
            <a:gd name="adj3" fmla="val 4640"/>
          </a:avLst>
        </a:prstGeom>
        <a:solidFill>
          <a:schemeClr val="accent2">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37C36EC-1C77-4D6C-A230-A921EDBB5725}">
      <dsp:nvSpPr>
        <dsp:cNvPr id="0" name=""/>
        <dsp:cNvSpPr/>
      </dsp:nvSpPr>
      <dsp:spPr>
        <a:xfrm>
          <a:off x="1304459" y="1494959"/>
          <a:ext cx="1429680" cy="1429680"/>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Student</a:t>
          </a:r>
        </a:p>
        <a:p>
          <a:pPr lvl="0" algn="ctr" defTabSz="933450">
            <a:lnSpc>
              <a:spcPct val="90000"/>
            </a:lnSpc>
            <a:spcBef>
              <a:spcPct val="0"/>
            </a:spcBef>
            <a:spcAft>
              <a:spcPct val="35000"/>
            </a:spcAft>
          </a:pPr>
          <a:r>
            <a:rPr lang="en-US" sz="2100" kern="1200" dirty="0" smtClean="0"/>
            <a:t>Progress</a:t>
          </a:r>
          <a:endParaRPr lang="en-US" sz="2100" kern="1200" dirty="0"/>
        </a:p>
      </dsp:txBody>
      <dsp:txXfrm>
        <a:off x="1304459" y="1494959"/>
        <a:ext cx="1429680" cy="1429680"/>
      </dsp:txXfrm>
    </dsp:sp>
    <dsp:sp modelId="{2A7410E7-E779-4E54-A087-7474A9E974D3}">
      <dsp:nvSpPr>
        <dsp:cNvPr id="0" name=""/>
        <dsp:cNvSpPr/>
      </dsp:nvSpPr>
      <dsp:spPr>
        <a:xfrm>
          <a:off x="1518911" y="192410"/>
          <a:ext cx="1000776" cy="1000776"/>
        </a:xfrm>
        <a:prstGeom prst="ellips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Analyze</a:t>
          </a:r>
        </a:p>
        <a:p>
          <a:pPr lvl="0" algn="ctr" defTabSz="666750">
            <a:lnSpc>
              <a:spcPct val="90000"/>
            </a:lnSpc>
            <a:spcBef>
              <a:spcPct val="0"/>
            </a:spcBef>
            <a:spcAft>
              <a:spcPct val="35000"/>
            </a:spcAft>
          </a:pPr>
          <a:r>
            <a:rPr lang="en-US" sz="1500" kern="1200" dirty="0" smtClean="0"/>
            <a:t>Data</a:t>
          </a:r>
          <a:endParaRPr lang="en-US" sz="1500" kern="1200" dirty="0"/>
        </a:p>
      </dsp:txBody>
      <dsp:txXfrm>
        <a:off x="1518911" y="192410"/>
        <a:ext cx="1000776" cy="1000776"/>
      </dsp:txXfrm>
    </dsp:sp>
    <dsp:sp modelId="{EF5078AE-9AB4-4231-892E-05D154E72CEF}">
      <dsp:nvSpPr>
        <dsp:cNvPr id="0" name=""/>
        <dsp:cNvSpPr/>
      </dsp:nvSpPr>
      <dsp:spPr>
        <a:xfrm>
          <a:off x="3035912" y="1709411"/>
          <a:ext cx="1000776" cy="1000776"/>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Program from data </a:t>
          </a:r>
          <a:endParaRPr lang="en-US" sz="1500" kern="1200" dirty="0"/>
        </a:p>
      </dsp:txBody>
      <dsp:txXfrm>
        <a:off x="3035912" y="1709411"/>
        <a:ext cx="1000776" cy="1000776"/>
      </dsp:txXfrm>
    </dsp:sp>
    <dsp:sp modelId="{D9C850BB-373E-4FEA-9D30-869238BE0788}">
      <dsp:nvSpPr>
        <dsp:cNvPr id="0" name=""/>
        <dsp:cNvSpPr/>
      </dsp:nvSpPr>
      <dsp:spPr>
        <a:xfrm>
          <a:off x="1518911" y="3226412"/>
          <a:ext cx="1000776" cy="1000776"/>
        </a:xfrm>
        <a:prstGeom prst="ellipse">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Teach</a:t>
          </a:r>
          <a:endParaRPr lang="en-US" sz="1500" kern="1200" dirty="0"/>
        </a:p>
      </dsp:txBody>
      <dsp:txXfrm>
        <a:off x="1518911" y="3226412"/>
        <a:ext cx="1000776" cy="1000776"/>
      </dsp:txXfrm>
    </dsp:sp>
    <dsp:sp modelId="{10381791-BEB4-4957-BFDF-CD6EDE0E3782}">
      <dsp:nvSpPr>
        <dsp:cNvPr id="0" name=""/>
        <dsp:cNvSpPr/>
      </dsp:nvSpPr>
      <dsp:spPr>
        <a:xfrm>
          <a:off x="1910" y="1709411"/>
          <a:ext cx="1000776" cy="1000776"/>
        </a:xfrm>
        <a:prstGeom prst="ellips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Assess</a:t>
          </a:r>
          <a:endParaRPr lang="en-US" sz="1500" kern="1200" dirty="0"/>
        </a:p>
      </dsp:txBody>
      <dsp:txXfrm>
        <a:off x="1910" y="1709411"/>
        <a:ext cx="1000776" cy="100077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D85B80D-1155-452E-B411-57A6B4BB7965}" type="datetimeFigureOut">
              <a:rPr lang="en-US"/>
              <a:pPr>
                <a:defRPr/>
              </a:pPr>
              <a:t>10/6/2012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4D69A34-A934-4D96-9337-6A2D1F20133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Lynne – Welcome.  Introduction of Mitch</a:t>
            </a:r>
          </a:p>
          <a:p>
            <a:r>
              <a:rPr lang="en-US" dirty="0" smtClean="0"/>
              <a:t>Warm up activity – Introductions:  Role in ISD; greatest strength in role, what skill you would like to improve.  Pair off and discuss and share.  Write down answers fro future sessions.</a:t>
            </a: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8A9A2D-BBE8-4178-B524-F38B041B27C6}"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(Lynne)After table time, ask groups what they observed with this information.  </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1537A-D4DB-4A92-8180-B741A964031D}"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(Lynne) </a:t>
            </a:r>
          </a:p>
          <a:p>
            <a:pPr eaLnBrk="1" hangingPunct="1">
              <a:spcBef>
                <a:spcPct val="0"/>
              </a:spcBef>
            </a:pPr>
            <a:r>
              <a:rPr lang="en-US" dirty="0" smtClean="0"/>
              <a:t>Group Activity</a:t>
            </a:r>
          </a:p>
          <a:p>
            <a:pPr eaLnBrk="1" hangingPunct="1">
              <a:spcBef>
                <a:spcPct val="0"/>
              </a:spcBef>
            </a:pPr>
            <a:r>
              <a:rPr lang="en-US" dirty="0" smtClean="0"/>
              <a:t>Cluster to own district or district of choice.  Work in groups to find data.  Discuss.</a:t>
            </a: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C6C85E-CEE2-4099-BF80-2E88F673AE38}"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(Lynne)-On-line activity – website to December 1 count – districts.  Review LRE information at tables.  Discuss as whole group implications for graduation/MEAP scores/drop outs</a:t>
            </a: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114024-6996-4E0B-A2F7-2E18E5800885}"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(Lynne) Graduation Rate, Drop Out, LRE, Child Find, Suspension/Expulsion</a:t>
            </a:r>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4DBB56-03B5-41BE-906E-48218BD6EA72}" type="slidenum">
              <a:rPr lang="en-US" smtClean="0"/>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(Mitch)</a:t>
            </a:r>
            <a:endParaRPr lang="en-US" dirty="0"/>
          </a:p>
        </p:txBody>
      </p:sp>
      <p:sp>
        <p:nvSpPr>
          <p:cNvPr id="4" name="Slide Number Placeholder 3"/>
          <p:cNvSpPr>
            <a:spLocks noGrp="1"/>
          </p:cNvSpPr>
          <p:nvPr>
            <p:ph type="sldNum" sz="quarter" idx="10"/>
          </p:nvPr>
        </p:nvSpPr>
        <p:spPr/>
        <p:txBody>
          <a:bodyPr/>
          <a:lstStyle/>
          <a:p>
            <a:pPr>
              <a:defRPr/>
            </a:pPr>
            <a:fld id="{ACB3DD90-096E-492E-8B18-F322C55A9099}"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051CFB-3802-4AFF-A8BA-44B17BEA3D13}" type="slidenum">
              <a:rPr lang="en-US" smtClean="0"/>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Angela  Pass out BCPS data portrait:10 minutes  </a:t>
            </a:r>
          </a:p>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5E4A8-3D23-4FBF-8F83-A204F4C094FC}" type="slidenum">
              <a:rPr lang="en-US" smtClean="0"/>
              <a:pPr/>
              <a:t>20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(Lynne)</a:t>
            </a: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9AAA87-F77C-43A2-B944-4F3F2075B7CD}" type="slidenum">
              <a:rPr lang="en-US" smtClean="0"/>
              <a:pPr/>
              <a:t>22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Small group activity – How can this data be used to drive your school improvement and programming?</a:t>
            </a:r>
          </a:p>
          <a:p>
            <a:pPr eaLnBrk="1" hangingPunct="1"/>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6D568B-9628-4540-9C56-4845DDF11E85}" type="slidenum">
              <a:rPr lang="en-US" smtClean="0"/>
              <a:pPr/>
              <a:t>23</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(Mitch)</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5342F3-B22D-452C-820C-8FB750622407}" type="slidenum">
              <a:rPr lang="en-US" smtClean="0"/>
              <a:pPr/>
              <a:t>24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(Lynne)</a:t>
            </a:r>
          </a:p>
          <a:p>
            <a:r>
              <a:rPr lang="en-US" dirty="0" smtClean="0"/>
              <a:t>Research based knowledge</a:t>
            </a:r>
          </a:p>
          <a:p>
            <a:r>
              <a:rPr lang="en-US" dirty="0" smtClean="0"/>
              <a:t>Broaden skill level to build capacity of teachers in best practice</a:t>
            </a:r>
          </a:p>
          <a:p>
            <a:r>
              <a:rPr lang="en-US" dirty="0" smtClean="0"/>
              <a:t>Data driven decision making </a:t>
            </a:r>
          </a:p>
          <a:p>
            <a:r>
              <a:rPr lang="en-US" dirty="0" smtClean="0"/>
              <a:t>Student success in the general education curriculum</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68C0A4-F668-4D7C-B3D3-30E8447FE70C}"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(Mitch)</a:t>
            </a: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0A4449-029A-4020-B467-E88E9193CFD9}" type="slidenum">
              <a:rPr lang="en-US" smtClean="0"/>
              <a:pPr/>
              <a:t>25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(Lynne)</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B38DEA-6E3E-49AC-AD82-7DB19D37943B}"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(Lynne)</a:t>
            </a:r>
          </a:p>
          <a:p>
            <a:r>
              <a:rPr lang="en-US" dirty="0" smtClean="0"/>
              <a:t>Activity – At tables:  Sticky notes.  Two minutes to write one word or phrase depicting IDEA regulations and how you see it daily.  Charts:  FAPE, General Education, Services, </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96F9CC-DA00-4FB8-9E78-516A7C26FFAE}"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(Lynne) -began and grew rapidly.  Categorical classrooms were everywhere for students with academic and behavioral issues.  </a:t>
            </a:r>
          </a:p>
          <a:p>
            <a:pPr eaLnBrk="1" hangingPunct="1">
              <a:spcBef>
                <a:spcPct val="0"/>
              </a:spcBef>
            </a:pPr>
            <a:r>
              <a:rPr lang="en-US" dirty="0" smtClean="0"/>
              <a:t>LD became a new eligibility in the late 70’s</a:t>
            </a:r>
          </a:p>
          <a:p>
            <a:pPr eaLnBrk="1" hangingPunct="1">
              <a:spcBef>
                <a:spcPct val="0"/>
              </a:spcBef>
            </a:pPr>
            <a:r>
              <a:rPr lang="en-US" dirty="0" smtClean="0"/>
              <a:t>OHI followed shortly thereafter</a:t>
            </a:r>
          </a:p>
          <a:p>
            <a:pPr eaLnBrk="1" hangingPunct="1">
              <a:spcBef>
                <a:spcPct val="0"/>
              </a:spcBef>
            </a:pPr>
            <a:r>
              <a:rPr lang="en-US" dirty="0" smtClean="0"/>
              <a:t>RR</a:t>
            </a:r>
          </a:p>
          <a:p>
            <a:pPr eaLnBrk="1" hangingPunct="1">
              <a:spcBef>
                <a:spcPct val="0"/>
              </a:spcBef>
            </a:pPr>
            <a:r>
              <a:rPr lang="en-US" dirty="0" smtClean="0"/>
              <a:t>SE teachers were trained in modifying curriculum</a:t>
            </a:r>
          </a:p>
          <a:p>
            <a:pPr eaLnBrk="1" hangingPunct="1">
              <a:spcBef>
                <a:spcPct val="0"/>
              </a:spcBef>
            </a:pPr>
            <a:r>
              <a:rPr lang="en-US" dirty="0" smtClean="0"/>
              <a:t>SE teachers were trained to teach a different curriculum</a:t>
            </a:r>
          </a:p>
          <a:p>
            <a:pPr eaLnBrk="1" hangingPunct="1">
              <a:spcBef>
                <a:spcPct val="0"/>
              </a:spcBef>
            </a:pPr>
            <a:r>
              <a:rPr lang="en-US" dirty="0" smtClean="0"/>
              <a:t>Dummy downed</a:t>
            </a:r>
          </a:p>
          <a:p>
            <a:pPr eaLnBrk="1" hangingPunct="1">
              <a:spcBef>
                <a:spcPct val="0"/>
              </a:spcBef>
            </a:pPr>
            <a:endParaRPr lang="en-US" dirty="0" smtClean="0"/>
          </a:p>
          <a:p>
            <a:pPr eaLnBrk="1" hangingPunct="1">
              <a:spcBef>
                <a:spcPct val="0"/>
              </a:spcBef>
            </a:pPr>
            <a:r>
              <a:rPr lang="en-US" dirty="0" smtClean="0"/>
              <a:t>NCLB – closer look at how special education services were delivered and the results.  Movement to including SE in GE first.  MDE collects data annually on students with IEPs and their time in GE.  Expectation for MEAP and graduation.  SE  - data driven</a:t>
            </a:r>
          </a:p>
          <a:p>
            <a:pPr eaLnBrk="1" hangingPunct="1">
              <a:spcBef>
                <a:spcPct val="0"/>
              </a:spcBef>
            </a:pPr>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50E43F-54F1-4977-B551-5A56A68E07B2}"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(Lynne)</a:t>
            </a:r>
          </a:p>
          <a:p>
            <a:r>
              <a:rPr lang="en-US" smtClean="0"/>
              <a:t>Describe all of the above - Handouts</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4F16D4-CAB9-443F-B249-CA62ECAE12D0}"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Lynne -Raised the ceiling</a:t>
            </a:r>
          </a:p>
          <a:p>
            <a:pPr eaLnBrk="1" hangingPunct="1">
              <a:spcBef>
                <a:spcPct val="0"/>
              </a:spcBef>
            </a:pPr>
            <a:r>
              <a:rPr lang="en-US" smtClean="0"/>
              <a:t>Special Education students not receiving a diploma</a:t>
            </a:r>
          </a:p>
          <a:p>
            <a:pPr eaLnBrk="1" hangingPunct="1">
              <a:spcBef>
                <a:spcPct val="0"/>
              </a:spcBef>
            </a:pPr>
            <a:r>
              <a:rPr lang="en-US" smtClean="0"/>
              <a:t>4,000+ students in SE in our county/  How many receive a diploma with MMC?</a:t>
            </a:r>
          </a:p>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969FEA-9D51-40C3-A0E7-42A3DB9BC713}"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(Lynne) - Add data portrait here.  Describe the areas of information from yearly data that could drive programming in each district.  Good data for school improvement planning also.</a:t>
            </a:r>
          </a:p>
          <a:p>
            <a:pPr eaLnBrk="1" hangingPunct="1">
              <a:spcBef>
                <a:spcPct val="0"/>
              </a:spcBef>
            </a:pPr>
            <a:r>
              <a:rPr lang="en-US" dirty="0" smtClean="0"/>
              <a:t>TC info:  How accommodations/modifications provide the tools for success in school.</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CFDDCA-96B5-43C5-8B20-53F18BC0B97C}"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(Lynne)</a:t>
            </a:r>
          </a:p>
          <a:p>
            <a:endParaRPr lang="en-US" smtClean="0"/>
          </a:p>
          <a:p>
            <a:r>
              <a:rPr lang="en-US" smtClean="0"/>
              <a:t>Exercise to compare data state, ISD and district</a:t>
            </a:r>
          </a:p>
          <a:p>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3BB13F-5953-4366-8002-D8966953E5E9}"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C541BB4-A9E8-4368-AC6B-547C8100A56B}" type="datetimeFigureOut">
              <a:rPr lang="en-US"/>
              <a:pPr>
                <a:defRPr/>
              </a:pPr>
              <a:t>10/6/2012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9B01CE-6037-4745-BEB8-7AC8659FEB4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646C6B-4B92-4B08-9B17-80BCE1ACAB1B}" type="datetimeFigureOut">
              <a:rPr lang="en-US"/>
              <a:pPr>
                <a:defRPr/>
              </a:pPr>
              <a:t>10/6/2012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BAD18C-7E6D-4EB4-940D-5DDD7AA188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BEDE07-C4CE-4E63-B517-EACBA7448F54}" type="datetimeFigureOut">
              <a:rPr lang="en-US"/>
              <a:pPr>
                <a:defRPr/>
              </a:pPr>
              <a:t>10/6/2012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49E067-AE30-4DF1-8797-39CCEB230E5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016329-33A9-4207-90C7-2A02B4AEC8F9}" type="datetimeFigureOut">
              <a:rPr lang="en-US"/>
              <a:pPr>
                <a:defRPr/>
              </a:pPr>
              <a:t>10/6/2012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21DFF0-DB78-434A-8FC7-3F5B7BCD4A4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B91E0A-3326-40D3-A7BE-5BF4BF7B6435}" type="datetimeFigureOut">
              <a:rPr lang="en-US"/>
              <a:pPr>
                <a:defRPr/>
              </a:pPr>
              <a:t>10/6/2012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765CF1-2FA3-489E-9F11-19380553072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182568-701D-4C6E-891A-0644B502BAC7}" type="datetimeFigureOut">
              <a:rPr lang="en-US"/>
              <a:pPr>
                <a:defRPr/>
              </a:pPr>
              <a:t>10/6/2012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E01A13-2B93-403B-B083-E61B5236AC3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A5C51F2-2CC8-4BD5-BE5B-722F0F0CB907}" type="datetimeFigureOut">
              <a:rPr lang="en-US"/>
              <a:pPr>
                <a:defRPr/>
              </a:pPr>
              <a:t>10/6/2012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07BD239-53CF-4199-936B-0A862565F0A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72571E-99A1-40DA-B951-2B2768F36BA0}" type="datetimeFigureOut">
              <a:rPr lang="en-US"/>
              <a:pPr>
                <a:defRPr/>
              </a:pPr>
              <a:t>10/6/2012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E18B2D3-C185-4B4F-B0D8-9F891A82039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125117-DA75-4489-B9A0-D1C4707E3B49}" type="datetimeFigureOut">
              <a:rPr lang="en-US"/>
              <a:pPr>
                <a:defRPr/>
              </a:pPr>
              <a:t>10/6/2012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5CE177-138B-4FE8-85C5-22D5FFA931E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744CFA-848C-4A75-9BB8-567BD44B90B7}" type="datetimeFigureOut">
              <a:rPr lang="en-US"/>
              <a:pPr>
                <a:defRPr/>
              </a:pPr>
              <a:t>10/6/2012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87F464-25AB-498D-AAF9-1D0A062745E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AE258F-CC28-489B-9D1F-448AD83FDE3E}" type="datetimeFigureOut">
              <a:rPr lang="en-US"/>
              <a:pPr>
                <a:defRPr/>
              </a:pPr>
              <a:t>10/6/2012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B5BF01-C884-4968-B9D5-B1263888AB3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09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3D8589C-ABF7-4E57-ACE6-36EB3C192D71}" type="datetimeFigureOut">
              <a:rPr lang="en-US"/>
              <a:pPr>
                <a:defRPr/>
              </a:pPr>
              <a:t>10/6/2012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4C6E2D5-FD5F-4934-B0E5-795F72DE15A4}" type="slidenum">
              <a:rPr lang="en-US"/>
              <a:pPr>
                <a:defRPr/>
              </a:pPr>
              <a:t>‹#›</a:t>
            </a:fld>
            <a:endParaRPr lang="en-US"/>
          </a:p>
        </p:txBody>
      </p:sp>
      <p:sp>
        <p:nvSpPr>
          <p:cNvPr id="7" name="Rectangle 6"/>
          <p:cNvSpPr/>
          <p:nvPr/>
        </p:nvSpPr>
        <p:spPr>
          <a:xfrm>
            <a:off x="0" y="6096000"/>
            <a:ext cx="9144000" cy="76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5943600"/>
            <a:ext cx="9144000" cy="152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5410200" y="6400800"/>
            <a:ext cx="3581400" cy="338138"/>
          </a:xfrm>
          <a:prstGeom prst="rect">
            <a:avLst/>
          </a:prstGeom>
          <a:noFill/>
        </p:spPr>
        <p:txBody>
          <a:bodyPr>
            <a:spAutoFit/>
          </a:bodyPr>
          <a:lstStyle/>
          <a:p>
            <a:pPr algn="r" fontAlgn="auto">
              <a:spcBef>
                <a:spcPts val="0"/>
              </a:spcBef>
              <a:spcAft>
                <a:spcPts val="0"/>
              </a:spcAft>
              <a:defRPr/>
            </a:pPr>
            <a:r>
              <a:rPr lang="en-US" sz="1600" b="1" dirty="0">
                <a:solidFill>
                  <a:srgbClr val="C00000"/>
                </a:solidFill>
                <a:latin typeface="Times New Roman" pitchFamily="18" charset="0"/>
                <a:cs typeface="Times New Roman" pitchFamily="18" charset="0"/>
              </a:rPr>
              <a:t>An Educational Service Agency</a:t>
            </a:r>
          </a:p>
        </p:txBody>
      </p:sp>
      <p:pic>
        <p:nvPicPr>
          <p:cNvPr id="1034" name="Picture 9" descr="CISD logo only transparent background.gif"/>
          <p:cNvPicPr>
            <a:picLocks noChangeAspect="1"/>
          </p:cNvPicPr>
          <p:nvPr/>
        </p:nvPicPr>
        <p:blipFill>
          <a:blip r:embed="rId13" cstate="print"/>
          <a:srcRect/>
          <a:stretch>
            <a:fillRect/>
          </a:stretch>
        </p:blipFill>
        <p:spPr bwMode="auto">
          <a:xfrm>
            <a:off x="152400" y="6175375"/>
            <a:ext cx="1514475" cy="682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14600"/>
            <a:ext cx="6400800" cy="1676400"/>
          </a:xfrm>
        </p:spPr>
        <p:txBody>
          <a:bodyPr rtlCol="0">
            <a:noAutofit/>
            <a:scene3d>
              <a:camera prst="perspectiveContrastingRightFacing"/>
              <a:lightRig rig="threePt" dir="t"/>
            </a:scene3d>
          </a:bodyPr>
          <a:lstStyle/>
          <a:p>
            <a:pPr eaLnBrk="1" fontAlgn="auto" hangingPunct="1">
              <a:spcAft>
                <a:spcPts val="0"/>
              </a:spcAft>
              <a:buFont typeface="Arial" pitchFamily="34" charset="0"/>
              <a:buNone/>
              <a:defRPr/>
            </a:pPr>
            <a:r>
              <a:rPr lang="en-US" sz="7200" b="1" dirty="0" smtClean="0">
                <a:solidFill>
                  <a:schemeClr val="tx1"/>
                </a:solidFill>
                <a:effectLst>
                  <a:outerShdw blurRad="60007" dir="2000400" sy="-30000" kx="-800400" algn="bl" rotWithShape="0">
                    <a:prstClr val="black">
                      <a:alpha val="20000"/>
                    </a:prstClr>
                  </a:outerShdw>
                </a:effectLst>
              </a:rPr>
              <a:t>BLURRING THE LINES</a:t>
            </a:r>
          </a:p>
        </p:txBody>
      </p:sp>
      <p:sp>
        <p:nvSpPr>
          <p:cNvPr id="4" name="Rectangle 3"/>
          <p:cNvSpPr/>
          <p:nvPr/>
        </p:nvSpPr>
        <p:spPr>
          <a:xfrm>
            <a:off x="0" y="762000"/>
            <a:ext cx="9144000" cy="923330"/>
          </a:xfrm>
          <a:prstGeom prst="rect">
            <a:avLst/>
          </a:prstGeom>
          <a:noFill/>
        </p:spPr>
        <p:txBody>
          <a:bodyPr>
            <a:spAutoFit/>
          </a:bodyPr>
          <a:lstStyle/>
          <a:p>
            <a:pPr algn="ctr">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General Education First!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p:txBody>
          <a:bodyPr/>
          <a:lstStyle/>
          <a:p>
            <a:pPr>
              <a:defRPr/>
            </a:pPr>
            <a:r>
              <a:rPr lang="en-US" b="1" i="1" dirty="0" smtClean="0">
                <a:effectLst>
                  <a:outerShdw blurRad="38100" dist="38100" dir="2700000" algn="tl">
                    <a:srgbClr val="000000">
                      <a:alpha val="43137"/>
                    </a:srgbClr>
                  </a:outerShdw>
                </a:effectLst>
              </a:rPr>
              <a:t>Check Your Work</a:t>
            </a:r>
          </a:p>
        </p:txBody>
      </p:sp>
      <p:pic>
        <p:nvPicPr>
          <p:cNvPr id="11267" name="Picture 7"/>
          <p:cNvPicPr>
            <a:picLocks noGrp="1" noChangeAspect="1" noChangeArrowheads="1"/>
          </p:cNvPicPr>
          <p:nvPr>
            <p:ph sz="half" idx="1"/>
          </p:nvPr>
        </p:nvPicPr>
        <p:blipFill>
          <a:blip r:embed="rId3" cstate="print"/>
          <a:srcRect/>
          <a:stretch>
            <a:fillRect/>
          </a:stretch>
        </p:blipFill>
        <p:spPr>
          <a:xfrm>
            <a:off x="914400" y="1600200"/>
            <a:ext cx="3276600" cy="4243388"/>
          </a:xfrm>
          <a:noFill/>
          <a:ln w="19050">
            <a:solidFill>
              <a:schemeClr val="tx1"/>
            </a:solidFill>
          </a:ln>
        </p:spPr>
      </p:pic>
      <p:pic>
        <p:nvPicPr>
          <p:cNvPr id="11268" name="Picture 8"/>
          <p:cNvPicPr>
            <a:picLocks noGrp="1" noChangeAspect="1" noChangeArrowheads="1"/>
          </p:cNvPicPr>
          <p:nvPr>
            <p:ph sz="half" idx="2"/>
          </p:nvPr>
        </p:nvPicPr>
        <p:blipFill>
          <a:blip r:embed="rId4" cstate="print"/>
          <a:srcRect/>
          <a:stretch>
            <a:fillRect/>
          </a:stretch>
        </p:blipFill>
        <p:spPr>
          <a:xfrm>
            <a:off x="5105400" y="1600200"/>
            <a:ext cx="3406775" cy="4243388"/>
          </a:xfrm>
          <a:noFill/>
          <a:ln w="19050">
            <a:solidFill>
              <a:schemeClr val="tx1"/>
            </a:solidFill>
          </a:ln>
        </p:spPr>
      </p:pic>
      <p:cxnSp>
        <p:nvCxnSpPr>
          <p:cNvPr id="6" name="Straight Connector 5"/>
          <p:cNvCxnSpPr/>
          <p:nvPr/>
        </p:nvCxnSpPr>
        <p:spPr>
          <a:xfrm>
            <a:off x="457200" y="1371600"/>
            <a:ext cx="82296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LEA Portrait</a:t>
            </a:r>
            <a:endParaRPr lang="en-US" dirty="0"/>
          </a:p>
        </p:txBody>
      </p:sp>
      <p:sp>
        <p:nvSpPr>
          <p:cNvPr id="3" name="Content Placeholder 2"/>
          <p:cNvSpPr>
            <a:spLocks noGrp="1"/>
          </p:cNvSpPr>
          <p:nvPr>
            <p:ph sz="half" idx="1"/>
          </p:nvPr>
        </p:nvSpPr>
        <p:spPr/>
        <p:txBody>
          <a:bodyPr/>
          <a:lstStyle/>
          <a:p>
            <a:r>
              <a:rPr lang="en-US" dirty="0" smtClean="0"/>
              <a:t>Review your district’s data</a:t>
            </a:r>
          </a:p>
          <a:p>
            <a:endParaRPr lang="en-US" dirty="0" smtClean="0"/>
          </a:p>
          <a:p>
            <a:r>
              <a:rPr lang="en-US" dirty="0" smtClean="0"/>
              <a:t>Review Disability Data</a:t>
            </a:r>
          </a:p>
          <a:p>
            <a:endParaRPr lang="en-US" dirty="0" smtClean="0"/>
          </a:p>
          <a:p>
            <a:r>
              <a:rPr lang="en-US" dirty="0" smtClean="0"/>
              <a:t>Review LRE Data</a:t>
            </a:r>
          </a:p>
          <a:p>
            <a:pPr>
              <a:buNone/>
            </a:pPr>
            <a:endParaRPr lang="en-US" dirty="0" smtClean="0"/>
          </a:p>
          <a:p>
            <a:pPr>
              <a:buNone/>
            </a:pPr>
            <a:endParaRPr lang="en-US" dirty="0"/>
          </a:p>
        </p:txBody>
      </p:sp>
      <p:pic>
        <p:nvPicPr>
          <p:cNvPr id="1026" name="Picture 2" descr="C:\Users\KesterkL\AppData\Local\Microsoft\Windows\Temporary Internet Files\Content.IE5\Q36K8PMT\MC900312664[1].wmf"/>
          <p:cNvPicPr>
            <a:picLocks noGrp="1" noChangeAspect="1" noChangeArrowheads="1"/>
          </p:cNvPicPr>
          <p:nvPr>
            <p:ph sz="half" idx="2"/>
          </p:nvPr>
        </p:nvPicPr>
        <p:blipFill>
          <a:blip r:embed="rId2" cstate="print"/>
          <a:srcRect/>
          <a:stretch>
            <a:fillRect/>
          </a:stretch>
        </p:blipFill>
        <p:spPr bwMode="auto">
          <a:xfrm>
            <a:off x="5486400" y="2743200"/>
            <a:ext cx="3146727" cy="286008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868362"/>
          </a:xfrm>
        </p:spPr>
        <p:txBody>
          <a:bodyPr/>
          <a:lstStyle/>
          <a:p>
            <a:pPr eaLnBrk="1" hangingPunct="1">
              <a:defRPr/>
            </a:pPr>
            <a:r>
              <a:rPr lang="en-US" b="1" i="1" dirty="0" smtClean="0">
                <a:effectLst>
                  <a:outerShdw blurRad="38100" dist="38100" dir="2700000" algn="tl">
                    <a:srgbClr val="000000">
                      <a:alpha val="43137"/>
                    </a:srgbClr>
                  </a:outerShdw>
                </a:effectLst>
              </a:rPr>
              <a:t>Group Activity</a:t>
            </a:r>
          </a:p>
        </p:txBody>
      </p:sp>
      <p:sp>
        <p:nvSpPr>
          <p:cNvPr id="4" name="Content Placeholder 3"/>
          <p:cNvSpPr>
            <a:spLocks noGrp="1"/>
          </p:cNvSpPr>
          <p:nvPr>
            <p:ph sz="half" idx="2"/>
          </p:nvPr>
        </p:nvSpPr>
        <p:spPr>
          <a:xfrm>
            <a:off x="4648200" y="1219200"/>
            <a:ext cx="4038600" cy="4648200"/>
          </a:xfrm>
        </p:spPr>
        <p:txBody>
          <a:bodyPr/>
          <a:lstStyle/>
          <a:p>
            <a:pPr eaLnBrk="1" hangingPunct="1">
              <a:spcBef>
                <a:spcPts val="0"/>
              </a:spcBef>
              <a:buFont typeface="Arial" charset="0"/>
              <a:buNone/>
              <a:defRPr/>
            </a:pPr>
            <a:r>
              <a:rPr lang="en-US" b="1" i="1" dirty="0" smtClean="0"/>
              <a:t>Review District Disability</a:t>
            </a:r>
          </a:p>
          <a:p>
            <a:pPr eaLnBrk="1" hangingPunct="1">
              <a:spcBef>
                <a:spcPts val="0"/>
              </a:spcBef>
              <a:buFont typeface="Arial" charset="0"/>
              <a:buNone/>
              <a:defRPr/>
            </a:pPr>
            <a:r>
              <a:rPr lang="en-US" b="1" i="1" dirty="0" smtClean="0"/>
              <a:t>Data:</a:t>
            </a:r>
          </a:p>
          <a:p>
            <a:pPr eaLnBrk="1" hangingPunct="1">
              <a:buFont typeface="Arial" charset="0"/>
              <a:buNone/>
              <a:defRPr/>
            </a:pPr>
            <a:endParaRPr lang="en-US" sz="900" dirty="0" smtClean="0"/>
          </a:p>
          <a:p>
            <a:pPr marL="514350" indent="-514350" eaLnBrk="1" hangingPunct="1">
              <a:buFont typeface="+mj-lt"/>
              <a:buAutoNum type="arabicPeriod"/>
              <a:defRPr/>
            </a:pPr>
            <a:r>
              <a:rPr lang="en-US" sz="2000" dirty="0" smtClean="0"/>
              <a:t>What information did you find?</a:t>
            </a:r>
          </a:p>
          <a:p>
            <a:pPr marL="514350" indent="-514350" eaLnBrk="1" hangingPunct="1">
              <a:buFont typeface="+mj-lt"/>
              <a:buAutoNum type="arabicPeriod"/>
              <a:defRPr/>
            </a:pPr>
            <a:endParaRPr lang="en-US" sz="2000" dirty="0" smtClean="0"/>
          </a:p>
          <a:p>
            <a:pPr marL="514350" indent="-514350" eaLnBrk="1" hangingPunct="1">
              <a:buFont typeface="+mj-lt"/>
              <a:buAutoNum type="arabicPeriod"/>
              <a:defRPr/>
            </a:pPr>
            <a:r>
              <a:rPr lang="en-US" sz="2000" dirty="0" smtClean="0"/>
              <a:t>What might the district have control over?</a:t>
            </a:r>
          </a:p>
          <a:p>
            <a:pPr marL="514350" indent="-514350" eaLnBrk="1" hangingPunct="1">
              <a:buFont typeface="+mj-lt"/>
              <a:buAutoNum type="arabicPeriod"/>
              <a:defRPr/>
            </a:pPr>
            <a:endParaRPr lang="en-US" sz="2000" dirty="0" smtClean="0"/>
          </a:p>
          <a:p>
            <a:pPr marL="514350" indent="-514350" eaLnBrk="1" hangingPunct="1">
              <a:buFont typeface="+mj-lt"/>
              <a:buAutoNum type="arabicPeriod"/>
              <a:defRPr/>
            </a:pPr>
            <a:r>
              <a:rPr lang="en-US" sz="2000" dirty="0" smtClean="0"/>
              <a:t>What changes can the district make to improve outcomes?</a:t>
            </a:r>
          </a:p>
          <a:p>
            <a:pPr marL="514350" indent="-514350" eaLnBrk="1" hangingPunct="1">
              <a:buFont typeface="+mj-lt"/>
              <a:buAutoNum type="arabicPeriod"/>
              <a:defRPr/>
            </a:pPr>
            <a:endParaRPr lang="en-US" sz="2000" dirty="0" smtClean="0"/>
          </a:p>
          <a:p>
            <a:pPr marL="514350" indent="-514350" eaLnBrk="1" hangingPunct="1">
              <a:buFont typeface="+mj-lt"/>
              <a:buAutoNum type="arabicPeriod"/>
              <a:defRPr/>
            </a:pPr>
            <a:r>
              <a:rPr lang="en-US" sz="2000" dirty="0" smtClean="0"/>
              <a:t>What other data do you need to access to hypothesize?</a:t>
            </a:r>
            <a:endParaRPr lang="en-US" sz="2000" dirty="0"/>
          </a:p>
        </p:txBody>
      </p:sp>
      <p:cxnSp>
        <p:nvCxnSpPr>
          <p:cNvPr id="6" name="Straight Connector 5"/>
          <p:cNvCxnSpPr/>
          <p:nvPr/>
        </p:nvCxnSpPr>
        <p:spPr>
          <a:xfrm>
            <a:off x="457200" y="1143000"/>
            <a:ext cx="8229600" cy="0"/>
          </a:xfrm>
          <a:prstGeom prst="line">
            <a:avLst/>
          </a:prstGeom>
        </p:spPr>
        <p:style>
          <a:lnRef idx="2">
            <a:schemeClr val="dk1"/>
          </a:lnRef>
          <a:fillRef idx="0">
            <a:schemeClr val="dk1"/>
          </a:fillRef>
          <a:effectRef idx="1">
            <a:schemeClr val="dk1"/>
          </a:effectRef>
          <a:fontRef idx="minor">
            <a:schemeClr val="tx1"/>
          </a:fontRef>
        </p:style>
      </p:cxnSp>
      <p:pic>
        <p:nvPicPr>
          <p:cNvPr id="16389" name="Picture 7" descr="C:\Documents and Settings\helmbrek\Local Settings\Temporary Internet Files\Content.IE5\TMUIP3W3\MP900309173[1].jpg"/>
          <p:cNvPicPr>
            <a:picLocks noGrp="1" noChangeAspect="1" noChangeArrowheads="1"/>
          </p:cNvPicPr>
          <p:nvPr>
            <p:ph sz="half" idx="1"/>
          </p:nvPr>
        </p:nvPicPr>
        <p:blipFill>
          <a:blip r:embed="rId3" cstate="print"/>
          <a:srcRect/>
          <a:stretch>
            <a:fillRect/>
          </a:stretch>
        </p:blipFill>
        <p:spPr>
          <a:xfrm>
            <a:off x="609600" y="2209800"/>
            <a:ext cx="3657600" cy="2425700"/>
          </a:xfrm>
          <a:noFill/>
          <a:ln w="19050">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r>
              <a:rPr lang="en-US" b="1" i="1" dirty="0" smtClean="0">
                <a:effectLst>
                  <a:outerShdw blurRad="38100" dist="38100" dir="2700000" algn="tl">
                    <a:srgbClr val="000000">
                      <a:alpha val="43137"/>
                    </a:srgbClr>
                  </a:outerShdw>
                </a:effectLst>
              </a:rPr>
              <a:t>Least Restrictive Environment</a:t>
            </a:r>
          </a:p>
        </p:txBody>
      </p:sp>
      <p:sp>
        <p:nvSpPr>
          <p:cNvPr id="17411" name="Text Placeholder 2"/>
          <p:cNvSpPr>
            <a:spLocks noGrp="1"/>
          </p:cNvSpPr>
          <p:nvPr>
            <p:ph type="body" idx="1"/>
          </p:nvPr>
        </p:nvSpPr>
        <p:spPr/>
        <p:txBody>
          <a:bodyPr anchor="ctr"/>
          <a:lstStyle/>
          <a:p>
            <a:pPr algn="ctr" eaLnBrk="1" hangingPunct="1"/>
            <a:r>
              <a:rPr lang="en-US" sz="4000" smtClean="0"/>
              <a:t>Data	</a:t>
            </a:r>
          </a:p>
        </p:txBody>
      </p:sp>
      <p:sp>
        <p:nvSpPr>
          <p:cNvPr id="17412" name="Content Placeholder 5"/>
          <p:cNvSpPr>
            <a:spLocks noGrp="1"/>
          </p:cNvSpPr>
          <p:nvPr>
            <p:ph sz="half" idx="2"/>
          </p:nvPr>
        </p:nvSpPr>
        <p:spPr>
          <a:xfrm>
            <a:off x="457200" y="2174875"/>
            <a:ext cx="4040188" cy="3616325"/>
          </a:xfrm>
        </p:spPr>
        <p:txBody>
          <a:bodyPr/>
          <a:lstStyle/>
          <a:p>
            <a:r>
              <a:rPr lang="en-US" sz="3200" smtClean="0"/>
              <a:t>MEAP Scores</a:t>
            </a:r>
          </a:p>
          <a:p>
            <a:r>
              <a:rPr lang="en-US" sz="3200" smtClean="0"/>
              <a:t>AYP</a:t>
            </a:r>
          </a:p>
          <a:p>
            <a:r>
              <a:rPr lang="en-US" sz="3200" smtClean="0"/>
              <a:t>Graduation</a:t>
            </a:r>
          </a:p>
          <a:p>
            <a:r>
              <a:rPr lang="en-US" sz="3200" smtClean="0"/>
              <a:t>Drop Out</a:t>
            </a:r>
          </a:p>
          <a:p>
            <a:r>
              <a:rPr lang="en-US" sz="3200" smtClean="0"/>
              <a:t>CIMS</a:t>
            </a:r>
          </a:p>
        </p:txBody>
      </p:sp>
      <p:sp>
        <p:nvSpPr>
          <p:cNvPr id="17413" name="Text Placeholder 4"/>
          <p:cNvSpPr>
            <a:spLocks noGrp="1"/>
          </p:cNvSpPr>
          <p:nvPr>
            <p:ph type="body" sz="quarter" idx="3"/>
          </p:nvPr>
        </p:nvSpPr>
        <p:spPr/>
        <p:txBody>
          <a:bodyPr anchor="ctr"/>
          <a:lstStyle/>
          <a:p>
            <a:pPr algn="ctr" eaLnBrk="1" hangingPunct="1"/>
            <a:r>
              <a:rPr lang="en-US" sz="3600" smtClean="0"/>
              <a:t>Implications</a:t>
            </a:r>
          </a:p>
        </p:txBody>
      </p:sp>
      <p:cxnSp>
        <p:nvCxnSpPr>
          <p:cNvPr id="8" name="Straight Connector 7"/>
          <p:cNvCxnSpPr/>
          <p:nvPr/>
        </p:nvCxnSpPr>
        <p:spPr>
          <a:xfrm>
            <a:off x="457200" y="1143000"/>
            <a:ext cx="8229600" cy="0"/>
          </a:xfrm>
          <a:prstGeom prst="line">
            <a:avLst/>
          </a:prstGeom>
        </p:spPr>
        <p:style>
          <a:lnRef idx="2">
            <a:schemeClr val="dk1"/>
          </a:lnRef>
          <a:fillRef idx="0">
            <a:schemeClr val="dk1"/>
          </a:fillRef>
          <a:effectRef idx="1">
            <a:schemeClr val="dk1"/>
          </a:effectRef>
          <a:fontRef idx="minor">
            <a:schemeClr val="tx1"/>
          </a:fontRef>
        </p:style>
      </p:cxnSp>
      <p:pic>
        <p:nvPicPr>
          <p:cNvPr id="17415" name="Picture 6" descr="C:\Documents and Settings\Kesterkl\Local Settings\Temporary Internet Files\Content.IE5\DT37013N\MP900408891[1].jpg"/>
          <p:cNvPicPr>
            <a:picLocks noGrp="1" noChangeAspect="1" noChangeArrowheads="1"/>
          </p:cNvPicPr>
          <p:nvPr>
            <p:ph sz="quarter" idx="4"/>
          </p:nvPr>
        </p:nvPicPr>
        <p:blipFill>
          <a:blip r:embed="rId3" cstate="print"/>
          <a:srcRect/>
          <a:stretch>
            <a:fillRect/>
          </a:stretch>
        </p:blipFill>
        <p:spPr>
          <a:xfrm>
            <a:off x="4645025" y="2798763"/>
            <a:ext cx="4041775" cy="2703512"/>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a:t>
            </a:r>
            <a:endParaRPr lang="en-US" dirty="0"/>
          </a:p>
        </p:txBody>
      </p:sp>
      <p:sp>
        <p:nvSpPr>
          <p:cNvPr id="4" name="Content Placeholder 3"/>
          <p:cNvSpPr>
            <a:spLocks noGrp="1"/>
          </p:cNvSpPr>
          <p:nvPr>
            <p:ph sz="half" idx="2"/>
          </p:nvPr>
        </p:nvSpPr>
        <p:spPr>
          <a:xfrm>
            <a:off x="4648200" y="1143000"/>
            <a:ext cx="4038600" cy="4983163"/>
          </a:xfrm>
        </p:spPr>
        <p:txBody>
          <a:bodyPr/>
          <a:lstStyle/>
          <a:p>
            <a:pPr eaLnBrk="1" hangingPunct="1">
              <a:spcBef>
                <a:spcPts val="0"/>
              </a:spcBef>
              <a:buNone/>
              <a:defRPr/>
            </a:pPr>
            <a:r>
              <a:rPr lang="en-US" b="1" i="1" dirty="0" smtClean="0"/>
              <a:t>Review District LRE Data:</a:t>
            </a:r>
          </a:p>
          <a:p>
            <a:pPr eaLnBrk="1" hangingPunct="1">
              <a:buNone/>
              <a:defRPr/>
            </a:pPr>
            <a:endParaRPr lang="en-US" sz="1000" dirty="0" smtClean="0"/>
          </a:p>
          <a:p>
            <a:pPr marL="514350" indent="-514350" eaLnBrk="1" hangingPunct="1">
              <a:buFont typeface="+mj-lt"/>
              <a:buAutoNum type="arabicPeriod"/>
              <a:defRPr/>
            </a:pPr>
            <a:r>
              <a:rPr lang="en-US" dirty="0" smtClean="0"/>
              <a:t>What information did you find?</a:t>
            </a:r>
          </a:p>
          <a:p>
            <a:pPr marL="514350" indent="-514350" eaLnBrk="1" hangingPunct="1">
              <a:buFont typeface="+mj-lt"/>
              <a:buAutoNum type="arabicPeriod"/>
              <a:defRPr/>
            </a:pPr>
            <a:r>
              <a:rPr lang="en-US" dirty="0" smtClean="0"/>
              <a:t>What might the district have control over?</a:t>
            </a:r>
          </a:p>
          <a:p>
            <a:pPr marL="514350" indent="-514350" eaLnBrk="1" hangingPunct="1">
              <a:buFont typeface="+mj-lt"/>
              <a:buAutoNum type="arabicPeriod"/>
              <a:defRPr/>
            </a:pPr>
            <a:r>
              <a:rPr lang="en-US" dirty="0" smtClean="0"/>
              <a:t>What changes can the district make to improve outcomes?</a:t>
            </a:r>
          </a:p>
          <a:p>
            <a:pPr marL="514350" indent="-514350" eaLnBrk="1" hangingPunct="1">
              <a:buFont typeface="+mj-lt"/>
              <a:buAutoNum type="arabicPeriod"/>
              <a:defRPr/>
            </a:pPr>
            <a:r>
              <a:rPr lang="en-US" dirty="0" smtClean="0"/>
              <a:t>Any other questions?</a:t>
            </a:r>
          </a:p>
          <a:p>
            <a:endParaRPr lang="en-US" dirty="0"/>
          </a:p>
        </p:txBody>
      </p:sp>
      <p:sp>
        <p:nvSpPr>
          <p:cNvPr id="6" name="Content Placeholder 5"/>
          <p:cNvSpPr>
            <a:spLocks noGrp="1"/>
          </p:cNvSpPr>
          <p:nvPr>
            <p:ph sz="half" idx="1"/>
          </p:nvPr>
        </p:nvSpPr>
        <p:spPr/>
        <p:txBody>
          <a:bodyPr/>
          <a:lstStyle/>
          <a:p>
            <a:endParaRPr lang="en-US"/>
          </a:p>
        </p:txBody>
      </p:sp>
      <p:pic>
        <p:nvPicPr>
          <p:cNvPr id="2051" name="Picture 3" descr="C:\Users\KesterkL\AppData\Local\Microsoft\Windows\Temporary Internet Files\Content.IE5\ATHJOFNK\MC900335922[1].wmf"/>
          <p:cNvPicPr>
            <a:picLocks noChangeAspect="1" noChangeArrowheads="1"/>
          </p:cNvPicPr>
          <p:nvPr/>
        </p:nvPicPr>
        <p:blipFill>
          <a:blip r:embed="rId2" cstate="print"/>
          <a:srcRect/>
          <a:stretch>
            <a:fillRect/>
          </a:stretch>
        </p:blipFill>
        <p:spPr bwMode="auto">
          <a:xfrm>
            <a:off x="228600" y="3048000"/>
            <a:ext cx="4423331" cy="270774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defRPr/>
            </a:pPr>
            <a:r>
              <a:rPr lang="en-US" b="1" i="1" dirty="0" smtClean="0">
                <a:effectLst>
                  <a:outerShdw blurRad="38100" dist="38100" dir="2700000" algn="tl">
                    <a:srgbClr val="000000">
                      <a:alpha val="43137"/>
                    </a:srgbClr>
                  </a:outerShdw>
                </a:effectLst>
              </a:rPr>
              <a:t>State Performance Plan Indicators</a:t>
            </a:r>
          </a:p>
        </p:txBody>
      </p:sp>
      <p:sp>
        <p:nvSpPr>
          <p:cNvPr id="17412" name="Content Placeholder 3"/>
          <p:cNvSpPr>
            <a:spLocks noGrp="1"/>
          </p:cNvSpPr>
          <p:nvPr>
            <p:ph sz="half" idx="2"/>
          </p:nvPr>
        </p:nvSpPr>
        <p:spPr>
          <a:xfrm>
            <a:off x="457200" y="1828800"/>
            <a:ext cx="4040188" cy="3962400"/>
          </a:xfrm>
        </p:spPr>
        <p:txBody>
          <a:bodyPr/>
          <a:lstStyle/>
          <a:p>
            <a:pPr>
              <a:buFont typeface="Arial" charset="0"/>
              <a:buNone/>
              <a:defRPr/>
            </a:pPr>
            <a:r>
              <a:rPr lang="en-US" b="1" i="1" dirty="0" smtClean="0"/>
              <a:t>Performance Indicators</a:t>
            </a:r>
          </a:p>
          <a:p>
            <a:pPr>
              <a:buFont typeface="Arial" charset="0"/>
              <a:buNone/>
              <a:defRPr/>
            </a:pPr>
            <a:endParaRPr lang="en-US" sz="800" b="1" i="1" dirty="0" smtClean="0"/>
          </a:p>
          <a:p>
            <a:pPr marL="574675">
              <a:defRPr/>
            </a:pPr>
            <a:r>
              <a:rPr lang="en-US" dirty="0" smtClean="0"/>
              <a:t>Graduation</a:t>
            </a:r>
          </a:p>
          <a:p>
            <a:pPr marL="574675">
              <a:defRPr/>
            </a:pPr>
            <a:r>
              <a:rPr lang="en-US" dirty="0" smtClean="0"/>
              <a:t>Drop Out</a:t>
            </a:r>
          </a:p>
          <a:p>
            <a:pPr marL="574675">
              <a:defRPr/>
            </a:pPr>
            <a:r>
              <a:rPr lang="en-US" dirty="0" smtClean="0"/>
              <a:t>Assessment</a:t>
            </a:r>
          </a:p>
          <a:p>
            <a:pPr marL="574675">
              <a:defRPr/>
            </a:pPr>
            <a:r>
              <a:rPr lang="en-US" dirty="0" smtClean="0"/>
              <a:t>Suspension/Expulsion</a:t>
            </a:r>
          </a:p>
          <a:p>
            <a:pPr marL="574675">
              <a:defRPr/>
            </a:pPr>
            <a:r>
              <a:rPr lang="en-US" dirty="0" smtClean="0"/>
              <a:t>Child Find</a:t>
            </a:r>
          </a:p>
          <a:p>
            <a:pPr marL="574675">
              <a:defRPr/>
            </a:pPr>
            <a:r>
              <a:rPr lang="en-US" dirty="0" smtClean="0"/>
              <a:t>LRE</a:t>
            </a:r>
          </a:p>
        </p:txBody>
      </p:sp>
      <p:pic>
        <p:nvPicPr>
          <p:cNvPr id="18436" name="Picture 8"/>
          <p:cNvPicPr>
            <a:picLocks noGrp="1" noChangeAspect="1" noChangeArrowheads="1"/>
          </p:cNvPicPr>
          <p:nvPr>
            <p:ph sz="quarter" idx="4"/>
          </p:nvPr>
        </p:nvPicPr>
        <p:blipFill>
          <a:blip r:embed="rId3" cstate="print"/>
          <a:srcRect/>
          <a:stretch>
            <a:fillRect/>
          </a:stretch>
        </p:blipFill>
        <p:spPr>
          <a:xfrm>
            <a:off x="4724400" y="1905000"/>
            <a:ext cx="3643313" cy="3132138"/>
          </a:xfrm>
          <a:noFill/>
          <a:ln w="19050">
            <a:solidFill>
              <a:schemeClr val="tx1"/>
            </a:solidFill>
          </a:ln>
        </p:spPr>
      </p:pic>
      <p:cxnSp>
        <p:nvCxnSpPr>
          <p:cNvPr id="11" name="Straight Connector 10"/>
          <p:cNvCxnSpPr/>
          <p:nvPr/>
        </p:nvCxnSpPr>
        <p:spPr>
          <a:xfrm>
            <a:off x="457200" y="1371600"/>
            <a:ext cx="82296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ctrTitle"/>
          </p:nvPr>
        </p:nvSpPr>
        <p:spPr/>
        <p:txBody>
          <a:bodyPr/>
          <a:lstStyle/>
          <a:p>
            <a:r>
              <a:rPr lang="en-US" sz="8000" smtClean="0"/>
              <a:t>BREAK</a:t>
            </a:r>
          </a:p>
        </p:txBody>
      </p:sp>
      <p:sp>
        <p:nvSpPr>
          <p:cNvPr id="8" name="Subtitle 7"/>
          <p:cNvSpPr>
            <a:spLocks noGrp="1"/>
          </p:cNvSpPr>
          <p:nvPr>
            <p:ph type="subTitle" idx="1"/>
          </p:nvPr>
        </p:nvSpPr>
        <p:spPr/>
        <p:txBody>
          <a:bodyPr/>
          <a:lstStyle/>
          <a:p>
            <a:pPr>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Exploring the MI School Data Portal</a:t>
            </a:r>
          </a:p>
        </p:txBody>
      </p:sp>
      <p:sp>
        <p:nvSpPr>
          <p:cNvPr id="17412" name="TextBox 7"/>
          <p:cNvSpPr txBox="1">
            <a:spLocks noChangeArrowheads="1"/>
          </p:cNvSpPr>
          <p:nvPr/>
        </p:nvSpPr>
        <p:spPr bwMode="auto">
          <a:xfrm>
            <a:off x="228600" y="2133600"/>
            <a:ext cx="3124200" cy="2462213"/>
          </a:xfrm>
          <a:prstGeom prst="rect">
            <a:avLst/>
          </a:prstGeom>
          <a:noFill/>
          <a:ln w="9525">
            <a:noFill/>
            <a:miter lim="800000"/>
            <a:headEnd/>
            <a:tailEnd/>
          </a:ln>
        </p:spPr>
        <p:txBody>
          <a:bodyPr>
            <a:spAutoFit/>
          </a:bodyPr>
          <a:lstStyle/>
          <a:p>
            <a:endParaRPr lang="en-US" sz="2200" dirty="0"/>
          </a:p>
          <a:p>
            <a:r>
              <a:rPr lang="en-US" sz="2200" dirty="0"/>
              <a:t>Special Education Inquiries</a:t>
            </a:r>
          </a:p>
          <a:p>
            <a:endParaRPr lang="en-US" sz="2200" dirty="0"/>
          </a:p>
          <a:p>
            <a:r>
              <a:rPr lang="en-US" sz="2200" dirty="0"/>
              <a:t>Proficiency Inquiry</a:t>
            </a:r>
          </a:p>
          <a:p>
            <a:endParaRPr lang="en-US" sz="2200" dirty="0"/>
          </a:p>
          <a:p>
            <a:r>
              <a:rPr lang="en-US" sz="2200" dirty="0"/>
              <a:t>Disability Groups</a:t>
            </a:r>
          </a:p>
        </p:txBody>
      </p:sp>
      <p:sp>
        <p:nvSpPr>
          <p:cNvPr id="17413" name="TextBox 8"/>
          <p:cNvSpPr txBox="1">
            <a:spLocks noChangeArrowheads="1"/>
          </p:cNvSpPr>
          <p:nvPr/>
        </p:nvSpPr>
        <p:spPr bwMode="auto">
          <a:xfrm>
            <a:off x="2286000" y="1219200"/>
            <a:ext cx="4343400" cy="862013"/>
          </a:xfrm>
          <a:prstGeom prst="rect">
            <a:avLst/>
          </a:prstGeom>
          <a:noFill/>
          <a:ln w="9525">
            <a:noFill/>
            <a:miter lim="800000"/>
            <a:headEnd/>
            <a:tailEnd/>
          </a:ln>
        </p:spPr>
        <p:txBody>
          <a:bodyPr>
            <a:spAutoFit/>
          </a:bodyPr>
          <a:lstStyle/>
          <a:p>
            <a:pPr algn="ctr"/>
            <a:r>
              <a:rPr lang="en-US" sz="2800"/>
              <a:t>www.mischooldata.org</a:t>
            </a:r>
          </a:p>
          <a:p>
            <a:endParaRPr lang="en-US" sz="2200"/>
          </a:p>
        </p:txBody>
      </p:sp>
      <p:pic>
        <p:nvPicPr>
          <p:cNvPr id="73730" name="Picture 2"/>
          <p:cNvPicPr>
            <a:picLocks noGrp="1" noChangeAspect="1" noChangeArrowheads="1"/>
          </p:cNvPicPr>
          <p:nvPr>
            <p:ph idx="1"/>
          </p:nvPr>
        </p:nvPicPr>
        <p:blipFill>
          <a:blip r:embed="rId3" cstate="print"/>
          <a:srcRect/>
          <a:stretch>
            <a:fillRect/>
          </a:stretch>
        </p:blipFill>
        <p:spPr bwMode="auto">
          <a:xfrm>
            <a:off x="2819400" y="1905000"/>
            <a:ext cx="5745149" cy="339407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868362"/>
          </a:xfrm>
        </p:spPr>
        <p:txBody>
          <a:bodyPr/>
          <a:lstStyle/>
          <a:p>
            <a:pPr eaLnBrk="1" hangingPunct="1"/>
            <a:r>
              <a:rPr lang="en-US" b="1" smtClean="0"/>
              <a:t>Group Activity</a:t>
            </a:r>
          </a:p>
        </p:txBody>
      </p:sp>
      <p:sp>
        <p:nvSpPr>
          <p:cNvPr id="3" name="Content Placeholder 2"/>
          <p:cNvSpPr>
            <a:spLocks noGrp="1"/>
          </p:cNvSpPr>
          <p:nvPr>
            <p:ph sz="half" idx="1"/>
          </p:nvPr>
        </p:nvSpPr>
        <p:spPr>
          <a:xfrm>
            <a:off x="457200" y="1447800"/>
            <a:ext cx="4038600" cy="4419601"/>
          </a:xfrm>
        </p:spPr>
        <p:txBody>
          <a:bodyPr/>
          <a:lstStyle/>
          <a:p>
            <a:pPr algn="ctr" eaLnBrk="1" hangingPunct="1">
              <a:buFont typeface="Arial" charset="0"/>
              <a:buNone/>
              <a:defRPr/>
            </a:pPr>
            <a:r>
              <a:rPr lang="en-US"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Exploring</a:t>
            </a:r>
          </a:p>
          <a:p>
            <a:pPr algn="ctr" eaLnBrk="1" hangingPunct="1">
              <a:buFont typeface="Arial" charset="0"/>
              <a:buNone/>
              <a:defRPr/>
            </a:pPr>
            <a:r>
              <a:rPr lang="en-US"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MI School Data</a:t>
            </a:r>
          </a:p>
          <a:p>
            <a:pPr algn="ctr" eaLnBrk="1" hangingPunct="1">
              <a:buFont typeface="Arial" charset="0"/>
              <a:buNone/>
              <a:defRPr/>
            </a:pPr>
            <a:r>
              <a:rPr lang="en-US"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Portal</a:t>
            </a:r>
            <a:endParaRPr lang="en-US"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8436" name="Content Placeholder 3"/>
          <p:cNvSpPr>
            <a:spLocks noGrp="1"/>
          </p:cNvSpPr>
          <p:nvPr>
            <p:ph sz="half" idx="2"/>
          </p:nvPr>
        </p:nvSpPr>
        <p:spPr>
          <a:xfrm>
            <a:off x="4648200" y="1447800"/>
            <a:ext cx="4038600" cy="4419600"/>
          </a:xfrm>
        </p:spPr>
        <p:txBody>
          <a:bodyPr/>
          <a:lstStyle/>
          <a:p>
            <a:pPr eaLnBrk="1" hangingPunct="1">
              <a:buFont typeface="Arial" charset="0"/>
              <a:buNone/>
            </a:pPr>
            <a:r>
              <a:rPr lang="en-US" smtClean="0"/>
              <a:t>Review district disability</a:t>
            </a:r>
          </a:p>
          <a:p>
            <a:pPr eaLnBrk="1" hangingPunct="1">
              <a:buFont typeface="Arial" charset="0"/>
              <a:buNone/>
            </a:pPr>
            <a:r>
              <a:rPr lang="en-US" smtClean="0"/>
              <a:t>data:</a:t>
            </a:r>
          </a:p>
          <a:p>
            <a:pPr eaLnBrk="1" hangingPunct="1">
              <a:buFont typeface="Arial" charset="0"/>
              <a:buNone/>
            </a:pPr>
            <a:endParaRPr lang="en-US" sz="900" smtClean="0"/>
          </a:p>
          <a:p>
            <a:r>
              <a:rPr lang="en-US" sz="2400" smtClean="0"/>
              <a:t>Does each disability group share the same trend?</a:t>
            </a:r>
          </a:p>
          <a:p>
            <a:r>
              <a:rPr lang="en-US" sz="2400" smtClean="0"/>
              <a:t>Should more attention be focused on certain disability groups?</a:t>
            </a:r>
          </a:p>
          <a:p>
            <a:r>
              <a:rPr lang="en-US" sz="2400" smtClean="0"/>
              <a:t>Which subgroups performed the best on this test? Worst?</a:t>
            </a:r>
          </a:p>
        </p:txBody>
      </p:sp>
      <p:cxnSp>
        <p:nvCxnSpPr>
          <p:cNvPr id="6" name="Straight Connector 5"/>
          <p:cNvCxnSpPr/>
          <p:nvPr/>
        </p:nvCxnSpPr>
        <p:spPr>
          <a:xfrm>
            <a:off x="457200" y="1143000"/>
            <a:ext cx="82296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Exploring DataDirector</a:t>
            </a:r>
          </a:p>
        </p:txBody>
      </p:sp>
      <p:sp>
        <p:nvSpPr>
          <p:cNvPr id="19460" name="TextBox 9"/>
          <p:cNvSpPr txBox="1">
            <a:spLocks noChangeArrowheads="1"/>
          </p:cNvSpPr>
          <p:nvPr/>
        </p:nvSpPr>
        <p:spPr bwMode="auto">
          <a:xfrm>
            <a:off x="1981200" y="1219200"/>
            <a:ext cx="5181600" cy="862013"/>
          </a:xfrm>
          <a:prstGeom prst="rect">
            <a:avLst/>
          </a:prstGeom>
          <a:noFill/>
          <a:ln w="9525">
            <a:noFill/>
            <a:miter lim="800000"/>
            <a:headEnd/>
            <a:tailEnd/>
          </a:ln>
        </p:spPr>
        <p:txBody>
          <a:bodyPr>
            <a:spAutoFit/>
          </a:bodyPr>
          <a:lstStyle/>
          <a:p>
            <a:pPr algn="ctr"/>
            <a:r>
              <a:rPr lang="en-US" sz="2800"/>
              <a:t>www.datadirector.com/calhoun</a:t>
            </a:r>
          </a:p>
          <a:p>
            <a:endParaRPr lang="en-US" sz="2200"/>
          </a:p>
        </p:txBody>
      </p:sp>
      <p:sp>
        <p:nvSpPr>
          <p:cNvPr id="19461" name="TextBox 10"/>
          <p:cNvSpPr txBox="1">
            <a:spLocks noChangeArrowheads="1"/>
          </p:cNvSpPr>
          <p:nvPr/>
        </p:nvSpPr>
        <p:spPr bwMode="auto">
          <a:xfrm>
            <a:off x="152400" y="2209800"/>
            <a:ext cx="3124200" cy="2800350"/>
          </a:xfrm>
          <a:prstGeom prst="rect">
            <a:avLst/>
          </a:prstGeom>
          <a:noFill/>
          <a:ln w="9525">
            <a:noFill/>
            <a:miter lim="800000"/>
            <a:headEnd/>
            <a:tailEnd/>
          </a:ln>
        </p:spPr>
        <p:txBody>
          <a:bodyPr>
            <a:spAutoFit/>
          </a:bodyPr>
          <a:lstStyle/>
          <a:p>
            <a:endParaRPr lang="en-US" sz="2200"/>
          </a:p>
          <a:p>
            <a:r>
              <a:rPr lang="en-US" sz="2200"/>
              <a:t>Strand Analysis</a:t>
            </a:r>
          </a:p>
          <a:p>
            <a:endParaRPr lang="en-US" sz="2200"/>
          </a:p>
          <a:p>
            <a:r>
              <a:rPr lang="en-US" sz="2200"/>
              <a:t>Custom Reporting</a:t>
            </a:r>
          </a:p>
          <a:p>
            <a:endParaRPr lang="en-US" sz="2200"/>
          </a:p>
          <a:p>
            <a:r>
              <a:rPr lang="en-US" sz="2200"/>
              <a:t>Greater Disaggregation </a:t>
            </a:r>
          </a:p>
          <a:p>
            <a:endParaRPr lang="en-US" sz="2200"/>
          </a:p>
          <a:p>
            <a:endParaRPr lang="en-US" sz="2200"/>
          </a:p>
        </p:txBody>
      </p:sp>
      <p:pic>
        <p:nvPicPr>
          <p:cNvPr id="74754" name="Picture 2"/>
          <p:cNvPicPr>
            <a:picLocks noChangeAspect="1" noChangeArrowheads="1"/>
          </p:cNvPicPr>
          <p:nvPr/>
        </p:nvPicPr>
        <p:blipFill>
          <a:blip r:embed="rId2" cstate="print"/>
          <a:srcRect r="55273"/>
          <a:stretch>
            <a:fillRect/>
          </a:stretch>
        </p:blipFill>
        <p:spPr bwMode="auto">
          <a:xfrm>
            <a:off x="3352800" y="1981200"/>
            <a:ext cx="5109532" cy="334587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Background</a:t>
            </a:r>
          </a:p>
        </p:txBody>
      </p:sp>
      <p:sp>
        <p:nvSpPr>
          <p:cNvPr id="3075" name="Text Placeholder 3"/>
          <p:cNvSpPr>
            <a:spLocks noGrp="1"/>
          </p:cNvSpPr>
          <p:nvPr>
            <p:ph type="body" idx="1"/>
          </p:nvPr>
        </p:nvSpPr>
        <p:spPr/>
        <p:txBody>
          <a:bodyPr/>
          <a:lstStyle/>
          <a:p>
            <a:r>
              <a:rPr lang="en-US" smtClean="0"/>
              <a:t>Consultant Leadership Series</a:t>
            </a:r>
          </a:p>
        </p:txBody>
      </p:sp>
      <p:sp>
        <p:nvSpPr>
          <p:cNvPr id="3076" name="Content Placeholder 4"/>
          <p:cNvSpPr>
            <a:spLocks noGrp="1"/>
          </p:cNvSpPr>
          <p:nvPr>
            <p:ph sz="half" idx="2"/>
          </p:nvPr>
        </p:nvSpPr>
        <p:spPr>
          <a:xfrm>
            <a:off x="457200" y="2174875"/>
            <a:ext cx="5257800" cy="3616325"/>
          </a:xfrm>
        </p:spPr>
        <p:txBody>
          <a:bodyPr/>
          <a:lstStyle/>
          <a:p>
            <a:r>
              <a:rPr lang="en-US" smtClean="0"/>
              <a:t>Purpose:</a:t>
            </a:r>
          </a:p>
          <a:p>
            <a:pPr lvl="1"/>
            <a:r>
              <a:rPr lang="en-US" smtClean="0"/>
              <a:t>Train Teacher Consultants to effectively work in classrooms</a:t>
            </a:r>
          </a:p>
          <a:p>
            <a:pPr lvl="2"/>
            <a:r>
              <a:rPr lang="en-US" smtClean="0"/>
              <a:t>Cognitive Coaching</a:t>
            </a:r>
          </a:p>
          <a:p>
            <a:pPr lvl="2"/>
            <a:r>
              <a:rPr lang="en-US" smtClean="0"/>
              <a:t>Data Collection and Analysis</a:t>
            </a:r>
          </a:p>
          <a:p>
            <a:pPr lvl="2"/>
            <a:r>
              <a:rPr lang="en-US" smtClean="0"/>
              <a:t>Organization Skills</a:t>
            </a:r>
          </a:p>
          <a:p>
            <a:pPr lvl="2"/>
            <a:r>
              <a:rPr lang="en-US" smtClean="0"/>
              <a:t>Common Core Curriculum</a:t>
            </a:r>
          </a:p>
          <a:p>
            <a:pPr lvl="2"/>
            <a:r>
              <a:rPr lang="en-US" smtClean="0"/>
              <a:t>Communication Skills</a:t>
            </a:r>
          </a:p>
          <a:p>
            <a:pPr lvl="2"/>
            <a:r>
              <a:rPr lang="en-US" smtClean="0"/>
              <a:t>Transition Skills</a:t>
            </a:r>
          </a:p>
          <a:p>
            <a:pPr lvl="2"/>
            <a:r>
              <a:rPr lang="en-US" smtClean="0"/>
              <a:t>Tier I </a:t>
            </a:r>
          </a:p>
        </p:txBody>
      </p:sp>
      <p:sp>
        <p:nvSpPr>
          <p:cNvPr id="3077" name="Text Placeholder 5"/>
          <p:cNvSpPr>
            <a:spLocks noGrp="1"/>
          </p:cNvSpPr>
          <p:nvPr>
            <p:ph type="body" sz="quarter" idx="3"/>
          </p:nvPr>
        </p:nvSpPr>
        <p:spPr>
          <a:xfrm>
            <a:off x="8610600" y="2057400"/>
            <a:ext cx="76200" cy="117475"/>
          </a:xfrm>
        </p:spPr>
        <p:txBody>
          <a:bodyPr/>
          <a:lstStyle/>
          <a:p>
            <a:endParaRPr lang="en-US" smtClean="0"/>
          </a:p>
        </p:txBody>
      </p:sp>
      <p:pic>
        <p:nvPicPr>
          <p:cNvPr id="3078" name="Picture 2" descr="C:\Documents and Settings\Kesterkl\Local Settings\Temporary Internet Files\Content.IE5\82M55BU1\MP900443245[1].jpg"/>
          <p:cNvPicPr>
            <a:picLocks noGrp="1" noChangeAspect="1" noChangeArrowheads="1"/>
          </p:cNvPicPr>
          <p:nvPr>
            <p:ph sz="quarter" idx="4"/>
          </p:nvPr>
        </p:nvPicPr>
        <p:blipFill>
          <a:blip r:embed="rId3" cstate="print"/>
          <a:srcRect/>
          <a:stretch>
            <a:fillRect/>
          </a:stretch>
        </p:blipFill>
        <p:spPr>
          <a:xfrm>
            <a:off x="5467350" y="2895600"/>
            <a:ext cx="3435350" cy="2286000"/>
          </a:xfr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868362"/>
          </a:xfrm>
        </p:spPr>
        <p:txBody>
          <a:bodyPr/>
          <a:lstStyle/>
          <a:p>
            <a:pPr eaLnBrk="1" hangingPunct="1"/>
            <a:r>
              <a:rPr lang="en-US" b="1" smtClean="0"/>
              <a:t>Group Activity</a:t>
            </a:r>
          </a:p>
        </p:txBody>
      </p:sp>
      <p:sp>
        <p:nvSpPr>
          <p:cNvPr id="3" name="Content Placeholder 2"/>
          <p:cNvSpPr>
            <a:spLocks noGrp="1"/>
          </p:cNvSpPr>
          <p:nvPr>
            <p:ph sz="half" idx="1"/>
          </p:nvPr>
        </p:nvSpPr>
        <p:spPr>
          <a:xfrm>
            <a:off x="457200" y="1447800"/>
            <a:ext cx="4343400" cy="4419601"/>
          </a:xfrm>
        </p:spPr>
        <p:txBody>
          <a:bodyPr/>
          <a:lstStyle/>
          <a:p>
            <a:pPr algn="ctr" eaLnBrk="1" hangingPunct="1">
              <a:buFont typeface="Arial" charset="0"/>
              <a:buNone/>
              <a:defRPr/>
            </a:pPr>
            <a:r>
              <a:rPr lang="en-US"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Exploring</a:t>
            </a:r>
          </a:p>
          <a:p>
            <a:pPr algn="ctr" eaLnBrk="1" hangingPunct="1">
              <a:buFont typeface="Arial" charset="0"/>
              <a:buNone/>
              <a:defRPr/>
            </a:pPr>
            <a:r>
              <a:rPr lang="en-US"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DataDirector</a:t>
            </a:r>
            <a:endParaRPr lang="en-US"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0484" name="Content Placeholder 3"/>
          <p:cNvSpPr>
            <a:spLocks noGrp="1"/>
          </p:cNvSpPr>
          <p:nvPr>
            <p:ph sz="half" idx="2"/>
          </p:nvPr>
        </p:nvSpPr>
        <p:spPr>
          <a:xfrm>
            <a:off x="4648200" y="1447800"/>
            <a:ext cx="4038600" cy="4648200"/>
          </a:xfrm>
        </p:spPr>
        <p:txBody>
          <a:bodyPr/>
          <a:lstStyle/>
          <a:p>
            <a:pPr eaLnBrk="1" hangingPunct="1">
              <a:buFont typeface="Arial" charset="0"/>
              <a:buNone/>
            </a:pPr>
            <a:r>
              <a:rPr lang="en-US" sz="2400" smtClean="0"/>
              <a:t>Review district disability</a:t>
            </a:r>
          </a:p>
          <a:p>
            <a:pPr eaLnBrk="1" hangingPunct="1">
              <a:buFont typeface="Arial" charset="0"/>
              <a:buNone/>
            </a:pPr>
            <a:r>
              <a:rPr lang="en-US" sz="2400" smtClean="0"/>
              <a:t>data:</a:t>
            </a:r>
          </a:p>
          <a:p>
            <a:pPr eaLnBrk="1" hangingPunct="1">
              <a:buFont typeface="Arial" charset="0"/>
              <a:buNone/>
            </a:pPr>
            <a:endParaRPr lang="en-US" sz="900" smtClean="0"/>
          </a:p>
          <a:p>
            <a:r>
              <a:rPr lang="en-US" sz="2000" smtClean="0"/>
              <a:t>Which strand appears to cause SWD the most trouble? </a:t>
            </a:r>
          </a:p>
          <a:p>
            <a:r>
              <a:rPr lang="en-US" sz="2000" smtClean="0"/>
              <a:t>Are all disability types performing at the same level among the strands? </a:t>
            </a:r>
          </a:p>
          <a:p>
            <a:r>
              <a:rPr lang="en-US" sz="2000" smtClean="0"/>
              <a:t>Which disability types are struggling? Which are succeeding?</a:t>
            </a:r>
          </a:p>
          <a:p>
            <a:endParaRPr lang="en-US" sz="2400" smtClean="0"/>
          </a:p>
        </p:txBody>
      </p:sp>
      <p:cxnSp>
        <p:nvCxnSpPr>
          <p:cNvPr id="6" name="Straight Connector 5"/>
          <p:cNvCxnSpPr/>
          <p:nvPr/>
        </p:nvCxnSpPr>
        <p:spPr>
          <a:xfrm>
            <a:off x="457200" y="1143000"/>
            <a:ext cx="82296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3200" smtClean="0"/>
              <a:t>Illuminate</a:t>
            </a:r>
          </a:p>
        </p:txBody>
      </p:sp>
      <p:sp>
        <p:nvSpPr>
          <p:cNvPr id="26627" name="Text Placeholder 3"/>
          <p:cNvSpPr>
            <a:spLocks noGrp="1"/>
          </p:cNvSpPr>
          <p:nvPr>
            <p:ph type="body" sz="half" idx="2"/>
          </p:nvPr>
        </p:nvSpPr>
        <p:spPr>
          <a:xfrm>
            <a:off x="381000" y="1447800"/>
            <a:ext cx="3008313" cy="4691063"/>
          </a:xfrm>
        </p:spPr>
        <p:txBody>
          <a:bodyPr/>
          <a:lstStyle/>
          <a:p>
            <a:r>
              <a:rPr lang="en-US" smtClean="0"/>
              <a:t>Progress Reports</a:t>
            </a:r>
          </a:p>
        </p:txBody>
      </p:sp>
      <p:sp>
        <p:nvSpPr>
          <p:cNvPr id="26628" name="Content Placeholder 5"/>
          <p:cNvSpPr>
            <a:spLocks noGrp="1"/>
          </p:cNvSpPr>
          <p:nvPr>
            <p:ph idx="1"/>
          </p:nvPr>
        </p:nvSpPr>
        <p:spPr/>
        <p:txBody>
          <a:bodyPr/>
          <a:lstStyle/>
          <a:p>
            <a:endParaRPr lang="en-US" smtClean="0"/>
          </a:p>
        </p:txBody>
      </p:sp>
      <p:pic>
        <p:nvPicPr>
          <p:cNvPr id="26629" name="Picture 3" descr="C:\Documents and Settings\Kesterkl\Local Settings\Temporary Internet Files\Content.IE5\00YWV742\MP900382656[1].jpg"/>
          <p:cNvPicPr>
            <a:picLocks noChangeAspect="1" noChangeArrowheads="1"/>
          </p:cNvPicPr>
          <p:nvPr/>
        </p:nvPicPr>
        <p:blipFill>
          <a:blip r:embed="rId2" cstate="print"/>
          <a:srcRect/>
          <a:stretch>
            <a:fillRect/>
          </a:stretch>
        </p:blipFill>
        <p:spPr bwMode="auto">
          <a:xfrm>
            <a:off x="3429000" y="1066800"/>
            <a:ext cx="5334000" cy="44196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1020762"/>
          </a:xfrm>
        </p:spPr>
        <p:txBody>
          <a:bodyPr/>
          <a:lstStyle/>
          <a:p>
            <a:pPr eaLnBrk="1" hangingPunct="1">
              <a:defRPr/>
            </a:pPr>
            <a:r>
              <a:rPr lang="en-US" b="1" i="1" dirty="0" smtClean="0">
                <a:effectLst>
                  <a:outerShdw blurRad="38100" dist="38100" dir="2700000" algn="tl">
                    <a:srgbClr val="000000">
                      <a:alpha val="43137"/>
                    </a:srgbClr>
                  </a:outerShdw>
                </a:effectLst>
              </a:rPr>
              <a:t>School Improvement Planning</a:t>
            </a:r>
          </a:p>
        </p:txBody>
      </p:sp>
      <p:sp>
        <p:nvSpPr>
          <p:cNvPr id="29699" name="Content Placeholder 2"/>
          <p:cNvSpPr>
            <a:spLocks noGrp="1"/>
          </p:cNvSpPr>
          <p:nvPr>
            <p:ph sz="half" idx="1"/>
          </p:nvPr>
        </p:nvSpPr>
        <p:spPr>
          <a:xfrm>
            <a:off x="762000" y="1600200"/>
            <a:ext cx="3733800" cy="4191000"/>
          </a:xfrm>
        </p:spPr>
        <p:txBody>
          <a:bodyPr/>
          <a:lstStyle/>
          <a:p>
            <a:pPr eaLnBrk="1" hangingPunct="1">
              <a:buFont typeface="Arial" charset="0"/>
              <a:buNone/>
            </a:pPr>
            <a:r>
              <a:rPr lang="en-US" i="1" smtClean="0"/>
              <a:t>MEAP</a:t>
            </a:r>
          </a:p>
          <a:p>
            <a:pPr eaLnBrk="1" hangingPunct="1">
              <a:buFont typeface="Arial" charset="0"/>
              <a:buNone/>
            </a:pPr>
            <a:r>
              <a:rPr lang="en-US" i="1" smtClean="0"/>
              <a:t>MEAP-Access</a:t>
            </a:r>
          </a:p>
          <a:p>
            <a:pPr eaLnBrk="1" hangingPunct="1">
              <a:buFont typeface="Arial" charset="0"/>
              <a:buNone/>
            </a:pPr>
            <a:r>
              <a:rPr lang="en-US" i="1" smtClean="0"/>
              <a:t>Mi-Access</a:t>
            </a:r>
          </a:p>
          <a:p>
            <a:pPr eaLnBrk="1" hangingPunct="1">
              <a:buFont typeface="Arial" charset="0"/>
              <a:buNone/>
            </a:pPr>
            <a:r>
              <a:rPr lang="en-US" i="1" smtClean="0"/>
              <a:t>CIMS</a:t>
            </a:r>
          </a:p>
          <a:p>
            <a:pPr eaLnBrk="1" hangingPunct="1">
              <a:buFont typeface="Arial" charset="0"/>
              <a:buNone/>
            </a:pPr>
            <a:r>
              <a:rPr lang="en-US" i="1" smtClean="0"/>
              <a:t>School Improvement</a:t>
            </a:r>
          </a:p>
          <a:p>
            <a:pPr eaLnBrk="1" hangingPunct="1">
              <a:buFont typeface="Arial" charset="0"/>
              <a:buNone/>
            </a:pPr>
            <a:r>
              <a:rPr lang="en-US" i="1" smtClean="0"/>
              <a:t>IEPs</a:t>
            </a:r>
          </a:p>
          <a:p>
            <a:pPr eaLnBrk="1" hangingPunct="1">
              <a:buFont typeface="Arial" charset="0"/>
              <a:buNone/>
            </a:pPr>
            <a:r>
              <a:rPr lang="en-US" i="1" smtClean="0"/>
              <a:t>Student Outcomes</a:t>
            </a:r>
          </a:p>
        </p:txBody>
      </p:sp>
      <p:cxnSp>
        <p:nvCxnSpPr>
          <p:cNvPr id="8" name="Straight Connector 7"/>
          <p:cNvCxnSpPr/>
          <p:nvPr/>
        </p:nvCxnSpPr>
        <p:spPr>
          <a:xfrm>
            <a:off x="457200" y="1295400"/>
            <a:ext cx="8229600" cy="0"/>
          </a:xfrm>
          <a:prstGeom prst="line">
            <a:avLst/>
          </a:prstGeom>
        </p:spPr>
        <p:style>
          <a:lnRef idx="2">
            <a:schemeClr val="dk1"/>
          </a:lnRef>
          <a:fillRef idx="0">
            <a:schemeClr val="dk1"/>
          </a:fillRef>
          <a:effectRef idx="1">
            <a:schemeClr val="dk1"/>
          </a:effectRef>
          <a:fontRef idx="minor">
            <a:schemeClr val="tx1"/>
          </a:fontRef>
        </p:style>
      </p:cxnSp>
      <p:pic>
        <p:nvPicPr>
          <p:cNvPr id="29701" name="Picture 8" descr="C:\Documents and Settings\helmbrek\Local Settings\Temporary Internet Files\Content.IE5\62OU4D85\MP900439573[1].jpg"/>
          <p:cNvPicPr>
            <a:picLocks noChangeAspect="1" noChangeArrowheads="1"/>
          </p:cNvPicPr>
          <p:nvPr/>
        </p:nvPicPr>
        <p:blipFill>
          <a:blip r:embed="rId3" cstate="print"/>
          <a:srcRect/>
          <a:stretch>
            <a:fillRect/>
          </a:stretch>
        </p:blipFill>
        <p:spPr bwMode="auto">
          <a:xfrm>
            <a:off x="5257800" y="1524000"/>
            <a:ext cx="2840038" cy="426720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defRPr/>
            </a:pPr>
            <a:r>
              <a:rPr lang="en-US" b="1" i="1" dirty="0" smtClean="0">
                <a:effectLst>
                  <a:outerShdw blurRad="38100" dist="38100" dir="2700000" algn="tl">
                    <a:srgbClr val="000000">
                      <a:alpha val="43137"/>
                    </a:srgbClr>
                  </a:outerShdw>
                </a:effectLst>
              </a:rPr>
              <a:t>DATA and Programming</a:t>
            </a:r>
          </a:p>
        </p:txBody>
      </p:sp>
      <p:pic>
        <p:nvPicPr>
          <p:cNvPr id="30723" name="Picture 11" descr="C:\Documents and Settings\Kesterkl\Local Settings\Temporary Internet Files\Content.IE5\OCLB0CZ3\MP900439560[1].jpg"/>
          <p:cNvPicPr>
            <a:picLocks noChangeAspect="1" noChangeArrowheads="1"/>
          </p:cNvPicPr>
          <p:nvPr/>
        </p:nvPicPr>
        <p:blipFill>
          <a:blip r:embed="rId3" cstate="print"/>
          <a:srcRect/>
          <a:stretch>
            <a:fillRect/>
          </a:stretch>
        </p:blipFill>
        <p:spPr bwMode="auto">
          <a:xfrm>
            <a:off x="1447800" y="1676400"/>
            <a:ext cx="6096000" cy="4070350"/>
          </a:xfrm>
          <a:prstGeom prst="rect">
            <a:avLst/>
          </a:prstGeom>
          <a:noFill/>
          <a:ln w="19050">
            <a:solidFill>
              <a:schemeClr val="tx1"/>
            </a:solidFill>
            <a:miter lim="800000"/>
            <a:headEnd/>
            <a:tailEnd/>
          </a:ln>
        </p:spPr>
      </p:pic>
      <p:cxnSp>
        <p:nvCxnSpPr>
          <p:cNvPr id="11" name="Straight Connector 10"/>
          <p:cNvCxnSpPr/>
          <p:nvPr/>
        </p:nvCxnSpPr>
        <p:spPr>
          <a:xfrm>
            <a:off x="457200" y="1371600"/>
            <a:ext cx="82296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p:txBody>
          <a:bodyPr/>
          <a:lstStyle/>
          <a:p>
            <a:pPr>
              <a:defRPr/>
            </a:pPr>
            <a:r>
              <a:rPr lang="en-US" b="1" i="1" dirty="0" smtClean="0">
                <a:effectLst>
                  <a:outerShdw blurRad="38100" dist="38100" dir="2700000" algn="tl">
                    <a:srgbClr val="000000">
                      <a:alpha val="43137"/>
                    </a:srgbClr>
                  </a:outerShdw>
                </a:effectLst>
              </a:rPr>
              <a:t>Share Ideas</a:t>
            </a:r>
          </a:p>
        </p:txBody>
      </p:sp>
      <p:pic>
        <p:nvPicPr>
          <p:cNvPr id="31747" name="Picture 3" descr="C:\Documents and Settings\Kesterkl\Local Settings\Temporary Internet Files\Content.IE5\R6LM0FKW\MP900430667[1].jpg"/>
          <p:cNvPicPr>
            <a:picLocks noChangeAspect="1" noChangeArrowheads="1"/>
          </p:cNvPicPr>
          <p:nvPr/>
        </p:nvPicPr>
        <p:blipFill>
          <a:blip r:embed="rId3" cstate="print"/>
          <a:srcRect/>
          <a:stretch>
            <a:fillRect/>
          </a:stretch>
        </p:blipFill>
        <p:spPr bwMode="auto">
          <a:xfrm>
            <a:off x="2362200" y="1676400"/>
            <a:ext cx="4343400" cy="3986213"/>
          </a:xfrm>
          <a:prstGeom prst="rect">
            <a:avLst/>
          </a:prstGeom>
          <a:noFill/>
          <a:ln w="19050">
            <a:solidFill>
              <a:schemeClr val="tx1"/>
            </a:solidFill>
            <a:miter lim="800000"/>
            <a:headEnd/>
            <a:tailEnd/>
          </a:ln>
        </p:spPr>
      </p:pic>
      <p:cxnSp>
        <p:nvCxnSpPr>
          <p:cNvPr id="11" name="Straight Connector 10"/>
          <p:cNvCxnSpPr/>
          <p:nvPr/>
        </p:nvCxnSpPr>
        <p:spPr>
          <a:xfrm>
            <a:off x="457200" y="1371600"/>
            <a:ext cx="82296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defRPr/>
            </a:pPr>
            <a:r>
              <a:rPr lang="en-US" b="1" i="1" dirty="0" smtClean="0">
                <a:effectLst>
                  <a:outerShdw blurRad="38100" dist="38100" dir="2700000" algn="tl">
                    <a:srgbClr val="000000">
                      <a:alpha val="43137"/>
                    </a:srgbClr>
                  </a:outerShdw>
                </a:effectLst>
              </a:rPr>
              <a:t>Where Do We Go From Here?</a:t>
            </a:r>
          </a:p>
        </p:txBody>
      </p:sp>
      <p:cxnSp>
        <p:nvCxnSpPr>
          <p:cNvPr id="9" name="Straight Connector 8"/>
          <p:cNvCxnSpPr/>
          <p:nvPr/>
        </p:nvCxnSpPr>
        <p:spPr>
          <a:xfrm>
            <a:off x="457200" y="1371600"/>
            <a:ext cx="8229600" cy="0"/>
          </a:xfrm>
          <a:prstGeom prst="line">
            <a:avLst/>
          </a:prstGeom>
        </p:spPr>
        <p:style>
          <a:lnRef idx="2">
            <a:schemeClr val="dk1"/>
          </a:lnRef>
          <a:fillRef idx="0">
            <a:schemeClr val="dk1"/>
          </a:fillRef>
          <a:effectRef idx="1">
            <a:schemeClr val="dk1"/>
          </a:effectRef>
          <a:fontRef idx="minor">
            <a:schemeClr val="tx1"/>
          </a:fontRef>
        </p:style>
      </p:cxnSp>
      <p:pic>
        <p:nvPicPr>
          <p:cNvPr id="32772" name="Picture 12" descr="C:\Documents and Settings\helmbrek\Local Settings\Temporary Internet Files\Content.IE5\C94CWLKV\MP900439475[1].jpg"/>
          <p:cNvPicPr>
            <a:picLocks noChangeAspect="1" noChangeArrowheads="1"/>
          </p:cNvPicPr>
          <p:nvPr/>
        </p:nvPicPr>
        <p:blipFill>
          <a:blip r:embed="rId3" cstate="print"/>
          <a:srcRect/>
          <a:stretch>
            <a:fillRect/>
          </a:stretch>
        </p:blipFill>
        <p:spPr bwMode="auto">
          <a:xfrm>
            <a:off x="1295400" y="1600200"/>
            <a:ext cx="6400800" cy="427355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868362"/>
          </a:xfrm>
        </p:spPr>
        <p:txBody>
          <a:bodyPr/>
          <a:lstStyle/>
          <a:p>
            <a:pPr eaLnBrk="1" hangingPunct="1">
              <a:defRPr/>
            </a:pPr>
            <a:r>
              <a:rPr lang="en-US" b="1" i="1" dirty="0" smtClean="0">
                <a:effectLst>
                  <a:outerShdw blurRad="38100" dist="38100" dir="2700000" algn="tl">
                    <a:srgbClr val="000000">
                      <a:alpha val="43137"/>
                    </a:srgbClr>
                  </a:outerShdw>
                </a:effectLst>
              </a:rPr>
              <a:t>AGENDA</a:t>
            </a:r>
          </a:p>
        </p:txBody>
      </p:sp>
      <p:sp>
        <p:nvSpPr>
          <p:cNvPr id="4099" name="Content Placeholder 2"/>
          <p:cNvSpPr>
            <a:spLocks noGrp="1"/>
          </p:cNvSpPr>
          <p:nvPr>
            <p:ph idx="1"/>
          </p:nvPr>
        </p:nvSpPr>
        <p:spPr>
          <a:xfrm>
            <a:off x="457200" y="1295400"/>
            <a:ext cx="8229600" cy="4495800"/>
          </a:xfrm>
        </p:spPr>
        <p:txBody>
          <a:bodyPr/>
          <a:lstStyle/>
          <a:p>
            <a:pPr eaLnBrk="1" hangingPunct="1"/>
            <a:r>
              <a:rPr lang="en-US" sz="3600" smtClean="0"/>
              <a:t>Special Education History, In Brief</a:t>
            </a:r>
          </a:p>
          <a:p>
            <a:pPr eaLnBrk="1" hangingPunct="1"/>
            <a:r>
              <a:rPr lang="en-US" sz="3600" smtClean="0"/>
              <a:t>Why Data?</a:t>
            </a:r>
          </a:p>
          <a:p>
            <a:pPr eaLnBrk="1" hangingPunct="1"/>
            <a:r>
              <a:rPr lang="en-US" sz="3600" smtClean="0"/>
              <a:t>3WiN Data Portrait</a:t>
            </a:r>
          </a:p>
          <a:p>
            <a:pPr eaLnBrk="1" hangingPunct="1"/>
            <a:r>
              <a:rPr lang="en-US" sz="3600" smtClean="0"/>
              <a:t>MI School Data Portal</a:t>
            </a:r>
          </a:p>
          <a:p>
            <a:pPr eaLnBrk="1" hangingPunct="1"/>
            <a:r>
              <a:rPr lang="en-US" sz="3600" smtClean="0"/>
              <a:t>Data Director</a:t>
            </a:r>
          </a:p>
          <a:p>
            <a:pPr eaLnBrk="1" hangingPunct="1"/>
            <a:r>
              <a:rPr lang="en-US" sz="3600" smtClean="0"/>
              <a:t>Exploring Special Education Data</a:t>
            </a:r>
          </a:p>
          <a:p>
            <a:pPr eaLnBrk="1" hangingPunct="1"/>
            <a:r>
              <a:rPr lang="en-US" sz="3600" smtClean="0"/>
              <a:t>What This Data Means For Programming</a:t>
            </a:r>
          </a:p>
        </p:txBody>
      </p:sp>
      <p:cxnSp>
        <p:nvCxnSpPr>
          <p:cNvPr id="5" name="Straight Connector 4"/>
          <p:cNvCxnSpPr/>
          <p:nvPr/>
        </p:nvCxnSpPr>
        <p:spPr>
          <a:xfrm>
            <a:off x="381000" y="1143000"/>
            <a:ext cx="83820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eaLnBrk="1" hangingPunct="1">
              <a:defRPr/>
            </a:pPr>
            <a:r>
              <a:rPr lang="en-US" sz="3200" b="1" i="1" cap="small" dirty="0" smtClean="0">
                <a:effectLst>
                  <a:outerShdw blurRad="38100" dist="38100" dir="2700000" algn="tl">
                    <a:srgbClr val="000000">
                      <a:alpha val="43137"/>
                    </a:srgbClr>
                  </a:outerShdw>
                </a:effectLst>
              </a:rPr>
              <a:t>Individuals with Disabilities Education Act </a:t>
            </a:r>
            <a:r>
              <a:rPr lang="en-US" sz="3200" b="1" i="1" dirty="0" smtClean="0">
                <a:effectLst>
                  <a:outerShdw blurRad="38100" dist="38100" dir="2700000" algn="tl">
                    <a:srgbClr val="000000">
                      <a:alpha val="43137"/>
                    </a:srgbClr>
                  </a:outerShdw>
                </a:effectLst>
              </a:rPr>
              <a:t>(IDEA)</a:t>
            </a:r>
            <a:endParaRPr lang="en-US" sz="3200" b="1" i="1" dirty="0">
              <a:effectLst>
                <a:outerShdw blurRad="38100" dist="38100" dir="2700000" algn="tl">
                  <a:srgbClr val="000000">
                    <a:alpha val="43137"/>
                  </a:srgbClr>
                </a:outerShdw>
              </a:effectLst>
            </a:endParaRPr>
          </a:p>
        </p:txBody>
      </p:sp>
      <p:sp>
        <p:nvSpPr>
          <p:cNvPr id="4099" name="Content Placeholder 2"/>
          <p:cNvSpPr>
            <a:spLocks noGrp="1"/>
          </p:cNvSpPr>
          <p:nvPr>
            <p:ph idx="1"/>
          </p:nvPr>
        </p:nvSpPr>
        <p:spPr>
          <a:xfrm>
            <a:off x="457200" y="1295400"/>
            <a:ext cx="8229600" cy="4495800"/>
          </a:xfrm>
        </p:spPr>
        <p:txBody>
          <a:bodyPr/>
          <a:lstStyle/>
          <a:p>
            <a:pPr marL="57150" indent="0" eaLnBrk="1" hangingPunct="1">
              <a:buFont typeface="Arial" charset="0"/>
              <a:buNone/>
              <a:defRPr/>
            </a:pPr>
            <a:endParaRPr lang="en-US" sz="800" i="1" dirty="0" smtClean="0"/>
          </a:p>
          <a:p>
            <a:pPr marL="57150" indent="0" eaLnBrk="1" hangingPunct="1">
              <a:buFont typeface="Arial" charset="0"/>
              <a:buNone/>
              <a:defRPr/>
            </a:pPr>
            <a:r>
              <a:rPr lang="en-US" sz="2800" i="1" dirty="0" smtClean="0"/>
              <a:t>The Individuals with Disabilities Education Act (IDEA) is a law ensuring services to children with disabilities throughout the nation.  </a:t>
            </a:r>
          </a:p>
          <a:p>
            <a:pPr marL="57150" indent="0" eaLnBrk="1" hangingPunct="1">
              <a:buFont typeface="Arial" charset="0"/>
              <a:buNone/>
              <a:defRPr/>
            </a:pPr>
            <a:endParaRPr lang="en-US" sz="800" i="1" dirty="0" smtClean="0"/>
          </a:p>
          <a:p>
            <a:pPr marL="57150" indent="0" eaLnBrk="1" hangingPunct="1">
              <a:buFont typeface="Arial" charset="0"/>
              <a:buNone/>
              <a:defRPr/>
            </a:pPr>
            <a:r>
              <a:rPr lang="en-US" sz="2800" i="1" dirty="0" smtClean="0"/>
              <a:t>IDEA governs how states and public agencies provide early intervention, special education and related services to more than 6.5 million eligible infants, toddlers, children and youth with disabilities.</a:t>
            </a:r>
          </a:p>
          <a:p>
            <a:pPr marL="57150" indent="0" eaLnBrk="1" hangingPunct="1">
              <a:buFont typeface="Arial" charset="0"/>
              <a:buNone/>
              <a:defRPr/>
            </a:pPr>
            <a:endParaRPr lang="en-US" sz="800" i="1" dirty="0" smtClean="0"/>
          </a:p>
          <a:p>
            <a:pPr eaLnBrk="1" hangingPunct="1">
              <a:buFont typeface="Arial" charset="0"/>
              <a:buNone/>
              <a:defRPr/>
            </a:pPr>
            <a:r>
              <a:rPr lang="en-US" sz="2800" i="1" dirty="0" smtClean="0"/>
              <a:t>Two Parts: Part B and Part C</a:t>
            </a:r>
          </a:p>
        </p:txBody>
      </p:sp>
      <p:cxnSp>
        <p:nvCxnSpPr>
          <p:cNvPr id="5" name="Straight Connector 4"/>
          <p:cNvCxnSpPr/>
          <p:nvPr/>
        </p:nvCxnSpPr>
        <p:spPr>
          <a:xfrm>
            <a:off x="457200" y="1143000"/>
            <a:ext cx="82296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715962"/>
          </a:xfrm>
        </p:spPr>
        <p:txBody>
          <a:bodyPr/>
          <a:lstStyle/>
          <a:p>
            <a:pPr eaLnBrk="1" hangingPunct="1">
              <a:defRPr/>
            </a:pPr>
            <a:r>
              <a:rPr lang="en-US" b="1" i="1" dirty="0" smtClean="0">
                <a:effectLst>
                  <a:outerShdw blurRad="38100" dist="38100" dir="2700000" algn="tl">
                    <a:srgbClr val="000000">
                      <a:alpha val="43137"/>
                    </a:srgbClr>
                  </a:outerShdw>
                </a:effectLst>
              </a:rPr>
              <a:t>Why Data?</a:t>
            </a:r>
          </a:p>
        </p:txBody>
      </p:sp>
      <p:sp>
        <p:nvSpPr>
          <p:cNvPr id="4" name="Content Placeholder 3"/>
          <p:cNvSpPr>
            <a:spLocks noGrp="1"/>
          </p:cNvSpPr>
          <p:nvPr>
            <p:ph sz="half" idx="2"/>
          </p:nvPr>
        </p:nvSpPr>
        <p:spPr>
          <a:xfrm>
            <a:off x="4648200" y="1447800"/>
            <a:ext cx="4038600" cy="4419600"/>
          </a:xfrm>
        </p:spPr>
        <p:txBody>
          <a:bodyPr/>
          <a:lstStyle/>
          <a:p>
            <a:pPr eaLnBrk="1" hangingPunct="1">
              <a:buFont typeface="Arial" charset="0"/>
              <a:buNone/>
              <a:defRPr/>
            </a:pPr>
            <a:r>
              <a:rPr lang="en-US" b="1" i="1" dirty="0" smtClean="0"/>
              <a:t>Special Education Then</a:t>
            </a:r>
          </a:p>
          <a:p>
            <a:pPr lvl="1" eaLnBrk="1" hangingPunct="1">
              <a:buFont typeface="Arial" pitchFamily="34" charset="0"/>
              <a:buChar char="•"/>
              <a:defRPr/>
            </a:pPr>
            <a:r>
              <a:rPr lang="en-US" dirty="0" smtClean="0"/>
              <a:t>Early 1970’s</a:t>
            </a:r>
          </a:p>
          <a:p>
            <a:pPr lvl="1" eaLnBrk="1" hangingPunct="1">
              <a:buFont typeface="Arial" pitchFamily="34" charset="0"/>
              <a:buChar char="•"/>
              <a:defRPr/>
            </a:pPr>
            <a:r>
              <a:rPr lang="en-US" dirty="0" smtClean="0"/>
              <a:t>FAPE</a:t>
            </a:r>
          </a:p>
          <a:p>
            <a:pPr lvl="1" eaLnBrk="1" hangingPunct="1">
              <a:buFont typeface="Arial" pitchFamily="34" charset="0"/>
              <a:buChar char="•"/>
              <a:defRPr/>
            </a:pPr>
            <a:r>
              <a:rPr lang="en-US" dirty="0" smtClean="0"/>
              <a:t>Individualized Education</a:t>
            </a:r>
          </a:p>
          <a:p>
            <a:pPr marL="342900" lvl="1" eaLnBrk="1" hangingPunct="1">
              <a:buFont typeface="Arial" charset="0"/>
              <a:buNone/>
              <a:defRPr/>
            </a:pPr>
            <a:r>
              <a:rPr lang="en-US" sz="2800" b="1" i="1" dirty="0" smtClean="0"/>
              <a:t>Special Education Now</a:t>
            </a:r>
          </a:p>
          <a:p>
            <a:pPr marL="742950" lvl="2" eaLnBrk="1" hangingPunct="1">
              <a:buFont typeface="Arial" pitchFamily="34" charset="0"/>
              <a:buChar char="•"/>
              <a:defRPr/>
            </a:pPr>
            <a:r>
              <a:rPr lang="en-US" sz="2400" dirty="0" smtClean="0"/>
              <a:t>Inclusion Model</a:t>
            </a:r>
          </a:p>
          <a:p>
            <a:pPr marL="742950" lvl="2" eaLnBrk="1" hangingPunct="1">
              <a:buFont typeface="Arial" pitchFamily="34" charset="0"/>
              <a:buChar char="•"/>
              <a:defRPr/>
            </a:pPr>
            <a:r>
              <a:rPr lang="en-US" sz="2400" dirty="0" smtClean="0"/>
              <a:t>Data Driven</a:t>
            </a:r>
          </a:p>
          <a:p>
            <a:pPr marL="742950" lvl="2" eaLnBrk="1" hangingPunct="1">
              <a:buFont typeface="Arial" pitchFamily="34" charset="0"/>
              <a:buChar char="•"/>
              <a:defRPr/>
            </a:pPr>
            <a:r>
              <a:rPr lang="en-US" sz="2400" dirty="0" smtClean="0"/>
              <a:t>FAPE</a:t>
            </a:r>
          </a:p>
          <a:p>
            <a:pPr marL="742950" lvl="2" eaLnBrk="1" hangingPunct="1">
              <a:buFont typeface="Arial" pitchFamily="34" charset="0"/>
              <a:buChar char="•"/>
              <a:defRPr/>
            </a:pPr>
            <a:r>
              <a:rPr lang="en-US" sz="2400" dirty="0" smtClean="0"/>
              <a:t>Individualized Education</a:t>
            </a:r>
          </a:p>
          <a:p>
            <a:pPr lvl="1" eaLnBrk="1" hangingPunct="1">
              <a:defRPr/>
            </a:pPr>
            <a:endParaRPr lang="en-US" dirty="0" smtClean="0"/>
          </a:p>
          <a:p>
            <a:pPr lvl="1" eaLnBrk="1" hangingPunct="1">
              <a:defRPr/>
            </a:pPr>
            <a:endParaRPr lang="en-US" dirty="0" smtClean="0"/>
          </a:p>
          <a:p>
            <a:pPr lvl="1" eaLnBrk="1" hangingPunct="1">
              <a:defRPr/>
            </a:pPr>
            <a:endParaRPr lang="en-US" dirty="0" smtClean="0"/>
          </a:p>
          <a:p>
            <a:pPr lvl="1" eaLnBrk="1" hangingPunct="1">
              <a:defRPr/>
            </a:pPr>
            <a:endParaRPr lang="en-US" dirty="0" smtClean="0"/>
          </a:p>
          <a:p>
            <a:pPr lvl="1" eaLnBrk="1" hangingPunct="1">
              <a:defRPr/>
            </a:pPr>
            <a:endParaRPr lang="en-US" dirty="0" smtClean="0"/>
          </a:p>
        </p:txBody>
      </p:sp>
      <p:graphicFrame>
        <p:nvGraphicFramePr>
          <p:cNvPr id="5" name="Content Placeholder 7"/>
          <p:cNvGraphicFramePr>
            <a:graphicFrameLocks noGrp="1"/>
          </p:cNvGraphicFramePr>
          <p:nvPr>
            <p:ph sz="half" idx="1"/>
          </p:nvPr>
        </p:nvGraphicFramePr>
        <p:xfrm>
          <a:off x="457200" y="1447800"/>
          <a:ext cx="4038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a:xfrm>
            <a:off x="457200" y="1143000"/>
            <a:ext cx="81534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A37C36EC-1C77-4D6C-A230-A921EDBB5725}"/>
                                            </p:graphicEl>
                                          </p:spTgt>
                                        </p:tgtEl>
                                        <p:attrNameLst>
                                          <p:attrName>style.visibility</p:attrName>
                                        </p:attrNameLst>
                                      </p:cBhvr>
                                      <p:to>
                                        <p:strVal val="visible"/>
                                      </p:to>
                                    </p:set>
                                    <p:anim calcmode="lin" valueType="num">
                                      <p:cBhvr additive="base">
                                        <p:cTn id="7" dur="500" fill="hold"/>
                                        <p:tgtEl>
                                          <p:spTgt spid="5">
                                            <p:graphicEl>
                                              <a:dgm id="{A37C36EC-1C77-4D6C-A230-A921EDBB572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A37C36EC-1C77-4D6C-A230-A921EDBB572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2A7410E7-E779-4E54-A087-7474A9E974D3}"/>
                                            </p:graphicEl>
                                          </p:spTgt>
                                        </p:tgtEl>
                                        <p:attrNameLst>
                                          <p:attrName>style.visibility</p:attrName>
                                        </p:attrNameLst>
                                      </p:cBhvr>
                                      <p:to>
                                        <p:strVal val="visible"/>
                                      </p:to>
                                    </p:set>
                                    <p:anim calcmode="lin" valueType="num">
                                      <p:cBhvr additive="base">
                                        <p:cTn id="13" dur="500" fill="hold"/>
                                        <p:tgtEl>
                                          <p:spTgt spid="5">
                                            <p:graphicEl>
                                              <a:dgm id="{2A7410E7-E779-4E54-A087-7474A9E974D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2A7410E7-E779-4E54-A087-7474A9E974D3}"/>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graphicEl>
                                              <a:dgm id="{99EA0375-BFC4-4934-AA25-12A150408F7F}"/>
                                            </p:graphicEl>
                                          </p:spTgt>
                                        </p:tgtEl>
                                        <p:attrNameLst>
                                          <p:attrName>style.visibility</p:attrName>
                                        </p:attrNameLst>
                                      </p:cBhvr>
                                      <p:to>
                                        <p:strVal val="visible"/>
                                      </p:to>
                                    </p:set>
                                    <p:anim calcmode="lin" valueType="num">
                                      <p:cBhvr additive="base">
                                        <p:cTn id="17" dur="500" fill="hold"/>
                                        <p:tgtEl>
                                          <p:spTgt spid="5">
                                            <p:graphicEl>
                                              <a:dgm id="{99EA0375-BFC4-4934-AA25-12A150408F7F}"/>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99EA0375-BFC4-4934-AA25-12A150408F7F}"/>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graphicEl>
                                              <a:dgm id="{EF5078AE-9AB4-4231-892E-05D154E72CEF}"/>
                                            </p:graphicEl>
                                          </p:spTgt>
                                        </p:tgtEl>
                                        <p:attrNameLst>
                                          <p:attrName>style.visibility</p:attrName>
                                        </p:attrNameLst>
                                      </p:cBhvr>
                                      <p:to>
                                        <p:strVal val="visible"/>
                                      </p:to>
                                    </p:set>
                                    <p:anim calcmode="lin" valueType="num">
                                      <p:cBhvr additive="base">
                                        <p:cTn id="21" dur="500" fill="hold"/>
                                        <p:tgtEl>
                                          <p:spTgt spid="5">
                                            <p:graphicEl>
                                              <a:dgm id="{EF5078AE-9AB4-4231-892E-05D154E72CEF}"/>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EF5078AE-9AB4-4231-892E-05D154E72CEF}"/>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graphicEl>
                                              <a:dgm id="{9DDD0DB6-A041-48E8-92BF-8ACB031167AD}"/>
                                            </p:graphicEl>
                                          </p:spTgt>
                                        </p:tgtEl>
                                        <p:attrNameLst>
                                          <p:attrName>style.visibility</p:attrName>
                                        </p:attrNameLst>
                                      </p:cBhvr>
                                      <p:to>
                                        <p:strVal val="visible"/>
                                      </p:to>
                                    </p:set>
                                    <p:anim calcmode="lin" valueType="num">
                                      <p:cBhvr additive="base">
                                        <p:cTn id="25" dur="500" fill="hold"/>
                                        <p:tgtEl>
                                          <p:spTgt spid="5">
                                            <p:graphicEl>
                                              <a:dgm id="{9DDD0DB6-A041-48E8-92BF-8ACB031167AD}"/>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9DDD0DB6-A041-48E8-92BF-8ACB031167AD}"/>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graphicEl>
                                              <a:dgm id="{D9C850BB-373E-4FEA-9D30-869238BE0788}"/>
                                            </p:graphicEl>
                                          </p:spTgt>
                                        </p:tgtEl>
                                        <p:attrNameLst>
                                          <p:attrName>style.visibility</p:attrName>
                                        </p:attrNameLst>
                                      </p:cBhvr>
                                      <p:to>
                                        <p:strVal val="visible"/>
                                      </p:to>
                                    </p:set>
                                    <p:anim calcmode="lin" valueType="num">
                                      <p:cBhvr additive="base">
                                        <p:cTn id="29" dur="500" fill="hold"/>
                                        <p:tgtEl>
                                          <p:spTgt spid="5">
                                            <p:graphicEl>
                                              <a:dgm id="{D9C850BB-373E-4FEA-9D30-869238BE0788}"/>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graphicEl>
                                              <a:dgm id="{D9C850BB-373E-4FEA-9D30-869238BE0788}"/>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graphicEl>
                                              <a:dgm id="{7086DBC1-A7FB-47D1-908E-4C369A1068E2}"/>
                                            </p:graphicEl>
                                          </p:spTgt>
                                        </p:tgtEl>
                                        <p:attrNameLst>
                                          <p:attrName>style.visibility</p:attrName>
                                        </p:attrNameLst>
                                      </p:cBhvr>
                                      <p:to>
                                        <p:strVal val="visible"/>
                                      </p:to>
                                    </p:set>
                                    <p:anim calcmode="lin" valueType="num">
                                      <p:cBhvr additive="base">
                                        <p:cTn id="33" dur="500" fill="hold"/>
                                        <p:tgtEl>
                                          <p:spTgt spid="5">
                                            <p:graphicEl>
                                              <a:dgm id="{7086DBC1-A7FB-47D1-908E-4C369A1068E2}"/>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graphicEl>
                                              <a:dgm id="{7086DBC1-A7FB-47D1-908E-4C369A1068E2}"/>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graphicEl>
                                              <a:dgm id="{10381791-BEB4-4957-BFDF-CD6EDE0E3782}"/>
                                            </p:graphicEl>
                                          </p:spTgt>
                                        </p:tgtEl>
                                        <p:attrNameLst>
                                          <p:attrName>style.visibility</p:attrName>
                                        </p:attrNameLst>
                                      </p:cBhvr>
                                      <p:to>
                                        <p:strVal val="visible"/>
                                      </p:to>
                                    </p:set>
                                    <p:anim calcmode="lin" valueType="num">
                                      <p:cBhvr additive="base">
                                        <p:cTn id="37" dur="500" fill="hold"/>
                                        <p:tgtEl>
                                          <p:spTgt spid="5">
                                            <p:graphicEl>
                                              <a:dgm id="{10381791-BEB4-4957-BFDF-CD6EDE0E378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10381791-BEB4-4957-BFDF-CD6EDE0E3782}"/>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graphicEl>
                                              <a:dgm id="{DAE122C9-A0F9-4712-B751-01B9758316AB}"/>
                                            </p:graphicEl>
                                          </p:spTgt>
                                        </p:tgtEl>
                                        <p:attrNameLst>
                                          <p:attrName>style.visibility</p:attrName>
                                        </p:attrNameLst>
                                      </p:cBhvr>
                                      <p:to>
                                        <p:strVal val="visible"/>
                                      </p:to>
                                    </p:set>
                                    <p:anim calcmode="lin" valueType="num">
                                      <p:cBhvr additive="base">
                                        <p:cTn id="41" dur="500" fill="hold"/>
                                        <p:tgtEl>
                                          <p:spTgt spid="5">
                                            <p:graphicEl>
                                              <a:dgm id="{DAE122C9-A0F9-4712-B751-01B9758316AB}"/>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graphicEl>
                                              <a:dgm id="{DAE122C9-A0F9-4712-B751-01B9758316A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AtOnc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defRPr/>
            </a:pPr>
            <a:r>
              <a:rPr lang="en-US" b="1" i="1" dirty="0" smtClean="0">
                <a:effectLst>
                  <a:outerShdw blurRad="38100" dist="38100" dir="2700000" algn="tl">
                    <a:srgbClr val="000000">
                      <a:alpha val="43137"/>
                    </a:srgbClr>
                  </a:outerShdw>
                </a:effectLst>
              </a:rPr>
              <a:t>Rigorous Expectations</a:t>
            </a:r>
          </a:p>
        </p:txBody>
      </p:sp>
      <p:pic>
        <p:nvPicPr>
          <p:cNvPr id="7171" name="Content Placeholder 7" descr="MDE logo.gif"/>
          <p:cNvPicPr>
            <a:picLocks noGrp="1" noChangeAspect="1"/>
          </p:cNvPicPr>
          <p:nvPr>
            <p:ph sz="half" idx="1"/>
          </p:nvPr>
        </p:nvPicPr>
        <p:blipFill>
          <a:blip r:embed="rId3" cstate="print"/>
          <a:srcRect/>
          <a:stretch>
            <a:fillRect/>
          </a:stretch>
        </p:blipFill>
        <p:spPr>
          <a:xfrm>
            <a:off x="533400" y="2362200"/>
            <a:ext cx="3676650" cy="1752600"/>
          </a:xfrm>
        </p:spPr>
      </p:pic>
      <p:sp>
        <p:nvSpPr>
          <p:cNvPr id="7172" name="Content Placeholder 3"/>
          <p:cNvSpPr>
            <a:spLocks noGrp="1"/>
          </p:cNvSpPr>
          <p:nvPr>
            <p:ph sz="half" idx="2"/>
          </p:nvPr>
        </p:nvSpPr>
        <p:spPr>
          <a:xfrm>
            <a:off x="4724400" y="1600200"/>
            <a:ext cx="4191000" cy="4114800"/>
          </a:xfrm>
        </p:spPr>
        <p:txBody>
          <a:bodyPr/>
          <a:lstStyle/>
          <a:p>
            <a:pPr marL="57150" indent="0" eaLnBrk="1" hangingPunct="1">
              <a:spcBef>
                <a:spcPct val="0"/>
              </a:spcBef>
              <a:spcAft>
                <a:spcPts val="600"/>
              </a:spcAft>
            </a:pPr>
            <a:r>
              <a:rPr lang="en-US" dirty="0" smtClean="0"/>
              <a:t>No Child Left Behind</a:t>
            </a:r>
          </a:p>
          <a:p>
            <a:pPr marL="57150" indent="0" eaLnBrk="1" hangingPunct="1">
              <a:spcBef>
                <a:spcPct val="0"/>
              </a:spcBef>
              <a:spcAft>
                <a:spcPts val="600"/>
              </a:spcAft>
            </a:pPr>
            <a:r>
              <a:rPr lang="en-US" dirty="0" smtClean="0"/>
              <a:t>AYP</a:t>
            </a:r>
          </a:p>
          <a:p>
            <a:pPr marL="57150" indent="0" eaLnBrk="1" hangingPunct="1">
              <a:spcBef>
                <a:spcPct val="0"/>
              </a:spcBef>
              <a:spcAft>
                <a:spcPts val="600"/>
              </a:spcAft>
            </a:pPr>
            <a:r>
              <a:rPr lang="en-US" dirty="0" smtClean="0"/>
              <a:t>School Improvement</a:t>
            </a:r>
          </a:p>
          <a:p>
            <a:pPr marL="57150" indent="0" eaLnBrk="1" hangingPunct="1">
              <a:spcBef>
                <a:spcPct val="0"/>
              </a:spcBef>
              <a:spcAft>
                <a:spcPts val="600"/>
              </a:spcAft>
            </a:pPr>
            <a:r>
              <a:rPr lang="en-US" dirty="0" smtClean="0"/>
              <a:t>Common Core </a:t>
            </a:r>
          </a:p>
          <a:p>
            <a:pPr marL="57150" indent="0" eaLnBrk="1" hangingPunct="1">
              <a:spcBef>
                <a:spcPct val="0"/>
              </a:spcBef>
              <a:spcAft>
                <a:spcPts val="600"/>
              </a:spcAft>
            </a:pPr>
            <a:r>
              <a:rPr lang="en-US" dirty="0" smtClean="0"/>
              <a:t>MMC</a:t>
            </a:r>
          </a:p>
          <a:p>
            <a:pPr marL="57150" indent="0" eaLnBrk="1" hangingPunct="1">
              <a:spcBef>
                <a:spcPct val="0"/>
              </a:spcBef>
              <a:spcAft>
                <a:spcPts val="600"/>
              </a:spcAft>
            </a:pPr>
            <a:r>
              <a:rPr lang="en-US" dirty="0" smtClean="0"/>
              <a:t>CIMS</a:t>
            </a:r>
          </a:p>
        </p:txBody>
      </p:sp>
      <p:cxnSp>
        <p:nvCxnSpPr>
          <p:cNvPr id="7" name="Straight Connector 6"/>
          <p:cNvCxnSpPr/>
          <p:nvPr/>
        </p:nvCxnSpPr>
        <p:spPr>
          <a:xfrm>
            <a:off x="457200" y="1371600"/>
            <a:ext cx="82296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defRPr/>
            </a:pPr>
            <a:r>
              <a:rPr lang="en-US" sz="3600" b="1" i="1" dirty="0" smtClean="0">
                <a:effectLst>
                  <a:outerShdw blurRad="38100" dist="38100" dir="2700000" algn="tl">
                    <a:srgbClr val="000000">
                      <a:alpha val="43137"/>
                    </a:srgbClr>
                  </a:outerShdw>
                </a:effectLst>
              </a:rPr>
              <a:t>Rigorous Expectations For All Students</a:t>
            </a:r>
          </a:p>
        </p:txBody>
      </p:sp>
      <p:sp>
        <p:nvSpPr>
          <p:cNvPr id="4" name="Content Placeholder 3"/>
          <p:cNvSpPr>
            <a:spLocks noGrp="1"/>
          </p:cNvSpPr>
          <p:nvPr>
            <p:ph sz="half" idx="1"/>
          </p:nvPr>
        </p:nvSpPr>
        <p:spPr>
          <a:xfrm>
            <a:off x="381000" y="1752600"/>
            <a:ext cx="4114800" cy="4038600"/>
          </a:xfrm>
        </p:spPr>
        <p:txBody>
          <a:bodyPr/>
          <a:lstStyle/>
          <a:p>
            <a:pPr algn="ctr" eaLnBrk="1" hangingPunct="1">
              <a:buFont typeface="Arial" charset="0"/>
              <a:buNone/>
              <a:defRPr/>
            </a:pPr>
            <a:r>
              <a:rPr lang="en-US" b="1" i="1" dirty="0" smtClean="0"/>
              <a:t>Expectations</a:t>
            </a:r>
          </a:p>
          <a:p>
            <a:pPr algn="ctr" eaLnBrk="1" hangingPunct="1">
              <a:buFont typeface="Arial" charset="0"/>
              <a:buNone/>
              <a:defRPr/>
            </a:pPr>
            <a:endParaRPr lang="en-US" sz="800" b="1" i="1" dirty="0" smtClean="0"/>
          </a:p>
          <a:p>
            <a:pPr eaLnBrk="1" hangingPunct="1">
              <a:spcBef>
                <a:spcPts val="0"/>
              </a:spcBef>
              <a:buFont typeface="Arial" charset="0"/>
              <a:buNone/>
              <a:defRPr/>
            </a:pPr>
            <a:r>
              <a:rPr lang="en-US" sz="2000" dirty="0" smtClean="0"/>
              <a:t>Identification:  SIDR, REED and RtI</a:t>
            </a:r>
          </a:p>
          <a:p>
            <a:pPr eaLnBrk="1" hangingPunct="1">
              <a:spcBef>
                <a:spcPts val="0"/>
              </a:spcBef>
              <a:buFont typeface="Arial" charset="0"/>
              <a:buNone/>
              <a:defRPr/>
            </a:pPr>
            <a:endParaRPr lang="en-US" sz="2000" dirty="0" smtClean="0"/>
          </a:p>
          <a:p>
            <a:pPr eaLnBrk="1" hangingPunct="1">
              <a:spcBef>
                <a:spcPts val="0"/>
              </a:spcBef>
              <a:buFont typeface="Arial" charset="0"/>
              <a:buNone/>
              <a:defRPr/>
            </a:pPr>
            <a:r>
              <a:rPr lang="en-US" sz="2000" dirty="0" smtClean="0"/>
              <a:t>Least Restrictive Environment</a:t>
            </a:r>
          </a:p>
          <a:p>
            <a:pPr marL="685800" eaLnBrk="1" hangingPunct="1">
              <a:spcBef>
                <a:spcPts val="0"/>
              </a:spcBef>
              <a:defRPr/>
            </a:pPr>
            <a:r>
              <a:rPr lang="en-US" sz="2000" dirty="0" smtClean="0"/>
              <a:t>The extent possible</a:t>
            </a:r>
          </a:p>
          <a:p>
            <a:pPr eaLnBrk="1" hangingPunct="1">
              <a:spcBef>
                <a:spcPts val="0"/>
              </a:spcBef>
              <a:buFont typeface="Arial" charset="0"/>
              <a:buNone/>
              <a:defRPr/>
            </a:pPr>
            <a:endParaRPr lang="en-US" sz="2000" dirty="0" smtClean="0"/>
          </a:p>
          <a:p>
            <a:pPr eaLnBrk="1" hangingPunct="1">
              <a:spcBef>
                <a:spcPts val="0"/>
              </a:spcBef>
              <a:buFont typeface="Arial" charset="0"/>
              <a:buNone/>
              <a:defRPr/>
            </a:pPr>
            <a:r>
              <a:rPr lang="en-US" sz="2000" dirty="0" smtClean="0"/>
              <a:t>Progress in General Education</a:t>
            </a:r>
          </a:p>
          <a:p>
            <a:pPr marL="685800" eaLnBrk="1" hangingPunct="1">
              <a:spcBef>
                <a:spcPts val="0"/>
              </a:spcBef>
              <a:defRPr/>
            </a:pPr>
            <a:r>
              <a:rPr lang="en-US" sz="2000" dirty="0" smtClean="0"/>
              <a:t>AYP</a:t>
            </a:r>
          </a:p>
          <a:p>
            <a:pPr marL="685800" eaLnBrk="1" hangingPunct="1">
              <a:spcBef>
                <a:spcPts val="0"/>
              </a:spcBef>
              <a:defRPr/>
            </a:pPr>
            <a:r>
              <a:rPr lang="en-US" sz="2000" dirty="0" smtClean="0"/>
              <a:t>MEAP</a:t>
            </a:r>
          </a:p>
          <a:p>
            <a:pPr marL="685800" eaLnBrk="1" hangingPunct="1">
              <a:spcBef>
                <a:spcPts val="0"/>
              </a:spcBef>
              <a:buFont typeface="Arial" charset="0"/>
              <a:buNone/>
              <a:defRPr/>
            </a:pPr>
            <a:endParaRPr lang="en-US" sz="2000" dirty="0" smtClean="0"/>
          </a:p>
          <a:p>
            <a:pPr eaLnBrk="1" hangingPunct="1">
              <a:spcBef>
                <a:spcPts val="0"/>
              </a:spcBef>
              <a:buFont typeface="Arial" charset="0"/>
              <a:buNone/>
              <a:defRPr/>
            </a:pPr>
            <a:r>
              <a:rPr lang="en-US" sz="2000" dirty="0" smtClean="0"/>
              <a:t>Suspension/Expulsion</a:t>
            </a:r>
          </a:p>
          <a:p>
            <a:pPr eaLnBrk="1" hangingPunct="1">
              <a:spcBef>
                <a:spcPts val="0"/>
              </a:spcBef>
              <a:buFont typeface="Arial" charset="0"/>
              <a:buNone/>
              <a:defRPr/>
            </a:pPr>
            <a:r>
              <a:rPr lang="en-US" sz="2000" dirty="0" smtClean="0"/>
              <a:t>Graduation Rates/Drop Out Rates</a:t>
            </a:r>
            <a:endParaRPr lang="en-US" sz="2000" dirty="0"/>
          </a:p>
        </p:txBody>
      </p:sp>
      <p:pic>
        <p:nvPicPr>
          <p:cNvPr id="8196" name="Picture 6" descr="C:\Documents and Settings\helmbrek\Local Settings\Temporary Internet Files\Content.IE5\TMUIP3W3\MP900439455[1].jpg"/>
          <p:cNvPicPr>
            <a:picLocks noChangeAspect="1" noChangeArrowheads="1"/>
          </p:cNvPicPr>
          <p:nvPr/>
        </p:nvPicPr>
        <p:blipFill>
          <a:blip r:embed="rId3" cstate="print"/>
          <a:srcRect/>
          <a:stretch>
            <a:fillRect/>
          </a:stretch>
        </p:blipFill>
        <p:spPr bwMode="auto">
          <a:xfrm>
            <a:off x="5410200" y="1839913"/>
            <a:ext cx="2819400" cy="3895725"/>
          </a:xfrm>
          <a:prstGeom prst="rect">
            <a:avLst/>
          </a:prstGeom>
          <a:noFill/>
          <a:ln w="19050">
            <a:solidFill>
              <a:schemeClr val="tx1"/>
            </a:solidFill>
            <a:miter lim="800000"/>
            <a:headEnd/>
            <a:tailEnd/>
          </a:ln>
        </p:spPr>
      </p:pic>
      <p:cxnSp>
        <p:nvCxnSpPr>
          <p:cNvPr id="15" name="Straight Connector 14"/>
          <p:cNvCxnSpPr/>
          <p:nvPr/>
        </p:nvCxnSpPr>
        <p:spPr>
          <a:xfrm>
            <a:off x="457200" y="1371600"/>
            <a:ext cx="82296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868362"/>
          </a:xfrm>
        </p:spPr>
        <p:txBody>
          <a:bodyPr/>
          <a:lstStyle/>
          <a:p>
            <a:pPr eaLnBrk="1" hangingPunct="1">
              <a:defRPr/>
            </a:pPr>
            <a:r>
              <a:rPr lang="en-US" b="1" i="1" dirty="0" smtClean="0">
                <a:effectLst>
                  <a:outerShdw blurRad="38100" dist="38100" dir="2700000" algn="tl">
                    <a:srgbClr val="000000">
                      <a:alpha val="43137"/>
                    </a:srgbClr>
                  </a:outerShdw>
                </a:effectLst>
              </a:rPr>
              <a:t>3WiN Data Portrait</a:t>
            </a:r>
          </a:p>
        </p:txBody>
      </p:sp>
      <p:cxnSp>
        <p:nvCxnSpPr>
          <p:cNvPr id="7" name="Straight Connector 6"/>
          <p:cNvCxnSpPr/>
          <p:nvPr/>
        </p:nvCxnSpPr>
        <p:spPr>
          <a:xfrm>
            <a:off x="457200" y="1143000"/>
            <a:ext cx="8229600" cy="0"/>
          </a:xfrm>
          <a:prstGeom prst="line">
            <a:avLst/>
          </a:prstGeom>
        </p:spPr>
        <p:style>
          <a:lnRef idx="2">
            <a:schemeClr val="dk1"/>
          </a:lnRef>
          <a:fillRef idx="0">
            <a:schemeClr val="dk1"/>
          </a:fillRef>
          <a:effectRef idx="1">
            <a:schemeClr val="dk1"/>
          </a:effectRef>
          <a:fontRef idx="minor">
            <a:schemeClr val="tx1"/>
          </a:fontRef>
        </p:style>
      </p:cxnSp>
      <p:pic>
        <p:nvPicPr>
          <p:cNvPr id="9220" name="Content Placeholder 4"/>
          <p:cNvPicPr>
            <a:picLocks noGrp="1" noChangeAspect="1" noChangeArrowheads="1"/>
          </p:cNvPicPr>
          <p:nvPr>
            <p:ph idx="1"/>
          </p:nvPr>
        </p:nvPicPr>
        <p:blipFill>
          <a:blip r:embed="rId3" cstate="print"/>
          <a:srcRect/>
          <a:stretch>
            <a:fillRect/>
          </a:stretch>
        </p:blipFill>
        <p:spPr>
          <a:xfrm>
            <a:off x="1122363" y="1371600"/>
            <a:ext cx="6899275" cy="4419600"/>
          </a:xfrm>
          <a:noFill/>
          <a:ln w="19050">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pPr>
              <a:defRPr/>
            </a:pPr>
            <a:r>
              <a:rPr lang="en-US" b="1" i="1" dirty="0" smtClean="0">
                <a:effectLst>
                  <a:outerShdw blurRad="38100" dist="38100" dir="2700000" algn="tl">
                    <a:srgbClr val="000000">
                      <a:alpha val="43137"/>
                    </a:srgbClr>
                  </a:outerShdw>
                </a:effectLst>
              </a:rPr>
              <a:t>Use Template To Complete State And ISD Data</a:t>
            </a:r>
            <a:endParaRPr lang="en-US" b="1" i="1" dirty="0">
              <a:effectLst>
                <a:outerShdw blurRad="38100" dist="38100" dir="2700000" algn="tl">
                  <a:srgbClr val="000000">
                    <a:alpha val="43137"/>
                  </a:srgbClr>
                </a:outerShdw>
              </a:effectLst>
            </a:endParaRPr>
          </a:p>
        </p:txBody>
      </p:sp>
      <p:pic>
        <p:nvPicPr>
          <p:cNvPr id="10243" name="Picture 4"/>
          <p:cNvPicPr>
            <a:picLocks noGrp="1" noChangeAspect="1" noChangeArrowheads="1"/>
          </p:cNvPicPr>
          <p:nvPr>
            <p:ph sz="half" idx="1"/>
          </p:nvPr>
        </p:nvPicPr>
        <p:blipFill>
          <a:blip r:embed="rId3" cstate="print"/>
          <a:srcRect/>
          <a:stretch>
            <a:fillRect/>
          </a:stretch>
        </p:blipFill>
        <p:spPr>
          <a:xfrm>
            <a:off x="762000" y="1647825"/>
            <a:ext cx="3200400" cy="4151313"/>
          </a:xfrm>
          <a:noFill/>
          <a:ln w="19050">
            <a:solidFill>
              <a:schemeClr val="tx1"/>
            </a:solidFill>
          </a:ln>
        </p:spPr>
      </p:pic>
      <p:pic>
        <p:nvPicPr>
          <p:cNvPr id="10244" name="Picture 5"/>
          <p:cNvPicPr>
            <a:picLocks noGrp="1" noChangeAspect="1" noChangeArrowheads="1"/>
          </p:cNvPicPr>
          <p:nvPr>
            <p:ph sz="half" idx="2"/>
          </p:nvPr>
        </p:nvPicPr>
        <p:blipFill>
          <a:blip r:embed="rId4" cstate="print"/>
          <a:srcRect/>
          <a:stretch>
            <a:fillRect/>
          </a:stretch>
        </p:blipFill>
        <p:spPr>
          <a:xfrm>
            <a:off x="5181600" y="1647825"/>
            <a:ext cx="3200400" cy="4151313"/>
          </a:xfrm>
          <a:noFill/>
          <a:ln w="19050">
            <a:solidFill>
              <a:schemeClr val="tx1"/>
            </a:solidFill>
          </a:ln>
        </p:spPr>
      </p:pic>
      <p:cxnSp>
        <p:nvCxnSpPr>
          <p:cNvPr id="6" name="Straight Connector 5"/>
          <p:cNvCxnSpPr/>
          <p:nvPr/>
        </p:nvCxnSpPr>
        <p:spPr>
          <a:xfrm>
            <a:off x="457200" y="1447800"/>
            <a:ext cx="82296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draf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draft #1</Template>
  <TotalTime>988</TotalTime>
  <Words>923</Words>
  <Application>Microsoft Office PowerPoint</Application>
  <PresentationFormat>On-screen Show (4:3)</PresentationFormat>
  <Paragraphs>223</Paragraphs>
  <Slides>25</Slides>
  <Notes>20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template draft #1</vt:lpstr>
      <vt:lpstr>Slide 1</vt:lpstr>
      <vt:lpstr>Background</vt:lpstr>
      <vt:lpstr>AGENDA</vt:lpstr>
      <vt:lpstr>Individuals with Disabilities Education Act (IDEA)</vt:lpstr>
      <vt:lpstr>Why Data?</vt:lpstr>
      <vt:lpstr>Rigorous Expectations</vt:lpstr>
      <vt:lpstr>Rigorous Expectations For All Students</vt:lpstr>
      <vt:lpstr>3WiN Data Portrait</vt:lpstr>
      <vt:lpstr>Use Template To Complete State And ISD Data</vt:lpstr>
      <vt:lpstr>Check Your Work</vt:lpstr>
      <vt:lpstr>Your LEA Portrait</vt:lpstr>
      <vt:lpstr>Group Activity</vt:lpstr>
      <vt:lpstr>Least Restrictive Environment</vt:lpstr>
      <vt:lpstr>Group Activity</vt:lpstr>
      <vt:lpstr>State Performance Plan Indicators</vt:lpstr>
      <vt:lpstr>BREAK</vt:lpstr>
      <vt:lpstr>Exploring the MI School Data Portal</vt:lpstr>
      <vt:lpstr>Group Activity</vt:lpstr>
      <vt:lpstr>Exploring DataDirector</vt:lpstr>
      <vt:lpstr>Group Activity</vt:lpstr>
      <vt:lpstr>Illuminate</vt:lpstr>
      <vt:lpstr>School Improvement Planning</vt:lpstr>
      <vt:lpstr>DATA and Programming</vt:lpstr>
      <vt:lpstr>Share Ideas</vt:lpstr>
      <vt:lpstr>Where Do We Go From Here?</vt:lpstr>
    </vt:vector>
  </TitlesOfParts>
  <Company>CISD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Education First!</dc:title>
  <dc:creator>admin</dc:creator>
  <cp:lastModifiedBy>Lynne Kesterke</cp:lastModifiedBy>
  <cp:revision>60</cp:revision>
  <dcterms:created xsi:type="dcterms:W3CDTF">2011-06-13T15:39:54Z</dcterms:created>
  <dcterms:modified xsi:type="dcterms:W3CDTF">2012-10-07T00:39:32Z</dcterms:modified>
</cp:coreProperties>
</file>