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9" r:id="rId4"/>
    <p:sldId id="292" r:id="rId5"/>
    <p:sldId id="293" r:id="rId6"/>
    <p:sldId id="294" r:id="rId7"/>
    <p:sldId id="260" r:id="rId8"/>
    <p:sldId id="277" r:id="rId9"/>
    <p:sldId id="278" r:id="rId10"/>
    <p:sldId id="282" r:id="rId11"/>
    <p:sldId id="283" r:id="rId12"/>
    <p:sldId id="284" r:id="rId13"/>
    <p:sldId id="285" r:id="rId14"/>
    <p:sldId id="286" r:id="rId15"/>
    <p:sldId id="287" r:id="rId16"/>
    <p:sldId id="288" r:id="rId17"/>
    <p:sldId id="289" r:id="rId18"/>
    <p:sldId id="290" r:id="rId19"/>
    <p:sldId id="29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98"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A3F9E6-E215-4521-83D0-EE686C3ED0E0}" type="datetimeFigureOut">
              <a:rPr lang="en-US" smtClean="0"/>
              <a:pPr/>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010A3-822C-4AC5-8BFA-6A45024C90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basic level, most</a:t>
            </a:r>
            <a:r>
              <a:rPr lang="en-US" baseline="0" dirty="0" smtClean="0"/>
              <a:t> reports in DD have a pie chart and performance level chart that will show how students performed using the default scoring bands. In this instance, teachers can point to groups of students who have physically moved proficiency levels. </a:t>
            </a:r>
            <a:endParaRPr lang="en-US" dirty="0"/>
          </a:p>
        </p:txBody>
      </p:sp>
      <p:sp>
        <p:nvSpPr>
          <p:cNvPr id="4" name="Slide Number Placeholder 3"/>
          <p:cNvSpPr>
            <a:spLocks noGrp="1"/>
          </p:cNvSpPr>
          <p:nvPr>
            <p:ph type="sldNum" sz="quarter" idx="10"/>
          </p:nvPr>
        </p:nvSpPr>
        <p:spPr/>
        <p:txBody>
          <a:bodyPr/>
          <a:lstStyle/>
          <a:p>
            <a:fld id="{1D34E1C2-80C3-4AF9-AD12-4CCDF3361AA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Classroom</a:t>
            </a:r>
            <a:r>
              <a:rPr lang="en-US" baseline="0" dirty="0" smtClean="0"/>
              <a:t> Performance Summary Report can be used to discuss how individual students have made gains between the pre and post test. In this example, a student started the unit answering 0% of the questions related to MA.4.4.NBT.6 and finished the unit answering 87.5%.</a:t>
            </a:r>
            <a:endParaRPr lang="en-US" dirty="0"/>
          </a:p>
        </p:txBody>
      </p:sp>
      <p:sp>
        <p:nvSpPr>
          <p:cNvPr id="4" name="Slide Number Placeholder 3"/>
          <p:cNvSpPr>
            <a:spLocks noGrp="1"/>
          </p:cNvSpPr>
          <p:nvPr>
            <p:ph type="sldNum" sz="quarter" idx="10"/>
          </p:nvPr>
        </p:nvSpPr>
        <p:spPr/>
        <p:txBody>
          <a:bodyPr/>
          <a:lstStyle/>
          <a:p>
            <a:fld id="{1D34E1C2-80C3-4AF9-AD12-4CCDF3361AAE}"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Classroom Exam Report</a:t>
            </a:r>
            <a:r>
              <a:rPr lang="en-US" baseline="0" dirty="0" smtClean="0"/>
              <a:t> the Response Frequency can also be used to show movement. Here students were given an exam with a rubric (0-5). The pre test shows most students on the left side of the rubric, whereas the post test shows students moving to the right side of </a:t>
            </a:r>
            <a:r>
              <a:rPr lang="en-US" baseline="0" smtClean="0"/>
              <a:t>the rubric.</a:t>
            </a:r>
            <a:endParaRPr lang="en-US"/>
          </a:p>
        </p:txBody>
      </p:sp>
      <p:sp>
        <p:nvSpPr>
          <p:cNvPr id="4" name="Slide Number Placeholder 3"/>
          <p:cNvSpPr>
            <a:spLocks noGrp="1"/>
          </p:cNvSpPr>
          <p:nvPr>
            <p:ph type="sldNum" sz="quarter" idx="10"/>
          </p:nvPr>
        </p:nvSpPr>
        <p:spPr/>
        <p:txBody>
          <a:bodyPr/>
          <a:lstStyle/>
          <a:p>
            <a:fld id="{1D34E1C2-80C3-4AF9-AD12-4CCDF3361AAE}"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54E561-87E1-4B13-A7E9-347EC675C2C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4E561-87E1-4B13-A7E9-347EC675C2C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4E561-87E1-4B13-A7E9-347EC675C2C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4E561-87E1-4B13-A7E9-347EC675C2C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4E561-87E1-4B13-A7E9-347EC675C2C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54E561-87E1-4B13-A7E9-347EC675C2C6}"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54E561-87E1-4B13-A7E9-347EC675C2C6}" type="datetimeFigureOut">
              <a:rPr lang="en-US" smtClean="0"/>
              <a:pPr/>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4E561-87E1-4B13-A7E9-347EC675C2C6}" type="datetimeFigureOut">
              <a:rPr lang="en-US" smtClean="0"/>
              <a:pPr/>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4E561-87E1-4B13-A7E9-347EC675C2C6}" type="datetimeFigureOut">
              <a:rPr lang="en-US" smtClean="0"/>
              <a:pPr/>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4E561-87E1-4B13-A7E9-347EC675C2C6}"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4E561-87E1-4B13-A7E9-347EC675C2C6}"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166DC-3C66-44CC-B667-A563E92B50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4E561-87E1-4B13-A7E9-347EC675C2C6}" type="datetimeFigureOut">
              <a:rPr lang="en-US" smtClean="0"/>
              <a:pPr/>
              <a:t>10/3/2012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166DC-3C66-44CC-B667-A563E92B50FD}" type="slidenum">
              <a:rPr lang="en-US" smtClean="0"/>
              <a:pPr/>
              <a:t>‹#›</a:t>
            </a:fld>
            <a:endParaRPr lang="en-US"/>
          </a:p>
        </p:txBody>
      </p:sp>
      <p:pic>
        <p:nvPicPr>
          <p:cNvPr id="7" name="Picture 6" descr="8-12-2011 3-10-34 PM.png"/>
          <p:cNvPicPr>
            <a:picLocks noChangeAspect="1"/>
          </p:cNvPicPr>
          <p:nvPr/>
        </p:nvPicPr>
        <p:blipFill>
          <a:blip r:embed="rId13" cstate="print"/>
          <a:stretch>
            <a:fillRect/>
          </a:stretch>
        </p:blipFill>
        <p:spPr>
          <a:xfrm>
            <a:off x="7153524" y="2915143"/>
            <a:ext cx="1990476" cy="3942857"/>
          </a:xfrm>
          <a:prstGeom prst="rect">
            <a:avLst/>
          </a:prstGeom>
          <a:effectLst>
            <a:outerShdw blurRad="50800" dist="38100" dir="18900000" algn="bl" rotWithShape="0">
              <a:prstClr val="black">
                <a:alpha val="40000"/>
              </a:prstClr>
            </a:outerShdw>
            <a:softEdge rad="635000"/>
          </a:effectLst>
        </p:spPr>
      </p:pic>
      <p:pic>
        <p:nvPicPr>
          <p:cNvPr id="8" name="Picture 7" descr="CC Logo.png"/>
          <p:cNvPicPr>
            <a:picLocks noChangeAspect="1"/>
          </p:cNvPicPr>
          <p:nvPr/>
        </p:nvPicPr>
        <p:blipFill>
          <a:blip r:embed="rId14" cstate="print"/>
          <a:srcRect l="46698"/>
          <a:stretch>
            <a:fillRect/>
          </a:stretch>
        </p:blipFill>
        <p:spPr>
          <a:xfrm>
            <a:off x="3886200" y="6248400"/>
            <a:ext cx="990600" cy="4411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inyurl.com/DKMSdata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Organizing DataDirector for </a:t>
            </a:r>
            <a:br>
              <a:rPr lang="en-US" dirty="0" smtClean="0"/>
            </a:br>
            <a:r>
              <a:rPr lang="en-US" dirty="0" smtClean="0"/>
              <a:t>Data Collection and Conferencing</a:t>
            </a:r>
            <a:endParaRPr lang="en-US" dirty="0"/>
          </a:p>
        </p:txBody>
      </p:sp>
      <p:sp>
        <p:nvSpPr>
          <p:cNvPr id="3" name="Subtitle 2"/>
          <p:cNvSpPr>
            <a:spLocks noGrp="1"/>
          </p:cNvSpPr>
          <p:nvPr>
            <p:ph type="subTitle" idx="1"/>
          </p:nvPr>
        </p:nvSpPr>
        <p:spPr/>
        <p:txBody>
          <a:bodyPr/>
          <a:lstStyle/>
          <a:p>
            <a:r>
              <a:rPr lang="en-US" dirty="0" smtClean="0"/>
              <a:t>Mitch Fowler</a:t>
            </a:r>
          </a:p>
          <a:p>
            <a:r>
              <a:rPr lang="en-US" dirty="0" smtClean="0"/>
              <a:t>fowlerm@calhounisd.org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3"/>
          <p:cNvPicPr>
            <a:picLocks noChangeAspect="1" noChangeArrowheads="1"/>
          </p:cNvPicPr>
          <p:nvPr/>
        </p:nvPicPr>
        <p:blipFill>
          <a:blip r:embed="rId2" cstate="print"/>
          <a:srcRect r="28461"/>
          <a:stretch>
            <a:fillRect/>
          </a:stretch>
        </p:blipFill>
        <p:spPr bwMode="auto">
          <a:xfrm>
            <a:off x="152400" y="1981200"/>
            <a:ext cx="8780942" cy="38100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#1 - Seasonal Focus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Standards Focus</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609600" y="1676400"/>
            <a:ext cx="6934200" cy="3711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Individually Defined Focus</a:t>
            </a:r>
            <a:endParaRPr lang="en-US" dirty="0"/>
          </a:p>
        </p:txBody>
      </p:sp>
      <p:pic>
        <p:nvPicPr>
          <p:cNvPr id="4100" name="Picture 4" descr="C:\DOCUME~1\fowlerm\LOCALS~1\Temp\SNAGHTML123ed6.PNG"/>
          <p:cNvPicPr>
            <a:picLocks noChangeAspect="1" noChangeArrowheads="1"/>
          </p:cNvPicPr>
          <p:nvPr/>
        </p:nvPicPr>
        <p:blipFill>
          <a:blip r:embed="rId2" cstate="print"/>
          <a:srcRect/>
          <a:stretch>
            <a:fillRect/>
          </a:stretch>
        </p:blipFill>
        <p:spPr bwMode="auto">
          <a:xfrm>
            <a:off x="304800" y="2209800"/>
            <a:ext cx="8331626" cy="2543176"/>
          </a:xfrm>
          <a:prstGeom prst="rect">
            <a:avLst/>
          </a:prstGeom>
          <a:noFill/>
        </p:spPr>
      </p:pic>
      <p:sp>
        <p:nvSpPr>
          <p:cNvPr id="4" name="Rounded Rectangle 3"/>
          <p:cNvSpPr/>
          <p:nvPr/>
        </p:nvSpPr>
        <p:spPr>
          <a:xfrm>
            <a:off x="7010400" y="2057400"/>
            <a:ext cx="1676400" cy="29718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 Overall % Correct Focus</a:t>
            </a:r>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380999" y="1447800"/>
            <a:ext cx="8591381" cy="4495800"/>
          </a:xfrm>
          <a:prstGeom prst="rect">
            <a:avLst/>
          </a:prstGeom>
          <a:noFill/>
          <a:ln w="9525">
            <a:noFill/>
            <a:miter lim="800000"/>
            <a:headEnd/>
            <a:tailEnd/>
          </a:ln>
        </p:spPr>
      </p:pic>
      <p:sp>
        <p:nvSpPr>
          <p:cNvPr id="6" name="Rectangle 5"/>
          <p:cNvSpPr/>
          <p:nvPr/>
        </p:nvSpPr>
        <p:spPr>
          <a:xfrm>
            <a:off x="1676400" y="3429000"/>
            <a:ext cx="946093" cy="523220"/>
          </a:xfrm>
          <a:prstGeom prst="rect">
            <a:avLst/>
          </a:prstGeom>
        </p:spPr>
        <p:txBody>
          <a:bodyPr wrap="none">
            <a:spAutoFit/>
          </a:bodyPr>
          <a:lstStyle/>
          <a:p>
            <a:r>
              <a:rPr lang="en-US" sz="2800" b="1" dirty="0" smtClean="0"/>
              <a:t>Basic</a:t>
            </a: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381000" y="1447800"/>
            <a:ext cx="8643020" cy="42672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#5 – Standards and Section Focus</a:t>
            </a:r>
            <a:endParaRPr lang="en-US" dirty="0"/>
          </a:p>
        </p:txBody>
      </p:sp>
      <p:sp>
        <p:nvSpPr>
          <p:cNvPr id="6" name="Rectangle 5"/>
          <p:cNvSpPr/>
          <p:nvPr/>
        </p:nvSpPr>
        <p:spPr>
          <a:xfrm>
            <a:off x="533400" y="3276600"/>
            <a:ext cx="2129750" cy="523220"/>
          </a:xfrm>
          <a:prstGeom prst="rect">
            <a:avLst/>
          </a:prstGeom>
        </p:spPr>
        <p:txBody>
          <a:bodyPr wrap="none">
            <a:spAutoFit/>
          </a:bodyPr>
          <a:lstStyle/>
          <a:p>
            <a:r>
              <a:rPr lang="en-US" sz="2800" b="1" dirty="0" smtClean="0"/>
              <a:t>Intermediate</a:t>
            </a:r>
            <a:endParaRPr lang="en-US"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#6 - Progress Monitoring</a:t>
            </a:r>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381000" y="1283520"/>
            <a:ext cx="8153400" cy="5041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Pre-Test / Post-Test Exams</a:t>
            </a:r>
            <a:endParaRPr lang="en-US" sz="5400" b="1" dirty="0"/>
          </a:p>
        </p:txBody>
      </p:sp>
      <p:pic>
        <p:nvPicPr>
          <p:cNvPr id="1026" name="Picture 2"/>
          <p:cNvPicPr>
            <a:picLocks noChangeAspect="1" noChangeArrowheads="1"/>
          </p:cNvPicPr>
          <p:nvPr/>
        </p:nvPicPr>
        <p:blipFill>
          <a:blip r:embed="rId3" cstate="print"/>
          <a:srcRect/>
          <a:stretch>
            <a:fillRect/>
          </a:stretch>
        </p:blipFill>
        <p:spPr bwMode="auto">
          <a:xfrm>
            <a:off x="457200" y="1295400"/>
            <a:ext cx="7826644" cy="22860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33400" y="3657600"/>
            <a:ext cx="7695314" cy="2286000"/>
          </a:xfrm>
          <a:prstGeom prst="rect">
            <a:avLst/>
          </a:prstGeom>
          <a:noFill/>
          <a:ln w="9525">
            <a:noFill/>
            <a:miter lim="800000"/>
            <a:headEnd/>
            <a:tailEnd/>
          </a:ln>
        </p:spPr>
      </p:pic>
      <p:sp>
        <p:nvSpPr>
          <p:cNvPr id="7" name="Rounded Rectangle 6"/>
          <p:cNvSpPr/>
          <p:nvPr/>
        </p:nvSpPr>
        <p:spPr>
          <a:xfrm>
            <a:off x="609600" y="2667000"/>
            <a:ext cx="2895600" cy="6096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09600" y="5029200"/>
            <a:ext cx="2895600" cy="6096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Pre-Test/Post-Test Exams</a:t>
            </a:r>
            <a:endParaRPr lang="en-US" sz="5400" b="1" dirty="0"/>
          </a:p>
        </p:txBody>
      </p:sp>
      <p:pic>
        <p:nvPicPr>
          <p:cNvPr id="2050" name="Picture 2"/>
          <p:cNvPicPr>
            <a:picLocks noChangeAspect="1" noChangeArrowheads="1"/>
          </p:cNvPicPr>
          <p:nvPr/>
        </p:nvPicPr>
        <p:blipFill>
          <a:blip r:embed="rId3" cstate="print"/>
          <a:srcRect r="36638" b="58812"/>
          <a:stretch>
            <a:fillRect/>
          </a:stretch>
        </p:blipFill>
        <p:spPr bwMode="auto">
          <a:xfrm>
            <a:off x="990600" y="1143000"/>
            <a:ext cx="6079331" cy="281940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r="36647" b="41587"/>
          <a:stretch>
            <a:fillRect/>
          </a:stretch>
        </p:blipFill>
        <p:spPr bwMode="auto">
          <a:xfrm>
            <a:off x="609600" y="3886200"/>
            <a:ext cx="7053943"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Pre-Test/Post-Test Exams</a:t>
            </a:r>
            <a:endParaRPr lang="en-US" sz="6000" b="1" dirty="0"/>
          </a:p>
        </p:txBody>
      </p:sp>
      <p:pic>
        <p:nvPicPr>
          <p:cNvPr id="3074" name="Picture 2"/>
          <p:cNvPicPr>
            <a:picLocks noChangeAspect="1" noChangeArrowheads="1"/>
          </p:cNvPicPr>
          <p:nvPr/>
        </p:nvPicPr>
        <p:blipFill>
          <a:blip r:embed="rId3" cstate="print"/>
          <a:srcRect r="4100" b="63559"/>
          <a:stretch>
            <a:fillRect/>
          </a:stretch>
        </p:blipFill>
        <p:spPr bwMode="auto">
          <a:xfrm>
            <a:off x="0" y="1524000"/>
            <a:ext cx="8527774" cy="1981200"/>
          </a:xfrm>
          <a:prstGeom prst="rect">
            <a:avLst/>
          </a:prstGeom>
          <a:noFill/>
          <a:ln w="9525">
            <a:noFill/>
            <a:miter lim="800000"/>
            <a:headEnd/>
            <a:tailEnd/>
          </a:ln>
        </p:spPr>
      </p:pic>
      <p:grpSp>
        <p:nvGrpSpPr>
          <p:cNvPr id="3" name="Group 5"/>
          <p:cNvGrpSpPr/>
          <p:nvPr/>
        </p:nvGrpSpPr>
        <p:grpSpPr>
          <a:xfrm>
            <a:off x="304800" y="3810000"/>
            <a:ext cx="8229600" cy="2362200"/>
            <a:chOff x="-1219200" y="2819400"/>
            <a:chExt cx="5932983" cy="1371600"/>
          </a:xfrm>
        </p:grpSpPr>
        <p:pic>
          <p:nvPicPr>
            <p:cNvPr id="3076" name="Picture 4"/>
            <p:cNvPicPr>
              <a:picLocks noChangeAspect="1" noChangeArrowheads="1"/>
            </p:cNvPicPr>
            <p:nvPr/>
          </p:nvPicPr>
          <p:blipFill>
            <a:blip r:embed="rId4" cstate="print"/>
            <a:srcRect r="45802"/>
            <a:stretch>
              <a:fillRect/>
            </a:stretch>
          </p:blipFill>
          <p:spPr bwMode="auto">
            <a:xfrm>
              <a:off x="-1219200" y="2819400"/>
              <a:ext cx="4495800" cy="13716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l="82674"/>
            <a:stretch>
              <a:fillRect/>
            </a:stretch>
          </p:blipFill>
          <p:spPr bwMode="auto">
            <a:xfrm>
              <a:off x="3276600" y="2819400"/>
              <a:ext cx="1437183" cy="1371600"/>
            </a:xfrm>
            <a:prstGeom prst="rect">
              <a:avLst/>
            </a:prstGeom>
            <a:noFill/>
            <a:ln w="9525">
              <a:noFill/>
              <a:miter lim="800000"/>
              <a:headEnd/>
              <a:tailEnd/>
            </a:ln>
          </p:spPr>
        </p:pic>
      </p:grpSp>
      <p:sp>
        <p:nvSpPr>
          <p:cNvPr id="9" name="Rounded Rectangle 8"/>
          <p:cNvSpPr/>
          <p:nvPr/>
        </p:nvSpPr>
        <p:spPr>
          <a:xfrm>
            <a:off x="6858000" y="2286000"/>
            <a:ext cx="838200" cy="12954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553200" y="4800600"/>
            <a:ext cx="838200" cy="12954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Support</a:t>
            </a:r>
            <a:endParaRPr lang="en-US" dirty="0"/>
          </a:p>
        </p:txBody>
      </p:sp>
      <p:sp>
        <p:nvSpPr>
          <p:cNvPr id="3" name="Content Placeholder 2"/>
          <p:cNvSpPr>
            <a:spLocks noGrp="1"/>
          </p:cNvSpPr>
          <p:nvPr>
            <p:ph idx="1"/>
          </p:nvPr>
        </p:nvSpPr>
        <p:spPr>
          <a:xfrm>
            <a:off x="457200" y="1295400"/>
            <a:ext cx="3886200" cy="4830763"/>
          </a:xfrm>
        </p:spPr>
        <p:txBody>
          <a:bodyPr>
            <a:normAutofit fontScale="62500" lnSpcReduction="20000"/>
          </a:bodyPr>
          <a:lstStyle/>
          <a:p>
            <a:r>
              <a:rPr lang="en-US" sz="4000" dirty="0" smtClean="0"/>
              <a:t>Setting:</a:t>
            </a:r>
          </a:p>
          <a:p>
            <a:pPr lvl="1"/>
            <a:r>
              <a:rPr lang="en-US" sz="4000" dirty="0" smtClean="0"/>
              <a:t>Whole Staff</a:t>
            </a:r>
          </a:p>
          <a:p>
            <a:pPr lvl="1"/>
            <a:r>
              <a:rPr lang="en-US" sz="4000" dirty="0" smtClean="0"/>
              <a:t>Small Group</a:t>
            </a:r>
          </a:p>
          <a:p>
            <a:pPr lvl="1"/>
            <a:r>
              <a:rPr lang="en-US" sz="4000" dirty="0" smtClean="0"/>
              <a:t>Individual</a:t>
            </a:r>
          </a:p>
          <a:p>
            <a:r>
              <a:rPr lang="en-US" sz="4000" dirty="0" smtClean="0"/>
              <a:t>Topics:</a:t>
            </a:r>
          </a:p>
          <a:p>
            <a:pPr lvl="1"/>
            <a:r>
              <a:rPr lang="en-US" sz="4000" dirty="0" smtClean="0"/>
              <a:t>Assessment Creation</a:t>
            </a:r>
          </a:p>
          <a:p>
            <a:pPr lvl="1"/>
            <a:r>
              <a:rPr lang="en-US" sz="4000" dirty="0" smtClean="0"/>
              <a:t>Data Conference Prep</a:t>
            </a:r>
          </a:p>
          <a:p>
            <a:pPr lvl="1"/>
            <a:r>
              <a:rPr lang="en-US" sz="4000" dirty="0" smtClean="0"/>
              <a:t>Student Growth Prep</a:t>
            </a:r>
          </a:p>
          <a:p>
            <a:pPr lvl="1"/>
            <a:r>
              <a:rPr lang="en-US" sz="4000" dirty="0" smtClean="0"/>
              <a:t>Scanning Assistance</a:t>
            </a:r>
          </a:p>
          <a:p>
            <a:pPr>
              <a:buNone/>
            </a:pPr>
            <a:endParaRPr lang="en-US" dirty="0"/>
          </a:p>
        </p:txBody>
      </p:sp>
      <p:sp>
        <p:nvSpPr>
          <p:cNvPr id="4" name="Content Placeholder 2"/>
          <p:cNvSpPr txBox="1">
            <a:spLocks/>
          </p:cNvSpPr>
          <p:nvPr/>
        </p:nvSpPr>
        <p:spPr>
          <a:xfrm>
            <a:off x="4648200" y="1295400"/>
            <a:ext cx="3505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Times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Before School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After School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Planning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Lunch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fade">
                                      <p:cBhvr>
                                        <p:cTn id="38" dur="2000"/>
                                        <p:tgtEl>
                                          <p:spTgt spid="4">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Effect transition="in" filter="fade">
                                      <p:cBhvr>
                                        <p:cTn id="41" dur="2000"/>
                                        <p:tgtEl>
                                          <p:spTgt spid="4">
                                            <p:txEl>
                                              <p:pRg st="1" end="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Effect transition="in" filter="fade">
                                      <p:cBhvr>
                                        <p:cTn id="44" dur="2000"/>
                                        <p:tgtEl>
                                          <p:spTgt spid="4">
                                            <p:txEl>
                                              <p:pRg st="2" end="2"/>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2000"/>
                                        <p:tgtEl>
                                          <p:spTgt spid="4">
                                            <p:txEl>
                                              <p:pRg st="3" end="3"/>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txEl>
                                              <p:pRg st="4" end="4"/>
                                            </p:txEl>
                                          </p:spTgt>
                                        </p:tgtEl>
                                        <p:attrNameLst>
                                          <p:attrName>style.visibility</p:attrName>
                                        </p:attrNameLst>
                                      </p:cBhvr>
                                      <p:to>
                                        <p:strVal val="visible"/>
                                      </p:to>
                                    </p:set>
                                    <p:animEffect transition="in" filter="fade">
                                      <p:cBhvr>
                                        <p:cTn id="50"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Info</a:t>
            </a:r>
            <a:endParaRPr lang="en-US" dirty="0"/>
          </a:p>
        </p:txBody>
      </p:sp>
      <p:sp>
        <p:nvSpPr>
          <p:cNvPr id="3" name="Content Placeholder 2"/>
          <p:cNvSpPr>
            <a:spLocks noGrp="1"/>
          </p:cNvSpPr>
          <p:nvPr>
            <p:ph idx="1"/>
          </p:nvPr>
        </p:nvSpPr>
        <p:spPr/>
        <p:txBody>
          <a:bodyPr/>
          <a:lstStyle/>
          <a:p>
            <a:r>
              <a:rPr lang="en-US" dirty="0" smtClean="0"/>
              <a:t>Online Resource:</a:t>
            </a:r>
          </a:p>
          <a:p>
            <a:pPr lvl="1"/>
            <a:r>
              <a:rPr lang="en-US" b="1" dirty="0" smtClean="0">
                <a:hlinkClick r:id="rId2"/>
              </a:rPr>
              <a:t>http</a:t>
            </a:r>
            <a:r>
              <a:rPr lang="en-US" b="1" smtClean="0">
                <a:hlinkClick r:id="rId2"/>
              </a:rPr>
              <a:t>://</a:t>
            </a:r>
            <a:r>
              <a:rPr lang="en-US" b="1" smtClean="0">
                <a:hlinkClick r:id="rId2"/>
              </a:rPr>
              <a:t>tinyurl.com/DKMSdata2</a:t>
            </a:r>
            <a:endParaRPr lang="en-US" b="1" smtClean="0"/>
          </a:p>
          <a:p>
            <a:pPr lvl="1">
              <a:buNone/>
            </a:pPr>
            <a:endParaRPr lang="en-US" dirty="0" smtClean="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Today you will:</a:t>
            </a:r>
          </a:p>
          <a:p>
            <a:pPr marL="514350" indent="-514350">
              <a:buFont typeface="+mj-lt"/>
              <a:buAutoNum type="arabicPeriod"/>
            </a:pPr>
            <a:r>
              <a:rPr lang="en-US" dirty="0" smtClean="0"/>
              <a:t>d</a:t>
            </a:r>
            <a:r>
              <a:rPr lang="en-US" dirty="0" smtClean="0"/>
              <a:t>etermine the goal of DataDirector.</a:t>
            </a:r>
          </a:p>
          <a:p>
            <a:pPr marL="514350" indent="-514350">
              <a:buFont typeface="+mj-lt"/>
              <a:buAutoNum type="arabicPeriod"/>
            </a:pPr>
            <a:r>
              <a:rPr lang="en-US" dirty="0" smtClean="0"/>
              <a:t>determine </a:t>
            </a:r>
            <a:r>
              <a:rPr lang="en-US" dirty="0" smtClean="0"/>
              <a:t>what type of data you typically collect.</a:t>
            </a:r>
          </a:p>
          <a:p>
            <a:pPr marL="514350" indent="-514350">
              <a:buFont typeface="+mj-lt"/>
              <a:buAutoNum type="arabicPeriod"/>
            </a:pPr>
            <a:r>
              <a:rPr lang="en-US" dirty="0" smtClean="0"/>
              <a:t>determine what you would like the data to tell you.</a:t>
            </a:r>
          </a:p>
          <a:p>
            <a:pPr marL="514350" indent="-514350">
              <a:buFont typeface="+mj-lt"/>
              <a:buAutoNum type="arabicPeriod"/>
            </a:pPr>
            <a:r>
              <a:rPr lang="en-US" dirty="0" smtClean="0"/>
              <a:t>determine how you would like the data to be formatted</a:t>
            </a:r>
            <a:r>
              <a:rPr lang="en-US" dirty="0" smtClean="0"/>
              <a:t>. </a:t>
            </a:r>
            <a:endParaRPr lang="en-US" dirty="0" smtClean="0"/>
          </a:p>
          <a:p>
            <a:pPr marL="514350" indent="-514350">
              <a:buFont typeface="+mj-lt"/>
              <a:buAutoNum type="arabicPeriod"/>
            </a:pPr>
            <a:r>
              <a:rPr lang="en-US" dirty="0" smtClean="0"/>
              <a:t>develop </a:t>
            </a:r>
            <a:r>
              <a:rPr lang="en-US" dirty="0" smtClean="0"/>
              <a:t>a plan for continued support.</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a Tool…</a:t>
            </a:r>
            <a:endParaRPr lang="en-US" dirty="0"/>
          </a:p>
        </p:txBody>
      </p:sp>
      <p:sp>
        <p:nvSpPr>
          <p:cNvPr id="3" name="Content Placeholder 2"/>
          <p:cNvSpPr>
            <a:spLocks noGrp="1"/>
          </p:cNvSpPr>
          <p:nvPr>
            <p:ph idx="1"/>
          </p:nvPr>
        </p:nvSpPr>
        <p:spPr>
          <a:xfrm>
            <a:off x="457200" y="1600201"/>
            <a:ext cx="8229600" cy="1219200"/>
          </a:xfrm>
        </p:spPr>
        <p:txBody>
          <a:bodyPr/>
          <a:lstStyle/>
          <a:p>
            <a:pPr marL="0" indent="0">
              <a:buNone/>
            </a:pPr>
            <a:r>
              <a:rPr lang="en-US" dirty="0" smtClean="0"/>
              <a:t>“A tool is any physical item that can be used to achieve a goal.” - Wikipedia</a:t>
            </a:r>
          </a:p>
          <a:p>
            <a:pPr marL="0" indent="0">
              <a:buNone/>
            </a:pPr>
            <a:endParaRPr lang="en-US" dirty="0"/>
          </a:p>
        </p:txBody>
      </p:sp>
      <p:pic>
        <p:nvPicPr>
          <p:cNvPr id="11266" name="Picture 2" descr="C:\Documents and Settings\fowlerm\Local Settings\Temporary Internet Files\Content.IE5\T7L494JB\MC900432604[1].png"/>
          <p:cNvPicPr>
            <a:picLocks noChangeAspect="1" noChangeArrowheads="1"/>
          </p:cNvPicPr>
          <p:nvPr/>
        </p:nvPicPr>
        <p:blipFill>
          <a:blip r:embed="rId2" cstate="print"/>
          <a:srcRect/>
          <a:stretch>
            <a:fillRect/>
          </a:stretch>
        </p:blipFill>
        <p:spPr bwMode="auto">
          <a:xfrm>
            <a:off x="533400" y="2971800"/>
            <a:ext cx="1828572" cy="1828572"/>
          </a:xfrm>
          <a:prstGeom prst="rect">
            <a:avLst/>
          </a:prstGeom>
          <a:noFill/>
        </p:spPr>
      </p:pic>
      <p:pic>
        <p:nvPicPr>
          <p:cNvPr id="11267" name="Picture 3" descr="C:\Documents and Settings\fowlerm\Local Settings\Temporary Internet Files\Content.IE5\PK4JCBB2\MC900433884[1].png"/>
          <p:cNvPicPr>
            <a:picLocks noChangeAspect="1" noChangeArrowheads="1"/>
          </p:cNvPicPr>
          <p:nvPr/>
        </p:nvPicPr>
        <p:blipFill>
          <a:blip r:embed="rId3" cstate="print"/>
          <a:srcRect/>
          <a:stretch>
            <a:fillRect/>
          </a:stretch>
        </p:blipFill>
        <p:spPr bwMode="auto">
          <a:xfrm>
            <a:off x="2590800" y="2819400"/>
            <a:ext cx="1828572" cy="1828572"/>
          </a:xfrm>
          <a:prstGeom prst="rect">
            <a:avLst/>
          </a:prstGeom>
          <a:noFill/>
        </p:spPr>
      </p:pic>
      <p:pic>
        <p:nvPicPr>
          <p:cNvPr id="11269" name="Picture 5" descr="http://www.sobezone.com/sitebuildercontent/sitebuilderpictures/Products/backscratcher.jpg"/>
          <p:cNvPicPr>
            <a:picLocks noChangeAspect="1" noChangeArrowheads="1"/>
          </p:cNvPicPr>
          <p:nvPr/>
        </p:nvPicPr>
        <p:blipFill>
          <a:blip r:embed="rId4" cstate="print"/>
          <a:srcRect/>
          <a:stretch>
            <a:fillRect/>
          </a:stretch>
        </p:blipFill>
        <p:spPr bwMode="auto">
          <a:xfrm>
            <a:off x="4419600" y="2743200"/>
            <a:ext cx="2286000" cy="2286001"/>
          </a:xfrm>
          <a:prstGeom prst="rect">
            <a:avLst/>
          </a:prstGeom>
          <a:noFill/>
        </p:spPr>
      </p:pic>
      <p:pic>
        <p:nvPicPr>
          <p:cNvPr id="11271" name="Picture 7" descr="http://www.riversidepublishing.com/images/logos/DataDirector.gif"/>
          <p:cNvPicPr>
            <a:picLocks noChangeAspect="1" noChangeArrowheads="1"/>
          </p:cNvPicPr>
          <p:nvPr/>
        </p:nvPicPr>
        <p:blipFill>
          <a:blip r:embed="rId5" cstate="print"/>
          <a:srcRect/>
          <a:stretch>
            <a:fillRect/>
          </a:stretch>
        </p:blipFill>
        <p:spPr bwMode="auto">
          <a:xfrm>
            <a:off x="6553200" y="3276600"/>
            <a:ext cx="1981200" cy="1375186"/>
          </a:xfrm>
          <a:prstGeom prst="rect">
            <a:avLst/>
          </a:prstGeom>
          <a:noFill/>
        </p:spPr>
      </p:pic>
      <p:sp>
        <p:nvSpPr>
          <p:cNvPr id="8" name="TextBox 7"/>
          <p:cNvSpPr txBox="1"/>
          <p:nvPr/>
        </p:nvSpPr>
        <p:spPr>
          <a:xfrm>
            <a:off x="7010400" y="3276600"/>
            <a:ext cx="838200" cy="1569660"/>
          </a:xfrm>
          <a:prstGeom prst="rect">
            <a:avLst/>
          </a:prstGeom>
          <a:noFill/>
        </p:spPr>
        <p:txBody>
          <a:bodyPr wrap="square" rtlCol="0">
            <a:spAutoFit/>
          </a:bodyPr>
          <a:lstStyle/>
          <a:p>
            <a:pPr algn="ctr"/>
            <a:r>
              <a:rPr lang="en-US" sz="9600" b="1" dirty="0" smtClean="0"/>
              <a:t>?</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2772" name="Picture 4" descr="C:\Documents and Settings\fowlerm\Local Settings\Temporary Internet Files\Content.IE5\PIM9F3AM\MC900297941[1].wmf"/>
          <p:cNvPicPr>
            <a:picLocks noChangeAspect="1" noChangeArrowheads="1"/>
          </p:cNvPicPr>
          <p:nvPr/>
        </p:nvPicPr>
        <p:blipFill>
          <a:blip r:embed="rId2" cstate="print"/>
          <a:srcRect/>
          <a:stretch>
            <a:fillRect/>
          </a:stretch>
        </p:blipFill>
        <p:spPr bwMode="auto">
          <a:xfrm>
            <a:off x="2286000" y="2286000"/>
            <a:ext cx="1066800" cy="2437171"/>
          </a:xfrm>
          <a:prstGeom prst="rect">
            <a:avLst/>
          </a:prstGeom>
          <a:noFill/>
        </p:spPr>
      </p:pic>
      <p:pic>
        <p:nvPicPr>
          <p:cNvPr id="32774" name="Picture 6" descr="C:\Documents and Settings\fowlerm\Local Settings\Temporary Internet Files\Content.IE5\T7L494JB\MC900297935[1].wmf"/>
          <p:cNvPicPr>
            <a:picLocks noChangeAspect="1" noChangeArrowheads="1"/>
          </p:cNvPicPr>
          <p:nvPr/>
        </p:nvPicPr>
        <p:blipFill>
          <a:blip r:embed="rId3" cstate="print"/>
          <a:srcRect/>
          <a:stretch>
            <a:fillRect/>
          </a:stretch>
        </p:blipFill>
        <p:spPr bwMode="auto">
          <a:xfrm>
            <a:off x="457200" y="2438400"/>
            <a:ext cx="1505666" cy="2133600"/>
          </a:xfrm>
          <a:prstGeom prst="rect">
            <a:avLst/>
          </a:prstGeom>
          <a:noFill/>
        </p:spPr>
      </p:pic>
      <p:pic>
        <p:nvPicPr>
          <p:cNvPr id="9" name="Picture 3" descr="C:\Documents and Settings\fowlerm\Local Settings\Temporary Internet Files\Content.IE5\PK4JCBB2\MC900433884[1].png"/>
          <p:cNvPicPr>
            <a:picLocks noChangeAspect="1" noChangeArrowheads="1"/>
          </p:cNvPicPr>
          <p:nvPr/>
        </p:nvPicPr>
        <p:blipFill>
          <a:blip r:embed="rId4" cstate="print"/>
          <a:srcRect/>
          <a:stretch>
            <a:fillRect/>
          </a:stretch>
        </p:blipFill>
        <p:spPr bwMode="auto">
          <a:xfrm>
            <a:off x="5715000" y="2438400"/>
            <a:ext cx="2362200" cy="2362200"/>
          </a:xfrm>
          <a:prstGeom prst="rect">
            <a:avLst/>
          </a:prstGeom>
          <a:noFill/>
        </p:spPr>
      </p:pic>
      <p:sp>
        <p:nvSpPr>
          <p:cNvPr id="10" name="Right Arrow 9"/>
          <p:cNvSpPr/>
          <p:nvPr/>
        </p:nvSpPr>
        <p:spPr>
          <a:xfrm>
            <a:off x="3733800" y="2971800"/>
            <a:ext cx="1752600" cy="1219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Data Analysis… Not Just DataDirector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are we teaching?</a:t>
            </a:r>
          </a:p>
          <a:p>
            <a:pPr marL="514350" indent="-514350">
              <a:buFont typeface="+mj-lt"/>
              <a:buAutoNum type="arabicPeriod"/>
            </a:pPr>
            <a:r>
              <a:rPr lang="en-US" dirty="0" smtClean="0"/>
              <a:t>Who got it?</a:t>
            </a:r>
          </a:p>
          <a:p>
            <a:pPr marL="514350" indent="-514350">
              <a:buFont typeface="+mj-lt"/>
              <a:buAutoNum type="arabicPeriod"/>
            </a:pPr>
            <a:r>
              <a:rPr lang="en-US" dirty="0" smtClean="0"/>
              <a:t>Who didn’t get it?</a:t>
            </a:r>
          </a:p>
          <a:p>
            <a:pPr marL="514350" indent="-514350">
              <a:buFont typeface="+mj-lt"/>
              <a:buAutoNum type="arabicPeriod"/>
            </a:pPr>
            <a:r>
              <a:rPr lang="en-US" dirty="0" smtClean="0"/>
              <a:t>What do we do with the kids who didn’t get 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4" name="TextBox 3"/>
          <p:cNvSpPr txBox="1"/>
          <p:nvPr/>
        </p:nvSpPr>
        <p:spPr>
          <a:xfrm>
            <a:off x="762000" y="1752600"/>
            <a:ext cx="3505200" cy="523220"/>
          </a:xfrm>
          <a:prstGeom prst="rect">
            <a:avLst/>
          </a:prstGeom>
          <a:noFill/>
        </p:spPr>
        <p:txBody>
          <a:bodyPr wrap="square" rtlCol="0">
            <a:spAutoFit/>
          </a:bodyPr>
          <a:lstStyle/>
          <a:p>
            <a:r>
              <a:rPr lang="en-US" sz="2800" b="1" dirty="0" smtClean="0"/>
              <a:t>“Bring some data…”</a:t>
            </a:r>
            <a:endParaRPr lang="en-US" sz="2800" b="1" dirty="0"/>
          </a:p>
        </p:txBody>
      </p:sp>
      <p:sp>
        <p:nvSpPr>
          <p:cNvPr id="5" name="TextBox 4"/>
          <p:cNvSpPr txBox="1"/>
          <p:nvPr/>
        </p:nvSpPr>
        <p:spPr>
          <a:xfrm>
            <a:off x="685800" y="2667000"/>
            <a:ext cx="6705600" cy="523220"/>
          </a:xfrm>
          <a:prstGeom prst="rect">
            <a:avLst/>
          </a:prstGeom>
          <a:noFill/>
        </p:spPr>
        <p:txBody>
          <a:bodyPr wrap="square" rtlCol="0">
            <a:spAutoFit/>
          </a:bodyPr>
          <a:lstStyle/>
          <a:p>
            <a:r>
              <a:rPr lang="en-US" sz="2800" b="1" dirty="0" smtClean="0"/>
              <a:t>“This isn’t exactly what we’re looking for…”</a:t>
            </a:r>
            <a:endParaRPr lang="en-US" sz="2800" b="1" dirty="0"/>
          </a:p>
        </p:txBody>
      </p:sp>
      <p:sp>
        <p:nvSpPr>
          <p:cNvPr id="6" name="TextBox 5"/>
          <p:cNvSpPr txBox="1"/>
          <p:nvPr/>
        </p:nvSpPr>
        <p:spPr>
          <a:xfrm>
            <a:off x="838200" y="3505200"/>
            <a:ext cx="6705600" cy="954107"/>
          </a:xfrm>
          <a:prstGeom prst="rect">
            <a:avLst/>
          </a:prstGeom>
          <a:noFill/>
        </p:spPr>
        <p:txBody>
          <a:bodyPr wrap="square" rtlCol="0">
            <a:spAutoFit/>
          </a:bodyPr>
          <a:lstStyle/>
          <a:p>
            <a:r>
              <a:rPr lang="en-US" sz="2800" b="1" dirty="0" smtClean="0"/>
              <a:t>“Do you have the colorful reports that Tim used in his conference?”</a:t>
            </a:r>
            <a:endParaRPr lang="en-US" sz="2800" b="1" dirty="0"/>
          </a:p>
        </p:txBody>
      </p:sp>
      <p:pic>
        <p:nvPicPr>
          <p:cNvPr id="7" name="Picture 6" descr="Consumers Graph 001.jpg"/>
          <p:cNvPicPr>
            <a:picLocks noChangeAspect="1"/>
          </p:cNvPicPr>
          <p:nvPr/>
        </p:nvPicPr>
        <p:blipFill>
          <a:blip r:embed="rId2" cstate="print"/>
          <a:srcRect t="48889" b="33333"/>
          <a:stretch>
            <a:fillRect/>
          </a:stretch>
        </p:blipFill>
        <p:spPr>
          <a:xfrm>
            <a:off x="152400" y="1828800"/>
            <a:ext cx="8587809"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Needs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type of data do you wish to collect?</a:t>
            </a:r>
          </a:p>
          <a:p>
            <a:pPr marL="914400" lvl="1" indent="-514350"/>
            <a:r>
              <a:rPr lang="en-US" dirty="0" smtClean="0"/>
              <a:t>Observation</a:t>
            </a:r>
          </a:p>
          <a:p>
            <a:pPr marL="914400" lvl="1" indent="-514350"/>
            <a:r>
              <a:rPr lang="en-US" dirty="0" smtClean="0"/>
              <a:t>Performance</a:t>
            </a:r>
          </a:p>
          <a:p>
            <a:pPr marL="914400" lvl="1" indent="-514350"/>
            <a:r>
              <a:rPr lang="en-US" dirty="0" smtClean="0"/>
              <a:t>Multiple Choice, T/F, etc</a:t>
            </a:r>
          </a:p>
          <a:p>
            <a:pPr marL="514350" indent="-514350">
              <a:buFont typeface="+mj-lt"/>
              <a:buAutoNum type="arabicPeriod"/>
            </a:pPr>
            <a:r>
              <a:rPr lang="en-US" dirty="0" smtClean="0"/>
              <a:t>What do you want the data to show?</a:t>
            </a:r>
          </a:p>
          <a:p>
            <a:pPr marL="914400" lvl="1" indent="-514350"/>
            <a:r>
              <a:rPr lang="en-US" dirty="0" smtClean="0"/>
              <a:t>Growth from Pre to Post</a:t>
            </a:r>
          </a:p>
          <a:p>
            <a:pPr marL="914400" lvl="1" indent="-514350"/>
            <a:r>
              <a:rPr lang="en-US" dirty="0" smtClean="0"/>
              <a:t>Progress over time</a:t>
            </a:r>
          </a:p>
          <a:p>
            <a:pPr marL="914400" lvl="1" indent="-514350"/>
            <a:r>
              <a:rPr lang="en-US" dirty="0" smtClean="0"/>
              <a:t>Credit / No Credit</a:t>
            </a:r>
          </a:p>
          <a:p>
            <a:pPr marL="914400" lvl="1" indent="-514350"/>
            <a:r>
              <a:rPr lang="en-US" dirty="0" smtClean="0"/>
              <a:t>Performance on Standards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Needs (cont.)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t>How do you want the data to be represented?</a:t>
            </a:r>
          </a:p>
          <a:p>
            <a:pPr marL="914400" lvl="1" indent="-514350"/>
            <a:r>
              <a:rPr lang="en-US" dirty="0" smtClean="0"/>
              <a:t>Graph / Chart</a:t>
            </a:r>
          </a:p>
          <a:p>
            <a:pPr marL="914400" lvl="1" indent="-514350"/>
            <a:r>
              <a:rPr lang="en-US" dirty="0" smtClean="0"/>
              <a:t>Table</a:t>
            </a:r>
          </a:p>
          <a:p>
            <a:pPr marL="914400" lvl="1" indent="-514350"/>
            <a:r>
              <a:rPr lang="en-US" dirty="0" smtClean="0"/>
              <a:t>Color-coded</a:t>
            </a:r>
          </a:p>
          <a:p>
            <a:pPr marL="914400" lvl="1" indent="-514350"/>
            <a:r>
              <a:rPr lang="en-US" dirty="0" smtClean="0"/>
              <a:t>Non color-coded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itch CIS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Mitch CISD Theme</Template>
  <TotalTime>209</TotalTime>
  <Words>446</Words>
  <Application>Microsoft Office PowerPoint</Application>
  <PresentationFormat>On-screen Show (4:3)</PresentationFormat>
  <Paragraphs>73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Mitch CISD Theme</vt:lpstr>
      <vt:lpstr>Organizing DataDirector for  Data Collection and Conferencing</vt:lpstr>
      <vt:lpstr>Misc. Info</vt:lpstr>
      <vt:lpstr>Outcomes</vt:lpstr>
      <vt:lpstr>Just a Tool…</vt:lpstr>
      <vt:lpstr>Slide 5</vt:lpstr>
      <vt:lpstr>Goals of Data Analysis… Not Just DataDirector</vt:lpstr>
      <vt:lpstr>Lessons Learned…</vt:lpstr>
      <vt:lpstr>Your Needs</vt:lpstr>
      <vt:lpstr>Your Needs (cont.)</vt:lpstr>
      <vt:lpstr>#1 - Seasonal Focus</vt:lpstr>
      <vt:lpstr>#2 – Standards Focus</vt:lpstr>
      <vt:lpstr>#3 – Individually Defined Focus</vt:lpstr>
      <vt:lpstr>#4 – Overall % Correct Focus</vt:lpstr>
      <vt:lpstr>#5 – Standards and Section Focus</vt:lpstr>
      <vt:lpstr>#6 - Progress Monitoring</vt:lpstr>
      <vt:lpstr>Pre-Test / Post-Test Exams</vt:lpstr>
      <vt:lpstr>Pre-Test/Post-Test Exams</vt:lpstr>
      <vt:lpstr>Pre-Test/Post-Test Exams</vt:lpstr>
      <vt:lpstr>Ongoing Support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 DataDirector for  Data Collection and Conferencing</dc:title>
  <dc:creator>Mitch Fowler</dc:creator>
  <cp:lastModifiedBy>fowlerm</cp:lastModifiedBy>
  <cp:revision>12</cp:revision>
  <dcterms:created xsi:type="dcterms:W3CDTF">2012-08-16T11:53:59Z</dcterms:created>
  <dcterms:modified xsi:type="dcterms:W3CDTF">2012-10-04T01:17:43Z</dcterms:modified>
</cp:coreProperties>
</file>