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75" r:id="rId4"/>
    <p:sldId id="277" r:id="rId5"/>
    <p:sldId id="279" r:id="rId6"/>
    <p:sldId id="278" r:id="rId7"/>
    <p:sldId id="260" r:id="rId8"/>
    <p:sldId id="259" r:id="rId9"/>
    <p:sldId id="261" r:id="rId10"/>
    <p:sldId id="262" r:id="rId11"/>
    <p:sldId id="265" r:id="rId12"/>
    <p:sldId id="266" r:id="rId13"/>
    <p:sldId id="267" r:id="rId14"/>
    <p:sldId id="263" r:id="rId15"/>
    <p:sldId id="264" r:id="rId16"/>
    <p:sldId id="273" r:id="rId17"/>
    <p:sldId id="274" r:id="rId18"/>
    <p:sldId id="269" r:id="rId19"/>
    <p:sldId id="268" r:id="rId20"/>
    <p:sldId id="271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55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27C95-003F-444E-A3F2-34369E332A8A}" type="datetimeFigureOut">
              <a:rPr lang="en-US" smtClean="0"/>
              <a:t>9/17/2012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7AEC3-A89D-4025-949B-FCCDC3CD51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27C95-003F-444E-A3F2-34369E332A8A}" type="datetimeFigureOut">
              <a:rPr lang="en-US" smtClean="0"/>
              <a:t>9/17/2012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7AEC3-A89D-4025-949B-FCCDC3CD51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27C95-003F-444E-A3F2-34369E332A8A}" type="datetimeFigureOut">
              <a:rPr lang="en-US" smtClean="0"/>
              <a:t>9/17/2012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7AEC3-A89D-4025-949B-FCCDC3CD51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27C95-003F-444E-A3F2-34369E332A8A}" type="datetimeFigureOut">
              <a:rPr lang="en-US" smtClean="0"/>
              <a:t>9/17/2012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7AEC3-A89D-4025-949B-FCCDC3CD51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27C95-003F-444E-A3F2-34369E332A8A}" type="datetimeFigureOut">
              <a:rPr lang="en-US" smtClean="0"/>
              <a:t>9/17/2012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7AEC3-A89D-4025-949B-FCCDC3CD51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27C95-003F-444E-A3F2-34369E332A8A}" type="datetimeFigureOut">
              <a:rPr lang="en-US" smtClean="0"/>
              <a:t>9/17/2012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7AEC3-A89D-4025-949B-FCCDC3CD51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27C95-003F-444E-A3F2-34369E332A8A}" type="datetimeFigureOut">
              <a:rPr lang="en-US" smtClean="0"/>
              <a:t>9/17/2012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7AEC3-A89D-4025-949B-FCCDC3CD51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27C95-003F-444E-A3F2-34369E332A8A}" type="datetimeFigureOut">
              <a:rPr lang="en-US" smtClean="0"/>
              <a:t>9/17/2012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7AEC3-A89D-4025-949B-FCCDC3CD51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27C95-003F-444E-A3F2-34369E332A8A}" type="datetimeFigureOut">
              <a:rPr lang="en-US" smtClean="0"/>
              <a:t>9/17/2012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7AEC3-A89D-4025-949B-FCCDC3CD51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27C95-003F-444E-A3F2-34369E332A8A}" type="datetimeFigureOut">
              <a:rPr lang="en-US" smtClean="0"/>
              <a:t>9/17/2012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7AEC3-A89D-4025-949B-FCCDC3CD51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27C95-003F-444E-A3F2-34369E332A8A}" type="datetimeFigureOut">
              <a:rPr lang="en-US" smtClean="0"/>
              <a:t>9/17/2012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7AEC3-A89D-4025-949B-FCCDC3CD51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327C95-003F-444E-A3F2-34369E332A8A}" type="datetimeFigureOut">
              <a:rPr lang="en-US" smtClean="0"/>
              <a:t>9/17/2012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27AEC3-A89D-4025-949B-FCCDC3CD51C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8-12-2011 3-10-34 PM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7153524" y="2915143"/>
            <a:ext cx="1990476" cy="3942857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  <a:softEdge rad="635000"/>
          </a:effectLst>
        </p:spPr>
      </p:pic>
      <p:pic>
        <p:nvPicPr>
          <p:cNvPr id="8" name="Picture 7" descr="CC Logo.png"/>
          <p:cNvPicPr>
            <a:picLocks noChangeAspect="1"/>
          </p:cNvPicPr>
          <p:nvPr/>
        </p:nvPicPr>
        <p:blipFill>
          <a:blip r:embed="rId14" cstate="print"/>
          <a:srcRect l="46698"/>
          <a:stretch>
            <a:fillRect/>
          </a:stretch>
        </p:blipFill>
        <p:spPr>
          <a:xfrm>
            <a:off x="3886200" y="6248400"/>
            <a:ext cx="990600" cy="44111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gif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19200"/>
            <a:ext cx="7772400" cy="1752600"/>
          </a:xfrm>
        </p:spPr>
        <p:txBody>
          <a:bodyPr>
            <a:normAutofit fontScale="90000"/>
          </a:bodyPr>
          <a:lstStyle/>
          <a:p>
            <a:r>
              <a:rPr lang="en-US" sz="5300" dirty="0" smtClean="0"/>
              <a:t>DataDirector: It’s Just a Tool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400" dirty="0" smtClean="0"/>
              <a:t>Urbandale Elementary Sept. 2012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Mitch Fowler</a:t>
            </a:r>
          </a:p>
          <a:p>
            <a:r>
              <a:rPr lang="en-US" dirty="0" smtClean="0"/>
              <a:t>fowlerm@calhounisd.org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t="26027" r="20573" b="38356"/>
          <a:stretch>
            <a:fillRect/>
          </a:stretch>
        </p:blipFill>
        <p:spPr bwMode="auto">
          <a:xfrm>
            <a:off x="228600" y="381000"/>
            <a:ext cx="8610600" cy="2544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ounded Rectangle 4"/>
          <p:cNvSpPr/>
          <p:nvPr/>
        </p:nvSpPr>
        <p:spPr>
          <a:xfrm>
            <a:off x="6172200" y="457200"/>
            <a:ext cx="914400" cy="3048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5638800" y="1981200"/>
            <a:ext cx="1371600" cy="3048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Support / Extensions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0"/>
            <a:ext cx="882517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304800"/>
            <a:ext cx="3981091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ounded Rectangle 5"/>
          <p:cNvSpPr/>
          <p:nvPr/>
        </p:nvSpPr>
        <p:spPr>
          <a:xfrm>
            <a:off x="1981200" y="2057400"/>
            <a:ext cx="4419600" cy="4572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2057400" y="3429000"/>
            <a:ext cx="4343400" cy="4572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t="12329" r="18954"/>
          <a:stretch>
            <a:fillRect/>
          </a:stretch>
        </p:blipFill>
        <p:spPr bwMode="auto">
          <a:xfrm>
            <a:off x="228600" y="152400"/>
            <a:ext cx="8659744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 t="53846" b="39744"/>
          <a:stretch>
            <a:fillRect/>
          </a:stretch>
        </p:blipFill>
        <p:spPr bwMode="auto">
          <a:xfrm>
            <a:off x="533400" y="1524000"/>
            <a:ext cx="3981091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 t="29487" b="62821"/>
          <a:stretch>
            <a:fillRect/>
          </a:stretch>
        </p:blipFill>
        <p:spPr bwMode="auto">
          <a:xfrm>
            <a:off x="3810000" y="3581400"/>
            <a:ext cx="3981091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/>
          <a:srcRect t="53846" b="39744"/>
          <a:stretch>
            <a:fillRect/>
          </a:stretch>
        </p:blipFill>
        <p:spPr bwMode="auto">
          <a:xfrm>
            <a:off x="533400" y="3048000"/>
            <a:ext cx="3981091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 cstate="print"/>
          <a:srcRect t="29487" b="62821"/>
          <a:stretch>
            <a:fillRect/>
          </a:stretch>
        </p:blipFill>
        <p:spPr bwMode="auto">
          <a:xfrm>
            <a:off x="762000" y="4419600"/>
            <a:ext cx="3981091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 cstate="print"/>
          <a:srcRect t="29487" b="62821"/>
          <a:stretch>
            <a:fillRect/>
          </a:stretch>
        </p:blipFill>
        <p:spPr bwMode="auto">
          <a:xfrm>
            <a:off x="4724400" y="4876800"/>
            <a:ext cx="3981091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t="61644" r="44943" b="19178"/>
          <a:stretch>
            <a:fillRect/>
          </a:stretch>
        </p:blipFill>
        <p:spPr bwMode="auto">
          <a:xfrm>
            <a:off x="381000" y="457200"/>
            <a:ext cx="7968343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667000"/>
            <a:ext cx="8380264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209800" y="2895600"/>
            <a:ext cx="1219200" cy="30777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Mitch Fowler</a:t>
            </a:r>
            <a:endParaRPr lang="en-US" sz="1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505200" y="2895600"/>
            <a:ext cx="1219200" cy="30777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Mitch Fowler</a:t>
            </a:r>
            <a:endParaRPr lang="en-US" sz="1400" b="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t="80822" r="58481"/>
          <a:stretch>
            <a:fillRect/>
          </a:stretch>
        </p:blipFill>
        <p:spPr bwMode="auto">
          <a:xfrm>
            <a:off x="228600" y="609600"/>
            <a:ext cx="7511143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819400"/>
            <a:ext cx="8592534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470025"/>
          </a:xfrm>
        </p:spPr>
        <p:txBody>
          <a:bodyPr/>
          <a:lstStyle/>
          <a:p>
            <a:r>
              <a:rPr lang="en-US" dirty="0" smtClean="0"/>
              <a:t>Communicating Data to Parents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 t="41590"/>
          <a:stretch>
            <a:fillRect/>
          </a:stretch>
        </p:blipFill>
        <p:spPr bwMode="auto">
          <a:xfrm>
            <a:off x="2362200" y="1524000"/>
            <a:ext cx="4176638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ounded Rectangle 6"/>
          <p:cNvSpPr/>
          <p:nvPr/>
        </p:nvSpPr>
        <p:spPr>
          <a:xfrm>
            <a:off x="2209800" y="3048000"/>
            <a:ext cx="4419600" cy="4572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2209800" y="5410200"/>
            <a:ext cx="4419600" cy="4572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2209800" y="4495800"/>
            <a:ext cx="4419600" cy="4572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52400"/>
            <a:ext cx="6742113" cy="488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3124200"/>
            <a:ext cx="577215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Navigation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924" y="1600200"/>
            <a:ext cx="777615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"/>
            <a:ext cx="3276600" cy="4755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381000"/>
            <a:ext cx="5010654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81400" y="2514600"/>
            <a:ext cx="2496448" cy="2281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4953000"/>
            <a:ext cx="8675457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Outcomes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Participants will:</a:t>
            </a:r>
            <a:endParaRPr lang="en-US" dirty="0" smtClean="0"/>
          </a:p>
          <a:p>
            <a:pPr lvl="1"/>
            <a:r>
              <a:rPr lang="en-US" dirty="0" smtClean="0"/>
              <a:t>u</a:t>
            </a:r>
            <a:r>
              <a:rPr lang="en-US" dirty="0" smtClean="0"/>
              <a:t>nderstand how </a:t>
            </a:r>
            <a:r>
              <a:rPr lang="en-US" dirty="0" smtClean="0"/>
              <a:t>to use </a:t>
            </a:r>
            <a:r>
              <a:rPr lang="en-US" dirty="0" smtClean="0"/>
              <a:t>DataDirector to input data.</a:t>
            </a:r>
          </a:p>
          <a:p>
            <a:pPr lvl="1"/>
            <a:r>
              <a:rPr lang="en-US" dirty="0" smtClean="0"/>
              <a:t>retrieve data reports to support teaching and learning.</a:t>
            </a:r>
          </a:p>
          <a:p>
            <a:pPr lvl="1"/>
            <a:r>
              <a:rPr lang="en-US" dirty="0" smtClean="0"/>
              <a:t>use data to communicate student progress with colleagues and parents. 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762000"/>
            <a:ext cx="7898191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Just a Tool…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2192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“A tool is any physical item that can be used to achieve a goal.” - Wikipedia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1266" name="Picture 2" descr="C:\Documents and Settings\fowlerm\Local Settings\Temporary Internet Files\Content.IE5\T7L494JB\MC900432604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971800"/>
            <a:ext cx="1828572" cy="1828572"/>
          </a:xfrm>
          <a:prstGeom prst="rect">
            <a:avLst/>
          </a:prstGeom>
          <a:noFill/>
        </p:spPr>
      </p:pic>
      <p:pic>
        <p:nvPicPr>
          <p:cNvPr id="11267" name="Picture 3" descr="C:\Documents and Settings\fowlerm\Local Settings\Temporary Internet Files\Content.IE5\PK4JCBB2\MC900433884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2819400"/>
            <a:ext cx="1828572" cy="1828572"/>
          </a:xfrm>
          <a:prstGeom prst="rect">
            <a:avLst/>
          </a:prstGeom>
          <a:noFill/>
        </p:spPr>
      </p:pic>
      <p:pic>
        <p:nvPicPr>
          <p:cNvPr id="11269" name="Picture 5" descr="http://www.sobezone.com/sitebuildercontent/sitebuilderpictures/Products/backscratch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600" y="2743200"/>
            <a:ext cx="2286000" cy="2286001"/>
          </a:xfrm>
          <a:prstGeom prst="rect">
            <a:avLst/>
          </a:prstGeom>
          <a:noFill/>
        </p:spPr>
      </p:pic>
      <p:pic>
        <p:nvPicPr>
          <p:cNvPr id="11271" name="Picture 7" descr="http://www.riversidepublishing.com/images/logos/DataDirector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53200" y="3276600"/>
            <a:ext cx="1981200" cy="137518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7010400" y="3276600"/>
            <a:ext cx="838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smtClean="0"/>
              <a:t>?</a:t>
            </a:r>
            <a:endParaRPr lang="en-US" sz="2800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2772" name="Picture 4" descr="C:\Documents and Settings\fowlerm\Local Settings\Temporary Internet Files\Content.IE5\PIM9F3AM\MC900297941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2286000"/>
            <a:ext cx="1066800" cy="2437171"/>
          </a:xfrm>
          <a:prstGeom prst="rect">
            <a:avLst/>
          </a:prstGeom>
          <a:noFill/>
        </p:spPr>
      </p:pic>
      <p:pic>
        <p:nvPicPr>
          <p:cNvPr id="32774" name="Picture 6" descr="C:\Documents and Settings\fowlerm\Local Settings\Temporary Internet Files\Content.IE5\T7L494JB\MC900297935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438400"/>
            <a:ext cx="1505666" cy="2133600"/>
          </a:xfrm>
          <a:prstGeom prst="rect">
            <a:avLst/>
          </a:prstGeom>
          <a:noFill/>
        </p:spPr>
      </p:pic>
      <p:pic>
        <p:nvPicPr>
          <p:cNvPr id="9" name="Picture 3" descr="C:\Documents and Settings\fowlerm\Local Settings\Temporary Internet Files\Content.IE5\PK4JCBB2\MC900433884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0" y="2438400"/>
            <a:ext cx="2362200" cy="2362200"/>
          </a:xfrm>
          <a:prstGeom prst="rect">
            <a:avLst/>
          </a:prstGeom>
          <a:noFill/>
        </p:spPr>
      </p:pic>
      <p:sp>
        <p:nvSpPr>
          <p:cNvPr id="10" name="Right Arrow 9"/>
          <p:cNvSpPr/>
          <p:nvPr/>
        </p:nvSpPr>
        <p:spPr>
          <a:xfrm>
            <a:off x="3733800" y="2971800"/>
            <a:ext cx="1752600" cy="1219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3.bp.blogspot.com/-9ht72sif_kU/TZNhowt640I/AAAAAAAAAZA/-HQ7cJQszvs/s1600/gradebook16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381000"/>
            <a:ext cx="6629400" cy="3439703"/>
          </a:xfrm>
          <a:prstGeom prst="rect">
            <a:avLst/>
          </a:prstGeom>
          <a:noFill/>
        </p:spPr>
      </p:pic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3857625"/>
            <a:ext cx="5991225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ight Arrow 5"/>
          <p:cNvSpPr/>
          <p:nvPr/>
        </p:nvSpPr>
        <p:spPr>
          <a:xfrm rot="5400000">
            <a:off x="3695700" y="3619500"/>
            <a:ext cx="1752600" cy="1219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www.bgsu.edu/images/lib/img479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133600"/>
            <a:ext cx="3638550" cy="2476501"/>
          </a:xfrm>
          <a:prstGeom prst="rect">
            <a:avLst/>
          </a:prstGeom>
          <a:noFill/>
        </p:spPr>
      </p:pic>
      <p:pic>
        <p:nvPicPr>
          <p:cNvPr id="33796" name="Picture 4" descr="http://www.eduxcell.com/images/nwrel_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2133600"/>
            <a:ext cx="3429000" cy="2566393"/>
          </a:xfrm>
          <a:prstGeom prst="rect">
            <a:avLst/>
          </a:prstGeom>
          <a:noFill/>
        </p:spPr>
      </p:pic>
      <p:sp>
        <p:nvSpPr>
          <p:cNvPr id="6" name="Right Arrow 5"/>
          <p:cNvSpPr/>
          <p:nvPr/>
        </p:nvSpPr>
        <p:spPr>
          <a:xfrm>
            <a:off x="3733800" y="2971800"/>
            <a:ext cx="1752600" cy="1219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nsumers Graph 001.jpg"/>
          <p:cNvPicPr>
            <a:picLocks noChangeAspect="1"/>
          </p:cNvPicPr>
          <p:nvPr/>
        </p:nvPicPr>
        <p:blipFill>
          <a:blip r:embed="rId2" cstate="print"/>
          <a:srcRect t="48889" b="33333"/>
          <a:stretch>
            <a:fillRect/>
          </a:stretch>
        </p:blipFill>
        <p:spPr>
          <a:xfrm>
            <a:off x="304800" y="1752600"/>
            <a:ext cx="8587809" cy="2514600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609600"/>
            <a:ext cx="8442467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t="12329" r="30501" b="73973"/>
          <a:stretch>
            <a:fillRect/>
          </a:stretch>
        </p:blipFill>
        <p:spPr bwMode="auto">
          <a:xfrm>
            <a:off x="152400" y="228600"/>
            <a:ext cx="88011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ounded Rectangle 4"/>
          <p:cNvSpPr/>
          <p:nvPr/>
        </p:nvSpPr>
        <p:spPr>
          <a:xfrm>
            <a:off x="4038600" y="304800"/>
            <a:ext cx="1752600" cy="3048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7086600" y="304800"/>
            <a:ext cx="1752600" cy="3048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57200" y="1828800"/>
            <a:ext cx="3429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What common assessments exist at Urbandale?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4114800" y="1828800"/>
            <a:ext cx="4038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How do we determine the “essential </a:t>
            </a:r>
            <a:r>
              <a:rPr lang="en-US" sz="3200" dirty="0" err="1" smtClean="0"/>
              <a:t>learnings</a:t>
            </a:r>
            <a:r>
              <a:rPr lang="en-US" sz="3200" dirty="0" smtClean="0"/>
              <a:t>”?</a:t>
            </a:r>
            <a:endParaRPr lang="en-US" sz="3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itch CISD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Mitch CISD Theme</Template>
  <TotalTime>68</TotalTime>
  <Words>95</Words>
  <Application>Microsoft Office PowerPoint</Application>
  <PresentationFormat>On-screen Show (4:3)</PresentationFormat>
  <Paragraphs>18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Mitch CISD Theme</vt:lpstr>
      <vt:lpstr>DataDirector: It’s Just a Tool Urbandale Elementary Sept. 2012</vt:lpstr>
      <vt:lpstr>Today’s Outcomes</vt:lpstr>
      <vt:lpstr>Just a Tool…</vt:lpstr>
      <vt:lpstr>Slide 4</vt:lpstr>
      <vt:lpstr>Slide 5</vt:lpstr>
      <vt:lpstr>Slide 6</vt:lpstr>
      <vt:lpstr>Slide 7</vt:lpstr>
      <vt:lpstr>Slide 8</vt:lpstr>
      <vt:lpstr>Slide 9</vt:lpstr>
      <vt:lpstr>Slide 10</vt:lpstr>
      <vt:lpstr>Additional Support / Extensions</vt:lpstr>
      <vt:lpstr>Slide 12</vt:lpstr>
      <vt:lpstr>Slide 13</vt:lpstr>
      <vt:lpstr>Slide 14</vt:lpstr>
      <vt:lpstr>Slide 15</vt:lpstr>
      <vt:lpstr>Communicating Data to Parents</vt:lpstr>
      <vt:lpstr>Slide 17</vt:lpstr>
      <vt:lpstr>Navigation</vt:lpstr>
      <vt:lpstr>Slide 19</vt:lpstr>
      <vt:lpstr>Slide 20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DataDirector: It’s Just a Tool Urbandale Elementary Sept. 2012</dc:title>
  <dc:creator>Mitch Fowler</dc:creator>
  <cp:lastModifiedBy>Mitch Fowler</cp:lastModifiedBy>
  <cp:revision>3</cp:revision>
  <dcterms:created xsi:type="dcterms:W3CDTF">2012-09-17T23:23:59Z</dcterms:created>
  <dcterms:modified xsi:type="dcterms:W3CDTF">2012-09-18T00:32:35Z</dcterms:modified>
</cp:coreProperties>
</file>