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90" r:id="rId4"/>
    <p:sldId id="258" r:id="rId5"/>
    <p:sldId id="260" r:id="rId6"/>
    <p:sldId id="299" r:id="rId7"/>
    <p:sldId id="310" r:id="rId8"/>
    <p:sldId id="300" r:id="rId9"/>
    <p:sldId id="301" r:id="rId10"/>
    <p:sldId id="302" r:id="rId11"/>
    <p:sldId id="303" r:id="rId12"/>
    <p:sldId id="306" r:id="rId13"/>
    <p:sldId id="307" r:id="rId14"/>
    <p:sldId id="308" r:id="rId15"/>
    <p:sldId id="309" r:id="rId16"/>
    <p:sldId id="311" r:id="rId17"/>
    <p:sldId id="31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84" d="100"/>
          <a:sy n="84" d="100"/>
        </p:scale>
        <p:origin x="-1068" y="-78"/>
      </p:cViewPr>
      <p:guideLst>
        <p:guide orient="horz" pos="2160"/>
        <p:guide pos="2880"/>
      </p:guideLst>
    </p:cSldViewPr>
  </p:slideViewPr>
  <p:outlineViewPr>
    <p:cViewPr>
      <p:scale>
        <a:sx n="33" d="100"/>
        <a:sy n="33" d="100"/>
      </p:scale>
      <p:origin x="0" y="160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DDA44A-F727-4FF6-B64D-ADE0BC046DFD}" type="datetimeFigureOut">
              <a:rPr lang="en-US" smtClean="0"/>
              <a:pPr/>
              <a:t>8/26/2012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3A43C-14DC-4F78-9558-DE34538B51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basic level, most</a:t>
            </a:r>
            <a:r>
              <a:rPr lang="en-US" baseline="0" dirty="0" smtClean="0"/>
              <a:t> reports in DD have a pie chart and performance level chart that will show how students performed using the default scoring bands. In this instance, teachers can point to groups of students who have physically moved proficiency levels. </a:t>
            </a:r>
            <a:endParaRPr lang="en-US" dirty="0"/>
          </a:p>
        </p:txBody>
      </p:sp>
      <p:sp>
        <p:nvSpPr>
          <p:cNvPr id="4" name="Slide Number Placeholder 3"/>
          <p:cNvSpPr>
            <a:spLocks noGrp="1"/>
          </p:cNvSpPr>
          <p:nvPr>
            <p:ph type="sldNum" sz="quarter" idx="10"/>
          </p:nvPr>
        </p:nvSpPr>
        <p:spPr/>
        <p:txBody>
          <a:bodyPr/>
          <a:lstStyle/>
          <a:p>
            <a:fld id="{1D34E1C2-80C3-4AF9-AD12-4CCDF3361AAE}"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Classroom</a:t>
            </a:r>
            <a:r>
              <a:rPr lang="en-US" baseline="0" dirty="0" smtClean="0"/>
              <a:t> Performance Summary Report can be used to discuss how individual students have made gains between the pre and post test. In this example, a student started the unit answering 0% of the questions related to MA.4.4.NBT.6 and finished the unit answering 87.5%.</a:t>
            </a:r>
            <a:endParaRPr lang="en-US" dirty="0"/>
          </a:p>
        </p:txBody>
      </p:sp>
      <p:sp>
        <p:nvSpPr>
          <p:cNvPr id="4" name="Slide Number Placeholder 3"/>
          <p:cNvSpPr>
            <a:spLocks noGrp="1"/>
          </p:cNvSpPr>
          <p:nvPr>
            <p:ph type="sldNum" sz="quarter" idx="10"/>
          </p:nvPr>
        </p:nvSpPr>
        <p:spPr/>
        <p:txBody>
          <a:bodyPr/>
          <a:lstStyle/>
          <a:p>
            <a:fld id="{1D34E1C2-80C3-4AF9-AD12-4CCDF3361AAE}"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Classroom Exam Report</a:t>
            </a:r>
            <a:r>
              <a:rPr lang="en-US" baseline="0" dirty="0" smtClean="0"/>
              <a:t> the Response Frequency can also be used to show movement. Here students were given an exam with a rubric (0-5). The pre test shows most students on the left side of the rubric, whereas the post test shows students moving to the right side of </a:t>
            </a:r>
            <a:r>
              <a:rPr lang="en-US" baseline="0" smtClean="0"/>
              <a:t>the rubric.</a:t>
            </a:r>
            <a:endParaRPr lang="en-US"/>
          </a:p>
        </p:txBody>
      </p:sp>
      <p:sp>
        <p:nvSpPr>
          <p:cNvPr id="4" name="Slide Number Placeholder 3"/>
          <p:cNvSpPr>
            <a:spLocks noGrp="1"/>
          </p:cNvSpPr>
          <p:nvPr>
            <p:ph type="sldNum" sz="quarter" idx="10"/>
          </p:nvPr>
        </p:nvSpPr>
        <p:spPr/>
        <p:txBody>
          <a:bodyPr/>
          <a:lstStyle/>
          <a:p>
            <a:fld id="{1D34E1C2-80C3-4AF9-AD12-4CCDF3361AA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148B55-F511-479D-B2DC-1D0B098DB01E}"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48B55-F511-479D-B2DC-1D0B098DB01E}"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48B55-F511-479D-B2DC-1D0B098DB01E}"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48B55-F511-479D-B2DC-1D0B098DB01E}"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148B55-F511-479D-B2DC-1D0B098DB01E}"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148B55-F511-479D-B2DC-1D0B098DB01E}"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148B55-F511-479D-B2DC-1D0B098DB01E}" type="datetimeFigureOut">
              <a:rPr lang="en-US" smtClean="0"/>
              <a:pPr/>
              <a:t>8/26/2012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148B55-F511-479D-B2DC-1D0B098DB01E}" type="datetimeFigureOut">
              <a:rPr lang="en-US" smtClean="0"/>
              <a:pPr/>
              <a:t>8/26/2012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48B55-F511-479D-B2DC-1D0B098DB01E}" type="datetimeFigureOut">
              <a:rPr lang="en-US" smtClean="0"/>
              <a:pPr/>
              <a:t>8/26/2012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48B55-F511-479D-B2DC-1D0B098DB01E}"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48B55-F511-479D-B2DC-1D0B098DB01E}"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9BBDF-BCA4-4588-BCD8-70131D0D79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48B55-F511-479D-B2DC-1D0B098DB01E}" type="datetimeFigureOut">
              <a:rPr lang="en-US" smtClean="0"/>
              <a:pPr/>
              <a:t>8/26/2012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9BBDF-BCA4-4588-BCD8-70131D0D79E2}" type="slidenum">
              <a:rPr lang="en-US" smtClean="0"/>
              <a:pPr/>
              <a:t>‹#›</a:t>
            </a:fld>
            <a:endParaRPr lang="en-US"/>
          </a:p>
        </p:txBody>
      </p:sp>
      <p:pic>
        <p:nvPicPr>
          <p:cNvPr id="7" name="Picture 6" descr="8-12-2011 3-10-34 PM.png"/>
          <p:cNvPicPr>
            <a:picLocks noChangeAspect="1"/>
          </p:cNvPicPr>
          <p:nvPr/>
        </p:nvPicPr>
        <p:blipFill>
          <a:blip r:embed="rId13" cstate="print"/>
          <a:stretch>
            <a:fillRect/>
          </a:stretch>
        </p:blipFill>
        <p:spPr>
          <a:xfrm>
            <a:off x="7153524" y="2915143"/>
            <a:ext cx="1990476" cy="3942857"/>
          </a:xfrm>
          <a:prstGeom prst="rect">
            <a:avLst/>
          </a:prstGeom>
          <a:effectLst>
            <a:outerShdw blurRad="50800" dist="38100" dir="18900000" algn="bl" rotWithShape="0">
              <a:prstClr val="black">
                <a:alpha val="40000"/>
              </a:prstClr>
            </a:outerShdw>
            <a:softEdge rad="635000"/>
          </a:effectLst>
        </p:spPr>
      </p:pic>
      <p:pic>
        <p:nvPicPr>
          <p:cNvPr id="8" name="Picture 7" descr="CC Logo.png"/>
          <p:cNvPicPr>
            <a:picLocks noChangeAspect="1"/>
          </p:cNvPicPr>
          <p:nvPr/>
        </p:nvPicPr>
        <p:blipFill>
          <a:blip r:embed="rId14" cstate="print"/>
          <a:srcRect l="46698"/>
          <a:stretch>
            <a:fillRect/>
          </a:stretch>
        </p:blipFill>
        <p:spPr>
          <a:xfrm>
            <a:off x="3886200" y="6248400"/>
            <a:ext cx="990600" cy="4411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owlerm@calhounisd.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6400"/>
            <a:ext cx="9144000" cy="1470025"/>
          </a:xfrm>
        </p:spPr>
        <p:txBody>
          <a:bodyPr>
            <a:noAutofit/>
          </a:bodyPr>
          <a:lstStyle/>
          <a:p>
            <a:r>
              <a:rPr lang="en-US" sz="4000" b="1" dirty="0" smtClean="0"/>
              <a:t>DataDirector and Albion Schools: </a:t>
            </a:r>
            <a:br>
              <a:rPr lang="en-US" sz="4000" b="1" dirty="0" smtClean="0"/>
            </a:br>
            <a:r>
              <a:rPr lang="en-US" sz="4000" b="1" dirty="0" smtClean="0"/>
              <a:t>Collecting, Analyzing, and Acting on Data</a:t>
            </a:r>
            <a:endParaRPr lang="en-US" sz="4000" b="1" dirty="0"/>
          </a:p>
        </p:txBody>
      </p:sp>
      <p:sp>
        <p:nvSpPr>
          <p:cNvPr id="3" name="Subtitle 2"/>
          <p:cNvSpPr>
            <a:spLocks noGrp="1"/>
          </p:cNvSpPr>
          <p:nvPr>
            <p:ph type="subTitle" idx="1"/>
          </p:nvPr>
        </p:nvSpPr>
        <p:spPr>
          <a:xfrm>
            <a:off x="1295400" y="3733800"/>
            <a:ext cx="6400800" cy="1752600"/>
          </a:xfrm>
        </p:spPr>
        <p:txBody>
          <a:bodyPr/>
          <a:lstStyle/>
          <a:p>
            <a:r>
              <a:rPr lang="en-US" dirty="0" smtClean="0"/>
              <a:t>Mitch Fowler</a:t>
            </a:r>
          </a:p>
          <a:p>
            <a:r>
              <a:rPr lang="en-US" dirty="0" smtClean="0">
                <a:hlinkClick r:id="rId2"/>
              </a:rPr>
              <a:t>fowlerm@calhounisd.org</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 Overall % Correct Focus</a:t>
            </a:r>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380999" y="1447800"/>
            <a:ext cx="8591381" cy="4495800"/>
          </a:xfrm>
          <a:prstGeom prst="rect">
            <a:avLst/>
          </a:prstGeom>
          <a:noFill/>
          <a:ln w="9525">
            <a:noFill/>
            <a:miter lim="800000"/>
            <a:headEnd/>
            <a:tailEnd/>
          </a:ln>
        </p:spPr>
      </p:pic>
      <p:sp>
        <p:nvSpPr>
          <p:cNvPr id="6" name="Rectangle 5"/>
          <p:cNvSpPr/>
          <p:nvPr/>
        </p:nvSpPr>
        <p:spPr>
          <a:xfrm>
            <a:off x="1676400" y="3429000"/>
            <a:ext cx="946093" cy="523220"/>
          </a:xfrm>
          <a:prstGeom prst="rect">
            <a:avLst/>
          </a:prstGeom>
        </p:spPr>
        <p:txBody>
          <a:bodyPr wrap="none">
            <a:spAutoFit/>
          </a:bodyPr>
          <a:lstStyle/>
          <a:p>
            <a:r>
              <a:rPr lang="en-US" sz="2800" b="1" dirty="0" smtClean="0"/>
              <a:t>Basic</a:t>
            </a:r>
            <a:endParaRPr 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srcRect/>
          <a:stretch>
            <a:fillRect/>
          </a:stretch>
        </p:blipFill>
        <p:spPr bwMode="auto">
          <a:xfrm>
            <a:off x="381000" y="1447800"/>
            <a:ext cx="8643020" cy="42672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t>#5 – Standards and Section Focus</a:t>
            </a:r>
            <a:endParaRPr lang="en-US" dirty="0"/>
          </a:p>
        </p:txBody>
      </p:sp>
      <p:sp>
        <p:nvSpPr>
          <p:cNvPr id="6" name="Rectangle 5"/>
          <p:cNvSpPr/>
          <p:nvPr/>
        </p:nvSpPr>
        <p:spPr>
          <a:xfrm>
            <a:off x="533400" y="3276600"/>
            <a:ext cx="2129750" cy="523220"/>
          </a:xfrm>
          <a:prstGeom prst="rect">
            <a:avLst/>
          </a:prstGeom>
        </p:spPr>
        <p:txBody>
          <a:bodyPr wrap="none">
            <a:spAutoFit/>
          </a:bodyPr>
          <a:lstStyle/>
          <a:p>
            <a:r>
              <a:rPr lang="en-US" sz="2800" b="1" dirty="0" smtClean="0"/>
              <a:t>Intermediate</a:t>
            </a:r>
            <a:endParaRPr lang="en-US"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#6 - Progress Monitoring</a:t>
            </a:r>
            <a:endParaRPr lang="en-US" dirty="0"/>
          </a:p>
        </p:txBody>
      </p:sp>
      <p:pic>
        <p:nvPicPr>
          <p:cNvPr id="32770" name="Picture 2"/>
          <p:cNvPicPr>
            <a:picLocks noChangeAspect="1" noChangeArrowheads="1"/>
          </p:cNvPicPr>
          <p:nvPr/>
        </p:nvPicPr>
        <p:blipFill>
          <a:blip r:embed="rId2" cstate="print"/>
          <a:srcRect/>
          <a:stretch>
            <a:fillRect/>
          </a:stretch>
        </p:blipFill>
        <p:spPr bwMode="auto">
          <a:xfrm>
            <a:off x="381000" y="1283520"/>
            <a:ext cx="8153400" cy="5041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Pre-Test / Post-Test Exams</a:t>
            </a:r>
            <a:endParaRPr lang="en-US" sz="5400" b="1" dirty="0"/>
          </a:p>
        </p:txBody>
      </p:sp>
      <p:pic>
        <p:nvPicPr>
          <p:cNvPr id="1026" name="Picture 2"/>
          <p:cNvPicPr>
            <a:picLocks noChangeAspect="1" noChangeArrowheads="1"/>
          </p:cNvPicPr>
          <p:nvPr/>
        </p:nvPicPr>
        <p:blipFill>
          <a:blip r:embed="rId3" cstate="print"/>
          <a:srcRect/>
          <a:stretch>
            <a:fillRect/>
          </a:stretch>
        </p:blipFill>
        <p:spPr bwMode="auto">
          <a:xfrm>
            <a:off x="457200" y="1295400"/>
            <a:ext cx="7826644" cy="22860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33400" y="3657600"/>
            <a:ext cx="7695314" cy="2286000"/>
          </a:xfrm>
          <a:prstGeom prst="rect">
            <a:avLst/>
          </a:prstGeom>
          <a:noFill/>
          <a:ln w="9525">
            <a:noFill/>
            <a:miter lim="800000"/>
            <a:headEnd/>
            <a:tailEnd/>
          </a:ln>
        </p:spPr>
      </p:pic>
      <p:sp>
        <p:nvSpPr>
          <p:cNvPr id="7" name="Rounded Rectangle 6"/>
          <p:cNvSpPr/>
          <p:nvPr/>
        </p:nvSpPr>
        <p:spPr>
          <a:xfrm>
            <a:off x="609600" y="2667000"/>
            <a:ext cx="2895600" cy="6096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09600" y="5029200"/>
            <a:ext cx="2895600" cy="6096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Pre-Test/Post-Test Exams</a:t>
            </a:r>
            <a:endParaRPr lang="en-US" sz="5400" b="1" dirty="0"/>
          </a:p>
        </p:txBody>
      </p:sp>
      <p:pic>
        <p:nvPicPr>
          <p:cNvPr id="2050" name="Picture 2"/>
          <p:cNvPicPr>
            <a:picLocks noChangeAspect="1" noChangeArrowheads="1"/>
          </p:cNvPicPr>
          <p:nvPr/>
        </p:nvPicPr>
        <p:blipFill>
          <a:blip r:embed="rId3" cstate="print"/>
          <a:srcRect r="36638" b="58812"/>
          <a:stretch>
            <a:fillRect/>
          </a:stretch>
        </p:blipFill>
        <p:spPr bwMode="auto">
          <a:xfrm>
            <a:off x="990600" y="1143000"/>
            <a:ext cx="6079331" cy="281940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r="36647" b="41587"/>
          <a:stretch>
            <a:fillRect/>
          </a:stretch>
        </p:blipFill>
        <p:spPr bwMode="auto">
          <a:xfrm>
            <a:off x="609600" y="3886200"/>
            <a:ext cx="7053943"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Pre-Test/Post-Test Exams</a:t>
            </a:r>
            <a:endParaRPr lang="en-US" sz="6000" b="1" dirty="0"/>
          </a:p>
        </p:txBody>
      </p:sp>
      <p:pic>
        <p:nvPicPr>
          <p:cNvPr id="3074" name="Picture 2"/>
          <p:cNvPicPr>
            <a:picLocks noChangeAspect="1" noChangeArrowheads="1"/>
          </p:cNvPicPr>
          <p:nvPr/>
        </p:nvPicPr>
        <p:blipFill>
          <a:blip r:embed="rId3" cstate="print"/>
          <a:srcRect r="4100" b="63559"/>
          <a:stretch>
            <a:fillRect/>
          </a:stretch>
        </p:blipFill>
        <p:spPr bwMode="auto">
          <a:xfrm>
            <a:off x="0" y="1524000"/>
            <a:ext cx="8527774" cy="1981200"/>
          </a:xfrm>
          <a:prstGeom prst="rect">
            <a:avLst/>
          </a:prstGeom>
          <a:noFill/>
          <a:ln w="9525">
            <a:noFill/>
            <a:miter lim="800000"/>
            <a:headEnd/>
            <a:tailEnd/>
          </a:ln>
        </p:spPr>
      </p:pic>
      <p:grpSp>
        <p:nvGrpSpPr>
          <p:cNvPr id="3" name="Group 5"/>
          <p:cNvGrpSpPr/>
          <p:nvPr/>
        </p:nvGrpSpPr>
        <p:grpSpPr>
          <a:xfrm>
            <a:off x="304800" y="3810000"/>
            <a:ext cx="8229600" cy="2362200"/>
            <a:chOff x="-1219200" y="2819400"/>
            <a:chExt cx="5932983" cy="1371600"/>
          </a:xfrm>
        </p:grpSpPr>
        <p:pic>
          <p:nvPicPr>
            <p:cNvPr id="3076" name="Picture 4"/>
            <p:cNvPicPr>
              <a:picLocks noChangeAspect="1" noChangeArrowheads="1"/>
            </p:cNvPicPr>
            <p:nvPr/>
          </p:nvPicPr>
          <p:blipFill>
            <a:blip r:embed="rId4" cstate="print"/>
            <a:srcRect r="45802"/>
            <a:stretch>
              <a:fillRect/>
            </a:stretch>
          </p:blipFill>
          <p:spPr bwMode="auto">
            <a:xfrm>
              <a:off x="-1219200" y="2819400"/>
              <a:ext cx="4495800" cy="1371600"/>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l="82674"/>
            <a:stretch>
              <a:fillRect/>
            </a:stretch>
          </p:blipFill>
          <p:spPr bwMode="auto">
            <a:xfrm>
              <a:off x="3276600" y="2819400"/>
              <a:ext cx="1437183" cy="1371600"/>
            </a:xfrm>
            <a:prstGeom prst="rect">
              <a:avLst/>
            </a:prstGeom>
            <a:noFill/>
            <a:ln w="9525">
              <a:noFill/>
              <a:miter lim="800000"/>
              <a:headEnd/>
              <a:tailEnd/>
            </a:ln>
          </p:spPr>
        </p:pic>
      </p:grpSp>
      <p:sp>
        <p:nvSpPr>
          <p:cNvPr id="9" name="Rounded Rectangle 8"/>
          <p:cNvSpPr/>
          <p:nvPr/>
        </p:nvSpPr>
        <p:spPr>
          <a:xfrm>
            <a:off x="6858000" y="2286000"/>
            <a:ext cx="838200" cy="12954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553200" y="4800600"/>
            <a:ext cx="838200" cy="12954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Support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Setting:</a:t>
            </a:r>
          </a:p>
          <a:p>
            <a:pPr lvl="1"/>
            <a:r>
              <a:rPr lang="en-US" dirty="0" smtClean="0"/>
              <a:t>Whole Staff</a:t>
            </a:r>
          </a:p>
          <a:p>
            <a:pPr lvl="1"/>
            <a:r>
              <a:rPr lang="en-US" dirty="0" smtClean="0"/>
              <a:t>Small Group</a:t>
            </a:r>
          </a:p>
          <a:p>
            <a:pPr lvl="1"/>
            <a:r>
              <a:rPr lang="en-US" dirty="0" smtClean="0"/>
              <a:t>Individual</a:t>
            </a:r>
          </a:p>
          <a:p>
            <a:r>
              <a:rPr lang="en-US" dirty="0" smtClean="0"/>
              <a:t>Topics:</a:t>
            </a:r>
          </a:p>
          <a:p>
            <a:pPr lvl="1"/>
            <a:r>
              <a:rPr lang="en-US" dirty="0" smtClean="0"/>
              <a:t>Assessment Creation</a:t>
            </a:r>
          </a:p>
          <a:p>
            <a:pPr lvl="1"/>
            <a:r>
              <a:rPr lang="en-US" dirty="0" smtClean="0"/>
              <a:t>Data Conference Prep</a:t>
            </a:r>
          </a:p>
          <a:p>
            <a:pPr lvl="1"/>
            <a:r>
              <a:rPr lang="en-US" dirty="0" smtClean="0"/>
              <a:t>Student Growth Prep</a:t>
            </a:r>
          </a:p>
          <a:p>
            <a:pPr lvl="1"/>
            <a:r>
              <a:rPr lang="en-US" dirty="0" smtClean="0"/>
              <a:t>Scanning Assistance</a:t>
            </a:r>
          </a:p>
          <a:p>
            <a:r>
              <a:rPr lang="en-US" dirty="0" smtClean="0"/>
              <a:t>Times</a:t>
            </a:r>
          </a:p>
          <a:p>
            <a:pPr lvl="1"/>
            <a:r>
              <a:rPr lang="en-US" dirty="0" smtClean="0"/>
              <a:t>Before School</a:t>
            </a:r>
          </a:p>
          <a:p>
            <a:pPr lvl="1"/>
            <a:r>
              <a:rPr lang="en-US" dirty="0" smtClean="0"/>
              <a:t>After School</a:t>
            </a:r>
          </a:p>
          <a:p>
            <a:pPr lvl="1"/>
            <a:r>
              <a:rPr lang="en-US" dirty="0" smtClean="0"/>
              <a:t>Planning</a:t>
            </a:r>
          </a:p>
          <a:p>
            <a:pPr lvl="1"/>
            <a:r>
              <a:rPr lang="en-US" dirty="0" smtClean="0"/>
              <a:t>Lunch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20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20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20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2000"/>
                                        <p:tgtEl>
                                          <p:spTgt spid="3">
                                            <p:txEl>
                                              <p:pRg st="12" end="1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r>
              <a:rPr lang="en-US" dirty="0" smtClean="0"/>
              <a:t>Web Resource</a:t>
            </a:r>
            <a:r>
              <a:rPr lang="en-US" smtClean="0"/>
              <a:t>: </a:t>
            </a:r>
            <a:r>
              <a:rPr lang="en-US" b="1" smtClean="0"/>
              <a:t>http://tinyurl.com/welcomebackalbion</a:t>
            </a:r>
            <a:r>
              <a:rPr lang="en-US" smtClean="0"/>
              <a:t/>
            </a:r>
            <a:br>
              <a:rPr lang="en-US"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Introductions</a:t>
            </a:r>
          </a:p>
          <a:p>
            <a:r>
              <a:rPr lang="en-US" dirty="0" smtClean="0"/>
              <a:t>Lessons Learned / What is DataDirector?</a:t>
            </a:r>
          </a:p>
          <a:p>
            <a:r>
              <a:rPr lang="en-US" dirty="0" smtClean="0"/>
              <a:t>Navigation and Menus</a:t>
            </a:r>
          </a:p>
          <a:p>
            <a:r>
              <a:rPr lang="en-US" dirty="0" smtClean="0"/>
              <a:t>Displaying Student Growth</a:t>
            </a:r>
          </a:p>
          <a:p>
            <a:r>
              <a:rPr lang="en-US" dirty="0" smtClean="0"/>
              <a:t>Structure of Ongoing Support</a:t>
            </a:r>
          </a:p>
          <a:p>
            <a:r>
              <a:rPr lang="en-US" dirty="0" smtClean="0"/>
              <a:t>Questions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4" name="TextBox 3"/>
          <p:cNvSpPr txBox="1"/>
          <p:nvPr/>
        </p:nvSpPr>
        <p:spPr>
          <a:xfrm>
            <a:off x="762000" y="1752600"/>
            <a:ext cx="3505200" cy="523220"/>
          </a:xfrm>
          <a:prstGeom prst="rect">
            <a:avLst/>
          </a:prstGeom>
          <a:noFill/>
        </p:spPr>
        <p:txBody>
          <a:bodyPr wrap="square" rtlCol="0">
            <a:spAutoFit/>
          </a:bodyPr>
          <a:lstStyle/>
          <a:p>
            <a:r>
              <a:rPr lang="en-US" sz="2800" b="1" dirty="0" smtClean="0"/>
              <a:t>“Bring some data…”</a:t>
            </a:r>
            <a:endParaRPr lang="en-US" sz="2800" b="1" dirty="0"/>
          </a:p>
        </p:txBody>
      </p:sp>
      <p:sp>
        <p:nvSpPr>
          <p:cNvPr id="5" name="TextBox 4"/>
          <p:cNvSpPr txBox="1"/>
          <p:nvPr/>
        </p:nvSpPr>
        <p:spPr>
          <a:xfrm>
            <a:off x="685800" y="2667000"/>
            <a:ext cx="6705600" cy="523220"/>
          </a:xfrm>
          <a:prstGeom prst="rect">
            <a:avLst/>
          </a:prstGeom>
          <a:noFill/>
        </p:spPr>
        <p:txBody>
          <a:bodyPr wrap="square" rtlCol="0">
            <a:spAutoFit/>
          </a:bodyPr>
          <a:lstStyle/>
          <a:p>
            <a:r>
              <a:rPr lang="en-US" sz="2800" b="1" dirty="0" smtClean="0"/>
              <a:t>“This isn’t exactly what we’re looking for…”</a:t>
            </a:r>
            <a:endParaRPr lang="en-US" sz="2800" b="1" dirty="0"/>
          </a:p>
        </p:txBody>
      </p:sp>
      <p:sp>
        <p:nvSpPr>
          <p:cNvPr id="6" name="TextBox 5"/>
          <p:cNvSpPr txBox="1"/>
          <p:nvPr/>
        </p:nvSpPr>
        <p:spPr>
          <a:xfrm>
            <a:off x="838200" y="3505200"/>
            <a:ext cx="6705600" cy="954107"/>
          </a:xfrm>
          <a:prstGeom prst="rect">
            <a:avLst/>
          </a:prstGeom>
          <a:noFill/>
        </p:spPr>
        <p:txBody>
          <a:bodyPr wrap="square" rtlCol="0">
            <a:spAutoFit/>
          </a:bodyPr>
          <a:lstStyle/>
          <a:p>
            <a:r>
              <a:rPr lang="en-US" sz="2800" b="1" dirty="0" smtClean="0"/>
              <a:t>“Do you have the colorful reports that Tim used in his conference?”</a:t>
            </a:r>
            <a:endParaRPr lang="en-US" sz="2800" b="1" dirty="0"/>
          </a:p>
        </p:txBody>
      </p:sp>
      <p:pic>
        <p:nvPicPr>
          <p:cNvPr id="7" name="Picture 6" descr="Consumers Graph 001.jpg"/>
          <p:cNvPicPr>
            <a:picLocks noChangeAspect="1"/>
          </p:cNvPicPr>
          <p:nvPr/>
        </p:nvPicPr>
        <p:blipFill>
          <a:blip r:embed="rId2" cstate="print"/>
          <a:srcRect t="48889" b="33333"/>
          <a:stretch>
            <a:fillRect/>
          </a:stretch>
        </p:blipFill>
        <p:spPr>
          <a:xfrm>
            <a:off x="152400" y="1828800"/>
            <a:ext cx="8587809" cy="251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Navigation</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683924" y="1600200"/>
            <a:ext cx="7776151"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Menus</a:t>
            </a:r>
            <a:endParaRPr lang="en-US" dirty="0"/>
          </a:p>
        </p:txBody>
      </p:sp>
      <p:pic>
        <p:nvPicPr>
          <p:cNvPr id="2050" name="Picture 2"/>
          <p:cNvPicPr>
            <a:picLocks noChangeAspect="1" noChangeArrowheads="1"/>
          </p:cNvPicPr>
          <p:nvPr/>
        </p:nvPicPr>
        <p:blipFill>
          <a:blip r:embed="rId2" cstate="print"/>
          <a:srcRect t="6667" r="84543"/>
          <a:stretch>
            <a:fillRect/>
          </a:stretch>
        </p:blipFill>
        <p:spPr bwMode="auto">
          <a:xfrm>
            <a:off x="762000" y="1524000"/>
            <a:ext cx="990600" cy="1066800"/>
          </a:xfrm>
          <a:prstGeom prst="rect">
            <a:avLst/>
          </a:prstGeom>
          <a:noFill/>
          <a:ln w="9525">
            <a:noFill/>
            <a:miter lim="800000"/>
            <a:headEnd/>
            <a:tailEnd/>
          </a:ln>
        </p:spPr>
      </p:pic>
      <p:pic>
        <p:nvPicPr>
          <p:cNvPr id="5" name="Picture 2"/>
          <p:cNvPicPr>
            <a:picLocks noChangeAspect="1" noChangeArrowheads="1"/>
          </p:cNvPicPr>
          <p:nvPr/>
        </p:nvPicPr>
        <p:blipFill>
          <a:blip r:embed="rId2" cstate="print"/>
          <a:srcRect l="17835" t="6667" r="66708"/>
          <a:stretch>
            <a:fillRect/>
          </a:stretch>
        </p:blipFill>
        <p:spPr bwMode="auto">
          <a:xfrm>
            <a:off x="838200" y="3048000"/>
            <a:ext cx="990600" cy="1066800"/>
          </a:xfrm>
          <a:prstGeom prst="rect">
            <a:avLst/>
          </a:prstGeom>
          <a:noFill/>
          <a:ln w="9525">
            <a:noFill/>
            <a:miter lim="800000"/>
            <a:headEnd/>
            <a:tailEnd/>
          </a:ln>
        </p:spPr>
      </p:pic>
      <p:pic>
        <p:nvPicPr>
          <p:cNvPr id="6" name="Picture 2"/>
          <p:cNvPicPr>
            <a:picLocks noChangeAspect="1" noChangeArrowheads="1"/>
          </p:cNvPicPr>
          <p:nvPr/>
        </p:nvPicPr>
        <p:blipFill>
          <a:blip r:embed="rId2" cstate="print"/>
          <a:srcRect l="34481" t="6667" r="51251"/>
          <a:stretch>
            <a:fillRect/>
          </a:stretch>
        </p:blipFill>
        <p:spPr bwMode="auto">
          <a:xfrm>
            <a:off x="838200" y="4572000"/>
            <a:ext cx="914400" cy="1066800"/>
          </a:xfrm>
          <a:prstGeom prst="rect">
            <a:avLst/>
          </a:prstGeom>
          <a:noFill/>
          <a:ln w="9525">
            <a:noFill/>
            <a:miter lim="800000"/>
            <a:headEnd/>
            <a:tailEnd/>
          </a:ln>
        </p:spPr>
      </p:pic>
      <p:pic>
        <p:nvPicPr>
          <p:cNvPr id="7" name="Picture 2"/>
          <p:cNvPicPr>
            <a:picLocks noChangeAspect="1" noChangeArrowheads="1"/>
          </p:cNvPicPr>
          <p:nvPr/>
        </p:nvPicPr>
        <p:blipFill>
          <a:blip r:embed="rId2" cstate="print"/>
          <a:srcRect l="51127" t="6667" r="33416"/>
          <a:stretch>
            <a:fillRect/>
          </a:stretch>
        </p:blipFill>
        <p:spPr bwMode="auto">
          <a:xfrm>
            <a:off x="4267200" y="1524000"/>
            <a:ext cx="990600" cy="1066800"/>
          </a:xfrm>
          <a:prstGeom prst="rect">
            <a:avLst/>
          </a:prstGeom>
          <a:noFill/>
          <a:ln w="9525">
            <a:noFill/>
            <a:miter lim="800000"/>
            <a:headEnd/>
            <a:tailEnd/>
          </a:ln>
        </p:spPr>
      </p:pic>
      <p:pic>
        <p:nvPicPr>
          <p:cNvPr id="8" name="Picture 2"/>
          <p:cNvPicPr>
            <a:picLocks noChangeAspect="1" noChangeArrowheads="1"/>
          </p:cNvPicPr>
          <p:nvPr/>
        </p:nvPicPr>
        <p:blipFill>
          <a:blip r:embed="rId2" cstate="print"/>
          <a:srcRect l="68962" t="6667" r="16770"/>
          <a:stretch>
            <a:fillRect/>
          </a:stretch>
        </p:blipFill>
        <p:spPr bwMode="auto">
          <a:xfrm>
            <a:off x="4343400" y="2971800"/>
            <a:ext cx="914400" cy="1066800"/>
          </a:xfrm>
          <a:prstGeom prst="rect">
            <a:avLst/>
          </a:prstGeom>
          <a:noFill/>
          <a:ln w="9525">
            <a:noFill/>
            <a:miter lim="800000"/>
            <a:headEnd/>
            <a:tailEnd/>
          </a:ln>
        </p:spPr>
      </p:pic>
      <p:pic>
        <p:nvPicPr>
          <p:cNvPr id="9" name="Picture 2"/>
          <p:cNvPicPr>
            <a:picLocks noChangeAspect="1" noChangeArrowheads="1"/>
          </p:cNvPicPr>
          <p:nvPr/>
        </p:nvPicPr>
        <p:blipFill>
          <a:blip r:embed="rId2" cstate="print"/>
          <a:srcRect l="85608" t="6667" r="2502"/>
          <a:stretch>
            <a:fillRect/>
          </a:stretch>
        </p:blipFill>
        <p:spPr bwMode="auto">
          <a:xfrm>
            <a:off x="4419600" y="4495800"/>
            <a:ext cx="762000" cy="1066800"/>
          </a:xfrm>
          <a:prstGeom prst="rect">
            <a:avLst/>
          </a:prstGeom>
          <a:noFill/>
          <a:ln w="9525">
            <a:noFill/>
            <a:miter lim="800000"/>
            <a:headEnd/>
            <a:tailEnd/>
          </a:ln>
        </p:spPr>
      </p:pic>
      <p:sp>
        <p:nvSpPr>
          <p:cNvPr id="10" name="TextBox 9"/>
          <p:cNvSpPr txBox="1"/>
          <p:nvPr/>
        </p:nvSpPr>
        <p:spPr>
          <a:xfrm>
            <a:off x="1752600" y="1600200"/>
            <a:ext cx="2438400" cy="923330"/>
          </a:xfrm>
          <a:prstGeom prst="rect">
            <a:avLst/>
          </a:prstGeom>
          <a:noFill/>
        </p:spPr>
        <p:txBody>
          <a:bodyPr wrap="square" rtlCol="0">
            <a:spAutoFit/>
          </a:bodyPr>
          <a:lstStyle/>
          <a:p>
            <a:r>
              <a:rPr lang="en-US" dirty="0" smtClean="0"/>
              <a:t>Links to updates and information from DataDirector </a:t>
            </a:r>
            <a:endParaRPr lang="en-US" dirty="0"/>
          </a:p>
        </p:txBody>
      </p:sp>
      <p:sp>
        <p:nvSpPr>
          <p:cNvPr id="11" name="TextBox 10"/>
          <p:cNvSpPr txBox="1"/>
          <p:nvPr/>
        </p:nvSpPr>
        <p:spPr>
          <a:xfrm>
            <a:off x="1752600" y="3124200"/>
            <a:ext cx="2438400" cy="646331"/>
          </a:xfrm>
          <a:prstGeom prst="rect">
            <a:avLst/>
          </a:prstGeom>
          <a:noFill/>
        </p:spPr>
        <p:txBody>
          <a:bodyPr wrap="square" rtlCol="0">
            <a:spAutoFit/>
          </a:bodyPr>
          <a:lstStyle/>
          <a:p>
            <a:r>
              <a:rPr lang="en-US" dirty="0" smtClean="0"/>
              <a:t>Access, edit, and create classroom assessments</a:t>
            </a:r>
            <a:endParaRPr lang="en-US" dirty="0"/>
          </a:p>
        </p:txBody>
      </p:sp>
      <p:sp>
        <p:nvSpPr>
          <p:cNvPr id="12" name="TextBox 11"/>
          <p:cNvSpPr txBox="1"/>
          <p:nvPr/>
        </p:nvSpPr>
        <p:spPr>
          <a:xfrm>
            <a:off x="1752600" y="4648200"/>
            <a:ext cx="2438400" cy="923330"/>
          </a:xfrm>
          <a:prstGeom prst="rect">
            <a:avLst/>
          </a:prstGeom>
          <a:noFill/>
        </p:spPr>
        <p:txBody>
          <a:bodyPr wrap="square" rtlCol="0">
            <a:spAutoFit/>
          </a:bodyPr>
          <a:lstStyle/>
          <a:p>
            <a:r>
              <a:rPr lang="en-US" dirty="0" smtClean="0"/>
              <a:t>Access pre built MEAP, MME, and DIBELS reports</a:t>
            </a:r>
            <a:endParaRPr lang="en-US" dirty="0"/>
          </a:p>
        </p:txBody>
      </p:sp>
      <p:sp>
        <p:nvSpPr>
          <p:cNvPr id="13" name="TextBox 12"/>
          <p:cNvSpPr txBox="1"/>
          <p:nvPr/>
        </p:nvSpPr>
        <p:spPr>
          <a:xfrm>
            <a:off x="5181600" y="1600200"/>
            <a:ext cx="2438400" cy="646331"/>
          </a:xfrm>
          <a:prstGeom prst="rect">
            <a:avLst/>
          </a:prstGeom>
          <a:noFill/>
        </p:spPr>
        <p:txBody>
          <a:bodyPr wrap="square" rtlCol="0">
            <a:spAutoFit/>
          </a:bodyPr>
          <a:lstStyle/>
          <a:p>
            <a:r>
              <a:rPr lang="en-US" dirty="0" smtClean="0"/>
              <a:t>View state and national standards</a:t>
            </a:r>
            <a:endParaRPr lang="en-US" dirty="0"/>
          </a:p>
        </p:txBody>
      </p:sp>
      <p:sp>
        <p:nvSpPr>
          <p:cNvPr id="14" name="TextBox 13"/>
          <p:cNvSpPr txBox="1"/>
          <p:nvPr/>
        </p:nvSpPr>
        <p:spPr>
          <a:xfrm>
            <a:off x="5257800" y="3124200"/>
            <a:ext cx="2438400" cy="923330"/>
          </a:xfrm>
          <a:prstGeom prst="rect">
            <a:avLst/>
          </a:prstGeom>
          <a:noFill/>
        </p:spPr>
        <p:txBody>
          <a:bodyPr wrap="square" rtlCol="0">
            <a:spAutoFit/>
          </a:bodyPr>
          <a:lstStyle/>
          <a:p>
            <a:r>
              <a:rPr lang="en-US" dirty="0" smtClean="0"/>
              <a:t>Access district students with filters, create custom reports.</a:t>
            </a:r>
            <a:endParaRPr lang="en-US" dirty="0"/>
          </a:p>
        </p:txBody>
      </p:sp>
      <p:sp>
        <p:nvSpPr>
          <p:cNvPr id="15" name="TextBox 14"/>
          <p:cNvSpPr txBox="1"/>
          <p:nvPr/>
        </p:nvSpPr>
        <p:spPr>
          <a:xfrm>
            <a:off x="5257800" y="4572000"/>
            <a:ext cx="2438400" cy="923330"/>
          </a:xfrm>
          <a:prstGeom prst="rect">
            <a:avLst/>
          </a:prstGeom>
          <a:noFill/>
        </p:spPr>
        <p:txBody>
          <a:bodyPr wrap="square" rtlCol="0">
            <a:spAutoFit/>
          </a:bodyPr>
          <a:lstStyle/>
          <a:p>
            <a:r>
              <a:rPr lang="en-US" dirty="0" smtClean="0"/>
              <a:t>Create cohorts in order to efficiently track progress.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Seasonal Focus</a:t>
            </a:r>
            <a:endParaRPr lang="en-US" dirty="0"/>
          </a:p>
        </p:txBody>
      </p:sp>
      <p:pic>
        <p:nvPicPr>
          <p:cNvPr id="50178" name="Picture 2"/>
          <p:cNvPicPr>
            <a:picLocks noChangeAspect="1" noChangeArrowheads="1"/>
          </p:cNvPicPr>
          <p:nvPr/>
        </p:nvPicPr>
        <p:blipFill>
          <a:blip r:embed="rId2" cstate="print"/>
          <a:srcRect r="37037"/>
          <a:stretch>
            <a:fillRect/>
          </a:stretch>
        </p:blipFill>
        <p:spPr bwMode="auto">
          <a:xfrm>
            <a:off x="0" y="1524000"/>
            <a:ext cx="8790282"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3"/>
          <p:cNvPicPr>
            <a:picLocks noChangeAspect="1" noChangeArrowheads="1"/>
          </p:cNvPicPr>
          <p:nvPr/>
        </p:nvPicPr>
        <p:blipFill>
          <a:blip r:embed="rId2" cstate="print"/>
          <a:srcRect r="28461"/>
          <a:stretch>
            <a:fillRect/>
          </a:stretch>
        </p:blipFill>
        <p:spPr bwMode="auto">
          <a:xfrm>
            <a:off x="152400" y="1981200"/>
            <a:ext cx="8780942" cy="38100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t>Seasonal Growth II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Standards Focus</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609600" y="1676400"/>
            <a:ext cx="6934200" cy="3711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Individually Defined Focus</a:t>
            </a:r>
            <a:endParaRPr lang="en-US" dirty="0"/>
          </a:p>
        </p:txBody>
      </p:sp>
      <p:pic>
        <p:nvPicPr>
          <p:cNvPr id="4100" name="Picture 4" descr="C:\DOCUME~1\fowlerm\LOCALS~1\Temp\SNAGHTML123ed6.PNG"/>
          <p:cNvPicPr>
            <a:picLocks noChangeAspect="1" noChangeArrowheads="1"/>
          </p:cNvPicPr>
          <p:nvPr/>
        </p:nvPicPr>
        <p:blipFill>
          <a:blip r:embed="rId2" cstate="print"/>
          <a:srcRect/>
          <a:stretch>
            <a:fillRect/>
          </a:stretch>
        </p:blipFill>
        <p:spPr bwMode="auto">
          <a:xfrm>
            <a:off x="304800" y="2209800"/>
            <a:ext cx="8331626" cy="25431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itch CIS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Mitch CISD Theme</Template>
  <TotalTime>4629</TotalTime>
  <Words>349</Words>
  <Application>Microsoft Office PowerPoint</Application>
  <PresentationFormat>On-screen Show (4:3)</PresentationFormat>
  <Paragraphs>57</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Mitch CISD Theme</vt:lpstr>
      <vt:lpstr>DataDirector and Albion Schools:  Collecting, Analyzing, and Acting on Data</vt:lpstr>
      <vt:lpstr>Agenda</vt:lpstr>
      <vt:lpstr>Lessons Learned…</vt:lpstr>
      <vt:lpstr>Navigation</vt:lpstr>
      <vt:lpstr>Menus</vt:lpstr>
      <vt:lpstr>#1 – Seasonal Focus</vt:lpstr>
      <vt:lpstr>Seasonal Growth II</vt:lpstr>
      <vt:lpstr>#2 – Standards Focus</vt:lpstr>
      <vt:lpstr>#3 – Individually Defined Focus</vt:lpstr>
      <vt:lpstr>#4 – Overall % Correct Focus</vt:lpstr>
      <vt:lpstr>#5 – Standards and Section Focus</vt:lpstr>
      <vt:lpstr>#6 - Progress Monitoring</vt:lpstr>
      <vt:lpstr>Pre-Test / Post-Test Exams</vt:lpstr>
      <vt:lpstr>Pre-Test/Post-Test Exams</vt:lpstr>
      <vt:lpstr>Pre-Test/Post-Test Exams</vt:lpstr>
      <vt:lpstr>Ongoing Support</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DataDirector for Administrators - Beginner</dc:title>
  <dc:creator>Mitch Fowler</dc:creator>
  <cp:lastModifiedBy>Mitch Fowler</cp:lastModifiedBy>
  <cp:revision>15</cp:revision>
  <dcterms:created xsi:type="dcterms:W3CDTF">2012-01-08T02:43:27Z</dcterms:created>
  <dcterms:modified xsi:type="dcterms:W3CDTF">2012-08-26T19:36:35Z</dcterms:modified>
</cp:coreProperties>
</file>