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6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E561-87E1-4B13-A7E9-347EC675C2C6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66DC-3C66-44CC-B667-A563E92B5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E561-87E1-4B13-A7E9-347EC675C2C6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66DC-3C66-44CC-B667-A563E92B5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E561-87E1-4B13-A7E9-347EC675C2C6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66DC-3C66-44CC-B667-A563E92B5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E561-87E1-4B13-A7E9-347EC675C2C6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66DC-3C66-44CC-B667-A563E92B5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E561-87E1-4B13-A7E9-347EC675C2C6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66DC-3C66-44CC-B667-A563E92B5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E561-87E1-4B13-A7E9-347EC675C2C6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66DC-3C66-44CC-B667-A563E92B5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E561-87E1-4B13-A7E9-347EC675C2C6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66DC-3C66-44CC-B667-A563E92B5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E561-87E1-4B13-A7E9-347EC675C2C6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66DC-3C66-44CC-B667-A563E92B5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E561-87E1-4B13-A7E9-347EC675C2C6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66DC-3C66-44CC-B667-A563E92B5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E561-87E1-4B13-A7E9-347EC675C2C6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66DC-3C66-44CC-B667-A563E92B5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E561-87E1-4B13-A7E9-347EC675C2C6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66DC-3C66-44CC-B667-A563E92B5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4E561-87E1-4B13-A7E9-347EC675C2C6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166DC-3C66-44CC-B667-A563E92B50F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8-12-2011 3-10-34 PM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153524" y="2915143"/>
            <a:ext cx="1990476" cy="3942857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635000"/>
          </a:effectLst>
        </p:spPr>
      </p:pic>
      <p:pic>
        <p:nvPicPr>
          <p:cNvPr id="8" name="Picture 7" descr="CC Logo.png"/>
          <p:cNvPicPr>
            <a:picLocks noChangeAspect="1"/>
          </p:cNvPicPr>
          <p:nvPr/>
        </p:nvPicPr>
        <p:blipFill>
          <a:blip r:embed="rId14" cstate="print"/>
          <a:srcRect l="46698"/>
          <a:stretch>
            <a:fillRect/>
          </a:stretch>
        </p:blipFill>
        <p:spPr>
          <a:xfrm>
            <a:off x="3886200" y="6248400"/>
            <a:ext cx="990600" cy="4411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inyurl.com/organizedata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Organizing DataDirector for </a:t>
            </a:r>
            <a:br>
              <a:rPr lang="en-US" dirty="0" smtClean="0"/>
            </a:br>
            <a:r>
              <a:rPr lang="en-US" dirty="0" smtClean="0"/>
              <a:t>Data Collection and Conferencing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Mitch Fowler</a:t>
            </a:r>
          </a:p>
          <a:p>
            <a:r>
              <a:rPr lang="en-US" dirty="0" smtClean="0"/>
              <a:t>fowlerm@calhounisd.org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Structuring Assessments - Sections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371600"/>
            <a:ext cx="34258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C:\DOCUME~1\fowlerm\LOCALS~1\Temp\SNAGHTML123ed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505200"/>
            <a:ext cx="8331626" cy="2543176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>
            <a:off x="5029200" y="2133600"/>
            <a:ext cx="2209800" cy="15240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Structuring Assessments - Colors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1295400"/>
            <a:ext cx="6918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Sections + Scoring Bands = Reporting Clusters</a:t>
            </a:r>
            <a:endParaRPr lang="en-US" sz="2800" b="1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514600"/>
            <a:ext cx="1948606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print"/>
          <a:srcRect b="67555"/>
          <a:stretch>
            <a:fillRect/>
          </a:stretch>
        </p:blipFill>
        <p:spPr bwMode="auto">
          <a:xfrm>
            <a:off x="33736" y="2438400"/>
            <a:ext cx="9110264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8"/>
          <p:cNvSpPr/>
          <p:nvPr/>
        </p:nvSpPr>
        <p:spPr>
          <a:xfrm>
            <a:off x="0" y="2667000"/>
            <a:ext cx="16764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315200" y="4038600"/>
            <a:ext cx="16764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28600" y="3962400"/>
            <a:ext cx="16764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Structuring Assessments - Colors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 l="4505" t="33699" b="34953"/>
          <a:stretch>
            <a:fillRect/>
          </a:stretch>
        </p:blipFill>
        <p:spPr bwMode="auto">
          <a:xfrm>
            <a:off x="0" y="2209800"/>
            <a:ext cx="904468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ounded Rectangle 11"/>
          <p:cNvSpPr/>
          <p:nvPr/>
        </p:nvSpPr>
        <p:spPr>
          <a:xfrm>
            <a:off x="0" y="2133600"/>
            <a:ext cx="2514600" cy="2209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553200" y="2133600"/>
            <a:ext cx="2362200" cy="2209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Structuring Assessments - Colors</a:t>
            </a:r>
            <a:endParaRPr lang="en-US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0"/>
            <a:ext cx="8863519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le 7"/>
          <p:cNvSpPr/>
          <p:nvPr/>
        </p:nvSpPr>
        <p:spPr>
          <a:xfrm>
            <a:off x="0" y="3048000"/>
            <a:ext cx="25146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400800" y="3124200"/>
            <a:ext cx="25146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Structuring Assessments - Colors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749029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 l="12212" t="26998" r="68341" b="68403"/>
          <a:stretch>
            <a:fillRect/>
          </a:stretch>
        </p:blipFill>
        <p:spPr bwMode="auto">
          <a:xfrm>
            <a:off x="533400" y="2590800"/>
            <a:ext cx="480059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 cstate="print"/>
          <a:srcRect l="22225" t="27592" r="40549" b="64131"/>
          <a:stretch>
            <a:fillRect/>
          </a:stretch>
        </p:blipFill>
        <p:spPr bwMode="auto">
          <a:xfrm>
            <a:off x="533400" y="3657600"/>
            <a:ext cx="7374466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>
          <a:xfrm>
            <a:off x="2209800" y="3886200"/>
            <a:ext cx="25146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733800" y="2819400"/>
            <a:ext cx="9906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28600" y="1600200"/>
            <a:ext cx="2514600" cy="304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Structuring Assessments - Colors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0"/>
            <a:ext cx="6523037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Answer Sheet </a:t>
            </a:r>
            <a:br>
              <a:rPr lang="en-US" dirty="0" smtClean="0"/>
            </a:br>
            <a:r>
              <a:rPr lang="en-US" dirty="0" smtClean="0"/>
              <a:t>Assessment Structures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447800"/>
            <a:ext cx="8591381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676400" y="3429000"/>
            <a:ext cx="9460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Basic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64302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Answer Sheet </a:t>
            </a:r>
            <a:br>
              <a:rPr lang="en-US" dirty="0" smtClean="0"/>
            </a:br>
            <a:r>
              <a:rPr lang="en-US" dirty="0" smtClean="0"/>
              <a:t>Assessment Structures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3276600"/>
            <a:ext cx="2129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Intermediate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Answer Sheet </a:t>
            </a:r>
            <a:br>
              <a:rPr lang="en-US" dirty="0" smtClean="0"/>
            </a:br>
            <a:r>
              <a:rPr lang="en-US" dirty="0" smtClean="0"/>
              <a:t>Assessment Structures</a:t>
            </a:r>
            <a:endParaRPr 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752600"/>
            <a:ext cx="8941497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52400" y="3200400"/>
            <a:ext cx="16541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Advanced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/>
          <a:srcRect r="28461"/>
          <a:stretch>
            <a:fillRect/>
          </a:stretch>
        </p:blipFill>
        <p:spPr bwMode="auto">
          <a:xfrm>
            <a:off x="152400" y="1981200"/>
            <a:ext cx="8780942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Answer Sheet </a:t>
            </a:r>
            <a:br>
              <a:rPr lang="en-US" dirty="0" smtClean="0"/>
            </a:br>
            <a:r>
              <a:rPr lang="en-US" dirty="0" smtClean="0"/>
              <a:t>Assessment Structures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3048000"/>
            <a:ext cx="25721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Student Growth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Misc.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Resource</a:t>
            </a:r>
            <a:r>
              <a:rPr lang="en-US" dirty="0" smtClean="0"/>
              <a:t>:</a:t>
            </a:r>
          </a:p>
          <a:p>
            <a:pPr lvl="1"/>
            <a:r>
              <a:rPr lang="en-US" b="1" smtClean="0">
                <a:hlinkClick r:id="rId2"/>
              </a:rPr>
              <a:t>http</a:t>
            </a:r>
            <a:r>
              <a:rPr lang="en-US" b="1" smtClean="0">
                <a:hlinkClick r:id="rId2"/>
              </a:rPr>
              <a:t>://</a:t>
            </a:r>
            <a:r>
              <a:rPr lang="en-US" b="1" smtClean="0">
                <a:hlinkClick r:id="rId2"/>
              </a:rPr>
              <a:t>tinyurl.com/organizedata</a:t>
            </a:r>
            <a:endParaRPr lang="en-US" b="1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Answer Sheet </a:t>
            </a:r>
            <a:br>
              <a:rPr lang="en-US" dirty="0" smtClean="0"/>
            </a:br>
            <a:r>
              <a:rPr lang="en-US" dirty="0" smtClean="0"/>
              <a:t>Assessment Structures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81200"/>
            <a:ext cx="7024978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3276600"/>
            <a:ext cx="32136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Progress Monitoring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Structuring Summary Assessments</a:t>
            </a:r>
            <a:endParaRPr 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9091613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 / Lessons Learned</a:t>
            </a:r>
          </a:p>
          <a:p>
            <a:r>
              <a:rPr lang="en-US" dirty="0" smtClean="0"/>
              <a:t>Structuring Answer Sheet Assessments</a:t>
            </a:r>
          </a:p>
          <a:p>
            <a:pPr lvl="1"/>
            <a:r>
              <a:rPr lang="en-US" dirty="0" smtClean="0"/>
              <a:t>Columns and Colors</a:t>
            </a:r>
          </a:p>
          <a:p>
            <a:r>
              <a:rPr lang="en-US" dirty="0" smtClean="0"/>
              <a:t>Sample Assessment Structures</a:t>
            </a:r>
          </a:p>
          <a:p>
            <a:r>
              <a:rPr lang="en-US" dirty="0" smtClean="0"/>
              <a:t>Structuring Summary Assessments</a:t>
            </a:r>
          </a:p>
          <a:p>
            <a:r>
              <a:rPr lang="en-US" dirty="0" smtClean="0"/>
              <a:t>Work Time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you will: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Understand the purpose and use of assessment sections and reporting clusters within DataDirector.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which assessment structures fit your data needs.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 an assessment to use during the school year.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7526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“Bring some data…”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6670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“This isn’t exactly what we’re looking for…”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505200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“Do you have the colorful reports that Tim used in his conference?”</a:t>
            </a:r>
            <a:endParaRPr lang="en-US" sz="2800" b="1" dirty="0"/>
          </a:p>
        </p:txBody>
      </p:sp>
      <p:pic>
        <p:nvPicPr>
          <p:cNvPr id="7" name="Picture 6" descr="Consumers Graph 001.jpg"/>
          <p:cNvPicPr>
            <a:picLocks noChangeAspect="1"/>
          </p:cNvPicPr>
          <p:nvPr/>
        </p:nvPicPr>
        <p:blipFill>
          <a:blip r:embed="rId2" cstate="print"/>
          <a:srcRect t="48889" b="33333"/>
          <a:stretch>
            <a:fillRect/>
          </a:stretch>
        </p:blipFill>
        <p:spPr>
          <a:xfrm>
            <a:off x="152400" y="1828800"/>
            <a:ext cx="8587809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Structuring Assessments -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</a:t>
            </a:r>
          </a:p>
          <a:p>
            <a:r>
              <a:rPr lang="en-US" dirty="0" smtClean="0"/>
              <a:t>Practice</a:t>
            </a:r>
          </a:p>
          <a:p>
            <a:pPr lvl="1"/>
            <a:r>
              <a:rPr lang="en-US" dirty="0" smtClean="0"/>
              <a:t>Create your own assessment OR</a:t>
            </a:r>
          </a:p>
          <a:p>
            <a:pPr lvl="1"/>
            <a:r>
              <a:rPr lang="en-US" dirty="0" smtClean="0"/>
              <a:t>Create an assessment with:</a:t>
            </a:r>
          </a:p>
          <a:p>
            <a:pPr lvl="2"/>
            <a:r>
              <a:rPr lang="en-US" dirty="0" smtClean="0"/>
              <a:t>10 Multiple Choice Questions</a:t>
            </a:r>
          </a:p>
          <a:p>
            <a:pPr lvl="2"/>
            <a:r>
              <a:rPr lang="en-US" dirty="0" smtClean="0"/>
              <a:t>2 Essay Questions</a:t>
            </a:r>
          </a:p>
          <a:p>
            <a:pPr lvl="2"/>
            <a:r>
              <a:rPr lang="en-US" dirty="0" smtClean="0"/>
              <a:t>Align standards to each question</a:t>
            </a:r>
          </a:p>
          <a:p>
            <a:pPr lvl="2"/>
            <a:r>
              <a:rPr lang="en-US" dirty="0" smtClean="0"/>
              <a:t>Select two “Power” standards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Structuring Assessments - Sections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4478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Mommy, where do Sections come from?</a:t>
            </a:r>
            <a:endParaRPr lang="en-US" sz="36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209800"/>
            <a:ext cx="2057400" cy="2025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4724400"/>
            <a:ext cx="30956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 b="57895"/>
          <a:stretch>
            <a:fillRect/>
          </a:stretch>
        </p:blipFill>
        <p:spPr bwMode="auto">
          <a:xfrm>
            <a:off x="762000" y="2286000"/>
            <a:ext cx="459405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Structuring Assessments - Sections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295400"/>
            <a:ext cx="72532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What do Sections look like when they grow up?</a:t>
            </a:r>
            <a:endParaRPr lang="en-US" sz="2800" b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b="57895"/>
          <a:stretch>
            <a:fillRect/>
          </a:stretch>
        </p:blipFill>
        <p:spPr bwMode="auto">
          <a:xfrm>
            <a:off x="609600" y="1905000"/>
            <a:ext cx="459405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86200"/>
            <a:ext cx="8182561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 flipH="1">
            <a:off x="3276600" y="2514600"/>
            <a:ext cx="152400" cy="15240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Structuring Assessments - Sections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b="31082"/>
          <a:stretch>
            <a:fillRect/>
          </a:stretch>
        </p:blipFill>
        <p:spPr bwMode="auto">
          <a:xfrm>
            <a:off x="2743200" y="1447800"/>
            <a:ext cx="2133600" cy="1447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276600"/>
            <a:ext cx="5486400" cy="2936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>
            <a:stCxn id="3074" idx="2"/>
          </p:cNvCxnSpPr>
          <p:nvPr/>
        </p:nvCxnSpPr>
        <p:spPr>
          <a:xfrm>
            <a:off x="3810000" y="2895601"/>
            <a:ext cx="152400" cy="533399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itch CISD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Mitch CISD Theme</Template>
  <TotalTime>151</TotalTime>
  <Words>224</Words>
  <Application>Microsoft Office PowerPoint</Application>
  <PresentationFormat>On-screen Show (4:3)</PresentationFormat>
  <Paragraphs>54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Mitch CISD Theme</vt:lpstr>
      <vt:lpstr>Organizing DataDirector for  Data Collection and Conferencing</vt:lpstr>
      <vt:lpstr>Misc. Info</vt:lpstr>
      <vt:lpstr>Agenda</vt:lpstr>
      <vt:lpstr>Outcomes</vt:lpstr>
      <vt:lpstr>Lessons Learned…</vt:lpstr>
      <vt:lpstr>Structuring Assessments - Basics</vt:lpstr>
      <vt:lpstr>Structuring Assessments - Sections</vt:lpstr>
      <vt:lpstr>Structuring Assessments - Sections</vt:lpstr>
      <vt:lpstr>Structuring Assessments - Sections</vt:lpstr>
      <vt:lpstr>Structuring Assessments - Sections</vt:lpstr>
      <vt:lpstr>Structuring Assessments - Colors</vt:lpstr>
      <vt:lpstr>Structuring Assessments - Colors</vt:lpstr>
      <vt:lpstr>Structuring Assessments - Colors</vt:lpstr>
      <vt:lpstr>Structuring Assessments - Colors</vt:lpstr>
      <vt:lpstr>Structuring Assessments - Colors</vt:lpstr>
      <vt:lpstr>Sample Answer Sheet  Assessment Structures</vt:lpstr>
      <vt:lpstr>Sample Answer Sheet  Assessment Structures</vt:lpstr>
      <vt:lpstr>Sample Answer Sheet  Assessment Structures</vt:lpstr>
      <vt:lpstr>Sample Answer Sheet  Assessment Structures</vt:lpstr>
      <vt:lpstr>Sample Answer Sheet  Assessment Structures</vt:lpstr>
      <vt:lpstr>Structuring Summary Assessments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Organizing DataDirector for  Data Collection and Conferencing</dc:title>
  <dc:creator>Mitch Fowler</dc:creator>
  <cp:lastModifiedBy>Mitch Fowler</cp:lastModifiedBy>
  <cp:revision>7</cp:revision>
  <dcterms:created xsi:type="dcterms:W3CDTF">2012-08-16T11:53:59Z</dcterms:created>
  <dcterms:modified xsi:type="dcterms:W3CDTF">2012-08-17T01:27:35Z</dcterms:modified>
</cp:coreProperties>
</file>