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92" r:id="rId4"/>
    <p:sldId id="293" r:id="rId5"/>
    <p:sldId id="259" r:id="rId6"/>
    <p:sldId id="258" r:id="rId7"/>
    <p:sldId id="260" r:id="rId8"/>
    <p:sldId id="273" r:id="rId9"/>
    <p:sldId id="275" r:id="rId10"/>
    <p:sldId id="276" r:id="rId11"/>
    <p:sldId id="277" r:id="rId12"/>
    <p:sldId id="278" r:id="rId13"/>
    <p:sldId id="279" r:id="rId14"/>
    <p:sldId id="283" r:id="rId15"/>
    <p:sldId id="284" r:id="rId16"/>
    <p:sldId id="285" r:id="rId17"/>
    <p:sldId id="290" r:id="rId18"/>
    <p:sldId id="287" r:id="rId19"/>
    <p:sldId id="261" r:id="rId20"/>
    <p:sldId id="262" r:id="rId21"/>
    <p:sldId id="264" r:id="rId22"/>
    <p:sldId id="263" r:id="rId23"/>
    <p:sldId id="265" r:id="rId24"/>
    <p:sldId id="266" r:id="rId25"/>
    <p:sldId id="267" r:id="rId26"/>
    <p:sldId id="291" r:id="rId27"/>
    <p:sldId id="268" r:id="rId28"/>
    <p:sldId id="295" r:id="rId29"/>
    <p:sldId id="296" r:id="rId30"/>
    <p:sldId id="297" r:id="rId31"/>
    <p:sldId id="298" r:id="rId32"/>
    <p:sldId id="299" r:id="rId33"/>
    <p:sldId id="300" r:id="rId34"/>
    <p:sldId id="301"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DA44A-F727-4FF6-B64D-ADE0BC046DFD}"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3A43C-14DC-4F78-9558-DE34538B510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basic level, most</a:t>
            </a:r>
            <a:r>
              <a:rPr lang="en-US" baseline="0" dirty="0" smtClean="0"/>
              <a:t> reports in DD have a pie chart and performance level chart that will show how students performed using the default scoring bands. In this instance, teachers can point to groups of students who have physically moved proficiency levels. </a:t>
            </a:r>
            <a:endParaRPr lang="en-US" dirty="0"/>
          </a:p>
        </p:txBody>
      </p:sp>
      <p:sp>
        <p:nvSpPr>
          <p:cNvPr id="4" name="Slide Number Placeholder 3"/>
          <p:cNvSpPr>
            <a:spLocks noGrp="1"/>
          </p:cNvSpPr>
          <p:nvPr>
            <p:ph type="sldNum" sz="quarter" idx="10"/>
          </p:nvPr>
        </p:nvSpPr>
        <p:spPr/>
        <p:txBody>
          <a:bodyPr/>
          <a:lstStyle/>
          <a:p>
            <a:fld id="{1D34E1C2-80C3-4AF9-AD12-4CCDF3361AAE}"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Classroom</a:t>
            </a:r>
            <a:r>
              <a:rPr lang="en-US" baseline="0" dirty="0" smtClean="0"/>
              <a:t> Performance Summary Report can be used to discuss how individual students have made gains between the pre and post test. In this example, a student started the unit answering 0% of the questions related to MA.4.4.NBT.6 and finished the unit answering 87.5%.</a:t>
            </a:r>
            <a:endParaRPr lang="en-US" dirty="0"/>
          </a:p>
        </p:txBody>
      </p:sp>
      <p:sp>
        <p:nvSpPr>
          <p:cNvPr id="4" name="Slide Number Placeholder 3"/>
          <p:cNvSpPr>
            <a:spLocks noGrp="1"/>
          </p:cNvSpPr>
          <p:nvPr>
            <p:ph type="sldNum" sz="quarter" idx="10"/>
          </p:nvPr>
        </p:nvSpPr>
        <p:spPr/>
        <p:txBody>
          <a:bodyPr/>
          <a:lstStyle/>
          <a:p>
            <a:fld id="{1D34E1C2-80C3-4AF9-AD12-4CCDF3361AAE}"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Classroom Exam Report</a:t>
            </a:r>
            <a:r>
              <a:rPr lang="en-US" baseline="0" dirty="0" smtClean="0"/>
              <a:t> the Response Frequency can also be used to show movement. Here students were given an exam with a rubric (0-5). The pre test shows most students on the left side of the rubric, whereas the post test shows students moving to the right side of the rubric.</a:t>
            </a:r>
            <a:endParaRPr lang="en-US" dirty="0"/>
          </a:p>
        </p:txBody>
      </p:sp>
      <p:sp>
        <p:nvSpPr>
          <p:cNvPr id="4" name="Slide Number Placeholder 3"/>
          <p:cNvSpPr>
            <a:spLocks noGrp="1"/>
          </p:cNvSpPr>
          <p:nvPr>
            <p:ph type="sldNum" sz="quarter" idx="10"/>
          </p:nvPr>
        </p:nvSpPr>
        <p:spPr/>
        <p:txBody>
          <a:bodyPr/>
          <a:lstStyle/>
          <a:p>
            <a:fld id="{1D34E1C2-80C3-4AF9-AD12-4CCDF3361AAE}"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48B55-F511-479D-B2DC-1D0B098DB01E}" type="datetimeFigureOut">
              <a:rPr lang="en-US" smtClean="0"/>
              <a:pPr/>
              <a:t>6/14/2012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9BBDF-BCA4-4588-BCD8-70131D0D79E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48B55-F511-479D-B2DC-1D0B098DB01E}" type="datetimeFigureOut">
              <a:rPr lang="en-US" smtClean="0"/>
              <a:pPr/>
              <a:t>6/14/2012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9BBDF-BCA4-4588-BCD8-70131D0D79E2}" type="slidenum">
              <a:rPr lang="en-US" smtClean="0"/>
              <a:pPr/>
              <a:t>‹#›</a:t>
            </a:fld>
            <a:endParaRPr lang="en-US" dirty="0"/>
          </a:p>
        </p:txBody>
      </p:sp>
      <p:pic>
        <p:nvPicPr>
          <p:cNvPr id="7" name="Picture 6" descr="8-12-2011 3-10-34 PM.png"/>
          <p:cNvPicPr>
            <a:picLocks noChangeAspect="1"/>
          </p:cNvPicPr>
          <p:nvPr/>
        </p:nvPicPr>
        <p:blipFill>
          <a:blip r:embed="rId13" cstate="print"/>
          <a:stretch>
            <a:fillRect/>
          </a:stretch>
        </p:blipFill>
        <p:spPr>
          <a:xfrm>
            <a:off x="7153524" y="2915143"/>
            <a:ext cx="1990476" cy="3942857"/>
          </a:xfrm>
          <a:prstGeom prst="rect">
            <a:avLst/>
          </a:prstGeom>
          <a:effectLst>
            <a:outerShdw blurRad="50800" dist="38100" dir="18900000" algn="bl" rotWithShape="0">
              <a:prstClr val="black">
                <a:alpha val="40000"/>
              </a:prstClr>
            </a:outerShdw>
            <a:softEdge rad="635000"/>
          </a:effectLst>
        </p:spPr>
      </p:pic>
      <p:pic>
        <p:nvPicPr>
          <p:cNvPr id="8" name="Picture 7" descr="CC Logo.png"/>
          <p:cNvPicPr>
            <a:picLocks noChangeAspect="1"/>
          </p:cNvPicPr>
          <p:nvPr/>
        </p:nvPicPr>
        <p:blipFill>
          <a:blip r:embed="rId14" cstate="print"/>
          <a:srcRect l="46698"/>
          <a:stretch>
            <a:fillRect/>
          </a:stretch>
        </p:blipFill>
        <p:spPr>
          <a:xfrm>
            <a:off x="3886200" y="6248400"/>
            <a:ext cx="990600" cy="44111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nlinelearning.calhounisd.org/cisd/pluginfile.php/16029/mod_page/content/7/Adding%20Standards%20to%20an%20Answer%20Sheet.pdf" TargetMode="External"/><Relationship Id="rId2" Type="http://schemas.openxmlformats.org/officeDocument/2006/relationships/hyperlink" Target="http://onlinelearning.calhounisd.org/cisd/pluginfile.php/16029/mod_page/content/7/Creating%20an%20Answer%20Sheet%20Assessment.pdf"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onlinelearning.calhounisd.org/cisd/pluginfile.php/16029/mod_page/content/8/Sharing%20Assessments%20in%20DataDirector.pdf" TargetMode="External"/><Relationship Id="rId4" Type="http://schemas.openxmlformats.org/officeDocument/2006/relationships/hyperlink" Target="http://onlinelearning.calhounisd.org/cisd/pluginfile.php/16029/mod_page/content/7/Administering%20an%20Answer%20Sheet%20Assessment.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onlinelearning.calhounisd.org/cisd/pluginfile.php/16029/mod_page/content/7/Adding%20Standards%20to%20an%20Answer%20Sheet.pdf" TargetMode="External"/><Relationship Id="rId2" Type="http://schemas.openxmlformats.org/officeDocument/2006/relationships/hyperlink" Target="http://onlinelearning.calhounisd.org/cisd/pluginfile.php/16029/mod_page/content/7/Creating%20an%20Answer%20Sheet%20Assessment.pdf"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onlinelearning.calhounisd.org/cisd/pluginfile.php/16029/mod_page/content/8/Sharing%20Assessments%20in%20DataDirector.pdf" TargetMode="External"/><Relationship Id="rId4" Type="http://schemas.openxmlformats.org/officeDocument/2006/relationships/hyperlink" Target="http://onlinelearning.calhounisd.org/cisd/pluginfile.php/16029/mod_page/content/7/Administering%20an%20Answer%20Sheet%20Assessmen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tinyurl.com/NMUDDTrai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NMU Action in Education Summer Institute DataDirector Training </a:t>
            </a:r>
            <a:br>
              <a:rPr lang="en-US" dirty="0" smtClean="0"/>
            </a:br>
            <a:r>
              <a:rPr lang="en-US" dirty="0" smtClean="0"/>
              <a:t>Day 1</a:t>
            </a:r>
            <a:endParaRPr lang="en-US" dirty="0"/>
          </a:p>
        </p:txBody>
      </p:sp>
      <p:sp>
        <p:nvSpPr>
          <p:cNvPr id="3" name="Subtitle 2"/>
          <p:cNvSpPr>
            <a:spLocks noGrp="1"/>
          </p:cNvSpPr>
          <p:nvPr>
            <p:ph type="subTitle" idx="1"/>
          </p:nvPr>
        </p:nvSpPr>
        <p:spPr/>
        <p:txBody>
          <a:bodyPr/>
          <a:lstStyle/>
          <a:p>
            <a:r>
              <a:rPr lang="en-US" dirty="0" smtClean="0"/>
              <a:t>Mitch Fowler</a:t>
            </a:r>
          </a:p>
          <a:p>
            <a:r>
              <a:rPr lang="en-US" dirty="0" smtClean="0"/>
              <a:t>fowlerm@calhounisd.org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Classroom Assessment Report</a:t>
            </a:r>
            <a:endParaRPr lang="en-US" sz="36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9858" y="1676400"/>
            <a:ext cx="9024142" cy="3039175"/>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r="87334"/>
          <a:stretch>
            <a:fillRect/>
          </a:stretch>
        </p:blipFill>
        <p:spPr bwMode="auto">
          <a:xfrm>
            <a:off x="228600" y="1600200"/>
            <a:ext cx="1808588" cy="4808938"/>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l="12182" r="29554" b="62391"/>
          <a:stretch>
            <a:fillRect/>
          </a:stretch>
        </p:blipFill>
        <p:spPr bwMode="auto">
          <a:xfrm>
            <a:off x="457200" y="2362200"/>
            <a:ext cx="8412480" cy="18288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78046"/>
          <a:stretch>
            <a:fillRect/>
          </a:stretch>
        </p:blipFill>
        <p:spPr bwMode="auto">
          <a:xfrm>
            <a:off x="4953000" y="1066800"/>
            <a:ext cx="3429000" cy="5260111"/>
          </a:xfrm>
          <a:prstGeom prst="rect">
            <a:avLst/>
          </a:prstGeom>
          <a:noFill/>
          <a:ln w="9525">
            <a:noFill/>
            <a:miter lim="800000"/>
            <a:headEnd/>
            <a:tailEnd/>
          </a:ln>
        </p:spPr>
      </p:pic>
      <p:sp>
        <p:nvSpPr>
          <p:cNvPr id="11" name="Rounded Rectangle 10"/>
          <p:cNvSpPr/>
          <p:nvPr/>
        </p:nvSpPr>
        <p:spPr>
          <a:xfrm>
            <a:off x="4495800" y="3048000"/>
            <a:ext cx="4038600" cy="533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495800" y="4191000"/>
            <a:ext cx="4038600" cy="11430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Classroom Assessment Report</a:t>
            </a:r>
            <a:endParaRPr lang="en-US" sz="3600" b="1" dirty="0"/>
          </a:p>
        </p:txBody>
      </p:sp>
      <p:pic>
        <p:nvPicPr>
          <p:cNvPr id="11" name="Picture 2"/>
          <p:cNvPicPr>
            <a:picLocks noGrp="1" noChangeAspect="1" noChangeArrowheads="1"/>
          </p:cNvPicPr>
          <p:nvPr>
            <p:ph idx="1"/>
          </p:nvPr>
        </p:nvPicPr>
        <p:blipFill>
          <a:blip r:embed="rId2" cstate="print"/>
          <a:stretch>
            <a:fillRect/>
          </a:stretch>
        </p:blipFill>
        <p:spPr bwMode="auto">
          <a:xfrm>
            <a:off x="822414" y="1600200"/>
            <a:ext cx="7499172" cy="4525963"/>
          </a:xfrm>
          <a:prstGeom prst="rect">
            <a:avLst/>
          </a:prstGeom>
          <a:noFill/>
          <a:ln w="9525">
            <a:noFill/>
            <a:miter lim="800000"/>
            <a:headEnd/>
            <a:tailEnd/>
          </a:ln>
        </p:spPr>
      </p:pic>
      <p:grpSp>
        <p:nvGrpSpPr>
          <p:cNvPr id="3" name="Group 9"/>
          <p:cNvGrpSpPr/>
          <p:nvPr/>
        </p:nvGrpSpPr>
        <p:grpSpPr>
          <a:xfrm>
            <a:off x="381000" y="2133600"/>
            <a:ext cx="8763000" cy="3200400"/>
            <a:chOff x="4191000" y="1524000"/>
            <a:chExt cx="3841572" cy="914400"/>
          </a:xfrm>
        </p:grpSpPr>
        <p:pic>
          <p:nvPicPr>
            <p:cNvPr id="8" name="Picture 2"/>
            <p:cNvPicPr>
              <a:picLocks noChangeAspect="1" noChangeArrowheads="1"/>
            </p:cNvPicPr>
            <p:nvPr/>
          </p:nvPicPr>
          <p:blipFill>
            <a:blip r:embed="rId2" cstate="print"/>
            <a:srcRect l="48773" t="1684" b="91582"/>
            <a:stretch>
              <a:fillRect/>
            </a:stretch>
          </p:blipFill>
          <p:spPr bwMode="auto">
            <a:xfrm>
              <a:off x="4191000" y="1524000"/>
              <a:ext cx="3841572" cy="30480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48773" t="33672" b="52859"/>
            <a:stretch>
              <a:fillRect/>
            </a:stretch>
          </p:blipFill>
          <p:spPr bwMode="auto">
            <a:xfrm>
              <a:off x="4191000" y="1828800"/>
              <a:ext cx="3841572" cy="609600"/>
            </a:xfrm>
            <a:prstGeom prst="rect">
              <a:avLst/>
            </a:prstGeom>
            <a:noFill/>
            <a:ln w="9525">
              <a:noFill/>
              <a:miter lim="800000"/>
              <a:headEnd/>
              <a:tailEnd/>
            </a:ln>
          </p:spPr>
        </p:pic>
      </p:grpSp>
      <p:sp>
        <p:nvSpPr>
          <p:cNvPr id="10" name="Rounded Rectangle 9"/>
          <p:cNvSpPr/>
          <p:nvPr/>
        </p:nvSpPr>
        <p:spPr>
          <a:xfrm>
            <a:off x="304800" y="3276600"/>
            <a:ext cx="2133600" cy="6858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4267200"/>
            <a:ext cx="533400" cy="8382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33400" y="4267200"/>
            <a:ext cx="533400" cy="8382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Classroom Performance </a:t>
            </a:r>
            <a:br>
              <a:rPr lang="en-US" b="1" dirty="0" smtClean="0"/>
            </a:br>
            <a:r>
              <a:rPr lang="en-US" b="1" dirty="0" smtClean="0"/>
              <a:t>Summary Report</a:t>
            </a:r>
            <a:endParaRPr lang="en-US"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828800"/>
            <a:ext cx="8229600" cy="2902954"/>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61111" r="16667"/>
          <a:stretch>
            <a:fillRect/>
          </a:stretch>
        </p:blipFill>
        <p:spPr bwMode="auto">
          <a:xfrm>
            <a:off x="6096000" y="1828800"/>
            <a:ext cx="3048000" cy="4838257"/>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39815" r="38889"/>
          <a:stretch>
            <a:fillRect/>
          </a:stretch>
        </p:blipFill>
        <p:spPr bwMode="auto">
          <a:xfrm>
            <a:off x="2895600" y="1828800"/>
            <a:ext cx="2940183" cy="4870031"/>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r="81481"/>
          <a:stretch>
            <a:fillRect/>
          </a:stretch>
        </p:blipFill>
        <p:spPr bwMode="auto">
          <a:xfrm>
            <a:off x="0" y="1752600"/>
            <a:ext cx="2575571" cy="4906013"/>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Student Assessment Report</a:t>
            </a:r>
            <a:endParaRPr lang="en-US" sz="4000" b="1" dirty="0"/>
          </a:p>
        </p:txBody>
      </p:sp>
      <p:pic>
        <p:nvPicPr>
          <p:cNvPr id="2050" name="Picture 2"/>
          <p:cNvPicPr>
            <a:picLocks noChangeAspect="1" noChangeArrowheads="1"/>
          </p:cNvPicPr>
          <p:nvPr/>
        </p:nvPicPr>
        <p:blipFill>
          <a:blip r:embed="rId2" cstate="print"/>
          <a:srcRect/>
          <a:stretch>
            <a:fillRect/>
          </a:stretch>
        </p:blipFill>
        <p:spPr bwMode="auto">
          <a:xfrm>
            <a:off x="533400" y="1828800"/>
            <a:ext cx="4245958" cy="3733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81000" y="2438400"/>
            <a:ext cx="8109585" cy="24574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04800" y="2667000"/>
            <a:ext cx="8461129" cy="2013444"/>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33400" y="3200400"/>
            <a:ext cx="7954818" cy="1857375"/>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Displaying Data for Growth</a:t>
            </a:r>
            <a:endParaRPr lang="en-US" sz="5400" b="1" dirty="0"/>
          </a:p>
        </p:txBody>
      </p:sp>
      <p:grpSp>
        <p:nvGrpSpPr>
          <p:cNvPr id="9" name="Group 8"/>
          <p:cNvGrpSpPr/>
          <p:nvPr/>
        </p:nvGrpSpPr>
        <p:grpSpPr>
          <a:xfrm>
            <a:off x="457200" y="1295400"/>
            <a:ext cx="7826644" cy="4648200"/>
            <a:chOff x="457200" y="1295400"/>
            <a:chExt cx="7826644" cy="4648200"/>
          </a:xfrm>
        </p:grpSpPr>
        <p:pic>
          <p:nvPicPr>
            <p:cNvPr id="1026" name="Picture 2"/>
            <p:cNvPicPr>
              <a:picLocks noChangeAspect="1" noChangeArrowheads="1"/>
            </p:cNvPicPr>
            <p:nvPr/>
          </p:nvPicPr>
          <p:blipFill>
            <a:blip r:embed="rId3" cstate="print"/>
            <a:srcRect/>
            <a:stretch>
              <a:fillRect/>
            </a:stretch>
          </p:blipFill>
          <p:spPr bwMode="auto">
            <a:xfrm>
              <a:off x="457200" y="1295400"/>
              <a:ext cx="7826644" cy="2286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3400" y="3657600"/>
              <a:ext cx="7695314" cy="2286000"/>
            </a:xfrm>
            <a:prstGeom prst="rect">
              <a:avLst/>
            </a:prstGeom>
            <a:noFill/>
            <a:ln w="9525">
              <a:noFill/>
              <a:miter lim="800000"/>
              <a:headEnd/>
              <a:tailEnd/>
            </a:ln>
          </p:spPr>
        </p:pic>
      </p:grpSp>
      <p:sp>
        <p:nvSpPr>
          <p:cNvPr id="7" name="Rounded Rectangle 6"/>
          <p:cNvSpPr/>
          <p:nvPr/>
        </p:nvSpPr>
        <p:spPr>
          <a:xfrm>
            <a:off x="609600" y="2667000"/>
            <a:ext cx="2895600" cy="6096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609600" y="5029200"/>
            <a:ext cx="2895600" cy="6096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Displaying Data for Growth</a:t>
            </a:r>
            <a:endParaRPr lang="en-US" sz="5400" b="1" dirty="0"/>
          </a:p>
        </p:txBody>
      </p:sp>
      <p:pic>
        <p:nvPicPr>
          <p:cNvPr id="2050" name="Picture 2"/>
          <p:cNvPicPr>
            <a:picLocks noChangeAspect="1" noChangeArrowheads="1"/>
          </p:cNvPicPr>
          <p:nvPr/>
        </p:nvPicPr>
        <p:blipFill>
          <a:blip r:embed="rId3" cstate="print"/>
          <a:srcRect r="36638" b="58812"/>
          <a:stretch>
            <a:fillRect/>
          </a:stretch>
        </p:blipFill>
        <p:spPr bwMode="auto">
          <a:xfrm>
            <a:off x="990600" y="1143000"/>
            <a:ext cx="6079331" cy="28194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r="36647" b="41587"/>
          <a:stretch>
            <a:fillRect/>
          </a:stretch>
        </p:blipFill>
        <p:spPr bwMode="auto">
          <a:xfrm>
            <a:off x="609600" y="3886200"/>
            <a:ext cx="7053943"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Displaying Data for Growth</a:t>
            </a:r>
            <a:endParaRPr lang="en-US" sz="6000" b="1" dirty="0"/>
          </a:p>
        </p:txBody>
      </p:sp>
      <p:pic>
        <p:nvPicPr>
          <p:cNvPr id="3074" name="Picture 2"/>
          <p:cNvPicPr>
            <a:picLocks noChangeAspect="1" noChangeArrowheads="1"/>
          </p:cNvPicPr>
          <p:nvPr/>
        </p:nvPicPr>
        <p:blipFill>
          <a:blip r:embed="rId3" cstate="print"/>
          <a:srcRect r="4100" b="63559"/>
          <a:stretch>
            <a:fillRect/>
          </a:stretch>
        </p:blipFill>
        <p:spPr bwMode="auto">
          <a:xfrm>
            <a:off x="0" y="1524000"/>
            <a:ext cx="8527774" cy="1981200"/>
          </a:xfrm>
          <a:prstGeom prst="rect">
            <a:avLst/>
          </a:prstGeom>
          <a:noFill/>
          <a:ln w="9525">
            <a:noFill/>
            <a:miter lim="800000"/>
            <a:headEnd/>
            <a:tailEnd/>
          </a:ln>
        </p:spPr>
      </p:pic>
      <p:grpSp>
        <p:nvGrpSpPr>
          <p:cNvPr id="3" name="Group 5"/>
          <p:cNvGrpSpPr/>
          <p:nvPr/>
        </p:nvGrpSpPr>
        <p:grpSpPr>
          <a:xfrm>
            <a:off x="304800" y="3810000"/>
            <a:ext cx="8229600" cy="2362200"/>
            <a:chOff x="-1219200" y="2819400"/>
            <a:chExt cx="5932983" cy="1371600"/>
          </a:xfrm>
        </p:grpSpPr>
        <p:pic>
          <p:nvPicPr>
            <p:cNvPr id="3076" name="Picture 4"/>
            <p:cNvPicPr>
              <a:picLocks noChangeAspect="1" noChangeArrowheads="1"/>
            </p:cNvPicPr>
            <p:nvPr/>
          </p:nvPicPr>
          <p:blipFill>
            <a:blip r:embed="rId4" cstate="print"/>
            <a:srcRect r="45802"/>
            <a:stretch>
              <a:fillRect/>
            </a:stretch>
          </p:blipFill>
          <p:spPr bwMode="auto">
            <a:xfrm>
              <a:off x="-1219200" y="2819400"/>
              <a:ext cx="4495800" cy="1371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l="82674"/>
            <a:stretch>
              <a:fillRect/>
            </a:stretch>
          </p:blipFill>
          <p:spPr bwMode="auto">
            <a:xfrm>
              <a:off x="3276600" y="2819400"/>
              <a:ext cx="1437183" cy="1371600"/>
            </a:xfrm>
            <a:prstGeom prst="rect">
              <a:avLst/>
            </a:prstGeom>
            <a:noFill/>
            <a:ln w="9525">
              <a:noFill/>
              <a:miter lim="800000"/>
              <a:headEnd/>
              <a:tailEnd/>
            </a:ln>
          </p:spPr>
        </p:pic>
      </p:grpSp>
      <p:sp>
        <p:nvSpPr>
          <p:cNvPr id="9" name="Rounded Rectangle 8"/>
          <p:cNvSpPr/>
          <p:nvPr/>
        </p:nvSpPr>
        <p:spPr>
          <a:xfrm>
            <a:off x="6858000" y="2286000"/>
            <a:ext cx="838200" cy="1295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553200" y="4800600"/>
            <a:ext cx="838200" cy="1295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1143000"/>
          </a:xfrm>
        </p:spPr>
        <p:txBody>
          <a:bodyPr>
            <a:noAutofit/>
          </a:bodyPr>
          <a:lstStyle/>
          <a:p>
            <a:r>
              <a:rPr lang="en-US" sz="4800" dirty="0" smtClean="0"/>
              <a:t>Debrief: How could you use DataDirector to monitor and report student growth?</a:t>
            </a:r>
            <a:endParaRPr lang="en-US" sz="4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Assessments</a:t>
            </a:r>
            <a:endParaRPr lang="en-US" dirty="0"/>
          </a:p>
        </p:txBody>
      </p:sp>
      <p:sp>
        <p:nvSpPr>
          <p:cNvPr id="3" name="Content Placeholder 2"/>
          <p:cNvSpPr>
            <a:spLocks noGrp="1"/>
          </p:cNvSpPr>
          <p:nvPr>
            <p:ph idx="1"/>
          </p:nvPr>
        </p:nvSpPr>
        <p:spPr/>
        <p:txBody>
          <a:bodyPr>
            <a:normAutofit/>
          </a:bodyPr>
          <a:lstStyle/>
          <a:p>
            <a:r>
              <a:rPr lang="en-US" sz="4800" dirty="0" smtClean="0">
                <a:hlinkClick r:id="rId2"/>
              </a:rPr>
              <a:t>Creating</a:t>
            </a:r>
            <a:endParaRPr lang="en-US" sz="4800" dirty="0" smtClean="0"/>
          </a:p>
          <a:p>
            <a:r>
              <a:rPr lang="en-US" sz="4800" dirty="0" smtClean="0">
                <a:hlinkClick r:id="rId3"/>
              </a:rPr>
              <a:t>Adding Standards</a:t>
            </a:r>
            <a:endParaRPr lang="en-US" sz="4800" dirty="0" smtClean="0"/>
          </a:p>
          <a:p>
            <a:r>
              <a:rPr lang="en-US" sz="4800" dirty="0" smtClean="0">
                <a:hlinkClick r:id="rId4"/>
              </a:rPr>
              <a:t>Administering</a:t>
            </a:r>
            <a:endParaRPr lang="en-US" sz="4800" dirty="0" smtClean="0"/>
          </a:p>
          <a:p>
            <a:r>
              <a:rPr lang="en-US" sz="4800" dirty="0" smtClean="0">
                <a:hlinkClick r:id="rId5"/>
              </a:rPr>
              <a:t>Sharing</a:t>
            </a:r>
            <a:endParaRPr lang="en-US" sz="4800" dirty="0"/>
          </a:p>
        </p:txBody>
      </p:sp>
      <p:pic>
        <p:nvPicPr>
          <p:cNvPr id="4" name="Picture 2"/>
          <p:cNvPicPr>
            <a:picLocks noChangeAspect="1" noChangeArrowheads="1"/>
          </p:cNvPicPr>
          <p:nvPr/>
        </p:nvPicPr>
        <p:blipFill>
          <a:blip r:embed="rId6"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142" t="7741" r="12989" b="3370"/>
          <a:stretch>
            <a:fillRect/>
          </a:stretch>
        </p:blipFill>
        <p:spPr bwMode="auto">
          <a:xfrm>
            <a:off x="2514600" y="1447800"/>
            <a:ext cx="2057400" cy="4648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Pre Built Reports</a:t>
            </a:r>
            <a:endParaRPr lang="en-US" dirty="0"/>
          </a:p>
        </p:txBody>
      </p:sp>
      <p:pic>
        <p:nvPicPr>
          <p:cNvPr id="4"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grpSp>
        <p:nvGrpSpPr>
          <p:cNvPr id="13" name="Group 12"/>
          <p:cNvGrpSpPr/>
          <p:nvPr/>
        </p:nvGrpSpPr>
        <p:grpSpPr>
          <a:xfrm>
            <a:off x="2362200" y="1905000"/>
            <a:ext cx="2209800" cy="3352800"/>
            <a:chOff x="2362200" y="1905000"/>
            <a:chExt cx="2209800" cy="3352800"/>
          </a:xfrm>
        </p:grpSpPr>
        <p:sp>
          <p:nvSpPr>
            <p:cNvPr id="6" name="Rounded Rectangle 5"/>
            <p:cNvSpPr/>
            <p:nvPr/>
          </p:nvSpPr>
          <p:spPr>
            <a:xfrm>
              <a:off x="2362200" y="1905000"/>
              <a:ext cx="2209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362200" y="2514600"/>
              <a:ext cx="22098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362200" y="3810000"/>
              <a:ext cx="2209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2362200" y="4267200"/>
              <a:ext cx="22098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362200" y="4876800"/>
              <a:ext cx="2209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2362200" y="2286000"/>
            <a:ext cx="2209800" cy="2590800"/>
            <a:chOff x="2362200" y="2286000"/>
            <a:chExt cx="2209800" cy="2590800"/>
          </a:xfrm>
        </p:grpSpPr>
        <p:sp>
          <p:nvSpPr>
            <p:cNvPr id="14" name="Rounded Rectangle 13"/>
            <p:cNvSpPr/>
            <p:nvPr/>
          </p:nvSpPr>
          <p:spPr>
            <a:xfrm>
              <a:off x="2362200" y="2286000"/>
              <a:ext cx="2209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362200" y="2819400"/>
              <a:ext cx="2209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2362200" y="4038600"/>
              <a:ext cx="2209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2362200" y="4572000"/>
              <a:ext cx="2209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4800600" y="2743200"/>
            <a:ext cx="2743200" cy="523220"/>
          </a:xfrm>
          <a:prstGeom prst="rect">
            <a:avLst/>
          </a:prstGeom>
          <a:noFill/>
        </p:spPr>
        <p:txBody>
          <a:bodyPr wrap="square" rtlCol="0">
            <a:spAutoFit/>
          </a:bodyPr>
          <a:lstStyle/>
          <a:p>
            <a:r>
              <a:rPr lang="en-US" sz="2800" b="1" dirty="0" smtClean="0">
                <a:solidFill>
                  <a:schemeClr val="tx2"/>
                </a:solidFill>
              </a:rPr>
              <a:t>Primary / K-8</a:t>
            </a:r>
            <a:endParaRPr lang="en-US" sz="2800" b="1" dirty="0">
              <a:solidFill>
                <a:schemeClr val="tx2"/>
              </a:solidFill>
            </a:endParaRPr>
          </a:p>
        </p:txBody>
      </p:sp>
      <p:sp>
        <p:nvSpPr>
          <p:cNvPr id="20" name="TextBox 19"/>
          <p:cNvSpPr txBox="1"/>
          <p:nvPr/>
        </p:nvSpPr>
        <p:spPr>
          <a:xfrm>
            <a:off x="4800600" y="3962400"/>
            <a:ext cx="2743200" cy="523220"/>
          </a:xfrm>
          <a:prstGeom prst="rect">
            <a:avLst/>
          </a:prstGeom>
          <a:noFill/>
        </p:spPr>
        <p:txBody>
          <a:bodyPr wrap="square" rtlCol="0">
            <a:spAutoFit/>
          </a:bodyPr>
          <a:lstStyle/>
          <a:p>
            <a:r>
              <a:rPr lang="en-US" sz="2800" b="1" dirty="0" smtClean="0">
                <a:solidFill>
                  <a:srgbClr val="FF0000"/>
                </a:solidFill>
              </a:rPr>
              <a:t>Secondary/ 9-12</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Agenda</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Introductions</a:t>
            </a:r>
          </a:p>
          <a:p>
            <a:r>
              <a:rPr lang="en-US" dirty="0" smtClean="0"/>
              <a:t>Accessing Educational Data - Resources</a:t>
            </a:r>
          </a:p>
          <a:p>
            <a:r>
              <a:rPr lang="en-US" dirty="0" smtClean="0"/>
              <a:t>Why DataDirector? / What is DataDirector?</a:t>
            </a:r>
          </a:p>
          <a:p>
            <a:r>
              <a:rPr lang="en-US" dirty="0" smtClean="0"/>
              <a:t>Navigation and Menus</a:t>
            </a:r>
          </a:p>
          <a:p>
            <a:r>
              <a:rPr lang="en-US" dirty="0" smtClean="0"/>
              <a:t>Assessments – Why?</a:t>
            </a:r>
          </a:p>
          <a:p>
            <a:r>
              <a:rPr lang="en-US" dirty="0" smtClean="0"/>
              <a:t>Assessments – How?</a:t>
            </a:r>
          </a:p>
          <a:p>
            <a:r>
              <a:rPr lang="en-US" dirty="0" smtClean="0"/>
              <a:t>Pre-Built Reports</a:t>
            </a:r>
          </a:p>
          <a:p>
            <a:r>
              <a:rPr lang="en-US" dirty="0" smtClean="0"/>
              <a:t>Critical Data Needs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Proficient Report</a:t>
            </a:r>
            <a:endParaRPr lang="en-US" dirty="0"/>
          </a:p>
        </p:txBody>
      </p:sp>
      <p:pic>
        <p:nvPicPr>
          <p:cNvPr id="4098" name="Picture 2"/>
          <p:cNvPicPr>
            <a:picLocks noGrp="1" noChangeAspect="1" noChangeArrowheads="1"/>
          </p:cNvPicPr>
          <p:nvPr>
            <p:ph idx="1"/>
          </p:nvPr>
        </p:nvPicPr>
        <p:blipFill>
          <a:blip r:embed="rId2" cstate="print"/>
          <a:srcRect l="17006" t="31254" r="46948" b="14135"/>
          <a:stretch>
            <a:fillRect/>
          </a:stretch>
        </p:blipFill>
        <p:spPr bwMode="auto">
          <a:xfrm>
            <a:off x="1295400" y="1600200"/>
            <a:ext cx="5562600" cy="509168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Proficient Report</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510319" y="1600200"/>
            <a:ext cx="6123361" cy="452596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GLCE and Strand Analysis Report</a:t>
            </a:r>
            <a:endParaRPr lang="en-US" sz="36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265258" y="1600200"/>
            <a:ext cx="6613484" cy="452596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GLCE and Strand Analysis Report</a:t>
            </a:r>
            <a:endParaRPr lang="en-US" sz="3600" dirty="0"/>
          </a:p>
        </p:txBody>
      </p:sp>
      <p:pic>
        <p:nvPicPr>
          <p:cNvPr id="7170" name="Picture 2"/>
          <p:cNvPicPr>
            <a:picLocks noGrp="1" noChangeAspect="1" noChangeArrowheads="1"/>
          </p:cNvPicPr>
          <p:nvPr>
            <p:ph idx="1"/>
          </p:nvPr>
        </p:nvPicPr>
        <p:blipFill>
          <a:blip r:embed="rId2" cstate="print"/>
          <a:srcRect l="16433" t="43774" r="33725" b="15819"/>
          <a:stretch>
            <a:fillRect/>
          </a:stretch>
        </p:blipFill>
        <p:spPr bwMode="auto">
          <a:xfrm>
            <a:off x="1295400" y="2057400"/>
            <a:ext cx="5911850" cy="2895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GLCE and Strand Analysis Report</a:t>
            </a:r>
            <a:endParaRPr lang="en-US" sz="36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614857" y="2239372"/>
            <a:ext cx="5914286" cy="324761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GLCE and Strand Analysis Report</a:t>
            </a:r>
            <a:endParaRPr lang="en-US" sz="36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609600" y="2209800"/>
            <a:ext cx="7769150" cy="2252121"/>
          </a:xfrm>
          <a:prstGeom prst="rect">
            <a:avLst/>
          </a:prstGeom>
          <a:noFill/>
          <a:ln w="9525">
            <a:noFill/>
            <a:miter lim="800000"/>
            <a:headEnd/>
            <a:tailEnd/>
          </a:ln>
        </p:spPr>
      </p:pic>
      <p:sp>
        <p:nvSpPr>
          <p:cNvPr id="5" name="Rounded Rectangle 4"/>
          <p:cNvSpPr/>
          <p:nvPr/>
        </p:nvSpPr>
        <p:spPr>
          <a:xfrm>
            <a:off x="685800" y="2133600"/>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2667000" y="2133600"/>
            <a:ext cx="45720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MEAP Scaled Score Report - NEW</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09600" y="1600200"/>
            <a:ext cx="8001000" cy="3484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According to your MEAP or MME data, what was the subject with the lowest percent proficient last year? What was the percent proficient?</a:t>
            </a:r>
          </a:p>
          <a:p>
            <a:r>
              <a:rPr lang="en-US" dirty="0" smtClean="0"/>
              <a:t>Next, within the lowest subject, what was the lowest strand? If you are primary, what was the lowest GLCE within your lowest strand?</a:t>
            </a:r>
          </a:p>
        </p:txBody>
      </p:sp>
      <p:pic>
        <p:nvPicPr>
          <p:cNvPr id="4" name="Picture 2"/>
          <p:cNvPicPr>
            <a:picLocks noChangeAspect="1" noChangeArrowheads="1"/>
          </p:cNvPicPr>
          <p:nvPr/>
        </p:nvPicPr>
        <p:blipFill>
          <a:blip r:embed="rId2"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NMU Action in Education Summer Institute DataDirector Training </a:t>
            </a:r>
            <a:br>
              <a:rPr lang="en-US" dirty="0" smtClean="0"/>
            </a:br>
            <a:r>
              <a:rPr lang="en-US" dirty="0" smtClean="0"/>
              <a:t>Day 2</a:t>
            </a:r>
            <a:endParaRPr lang="en-US" dirty="0"/>
          </a:p>
        </p:txBody>
      </p:sp>
      <p:sp>
        <p:nvSpPr>
          <p:cNvPr id="3" name="Subtitle 2"/>
          <p:cNvSpPr>
            <a:spLocks noGrp="1"/>
          </p:cNvSpPr>
          <p:nvPr>
            <p:ph type="subTitle" idx="1"/>
          </p:nvPr>
        </p:nvSpPr>
        <p:spPr/>
        <p:txBody>
          <a:bodyPr/>
          <a:lstStyle/>
          <a:p>
            <a:r>
              <a:rPr lang="en-US" dirty="0" smtClean="0"/>
              <a:t>Mitch Fowler</a:t>
            </a:r>
          </a:p>
          <a:p>
            <a:r>
              <a:rPr lang="en-US" dirty="0" smtClean="0"/>
              <a:t>fowlerm@calhounisd.org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Assessments</a:t>
            </a:r>
            <a:endParaRPr lang="en-US" dirty="0"/>
          </a:p>
        </p:txBody>
      </p:sp>
      <p:sp>
        <p:nvSpPr>
          <p:cNvPr id="3" name="Content Placeholder 2"/>
          <p:cNvSpPr>
            <a:spLocks noGrp="1"/>
          </p:cNvSpPr>
          <p:nvPr>
            <p:ph idx="1"/>
          </p:nvPr>
        </p:nvSpPr>
        <p:spPr/>
        <p:txBody>
          <a:bodyPr>
            <a:normAutofit/>
          </a:bodyPr>
          <a:lstStyle/>
          <a:p>
            <a:r>
              <a:rPr lang="en-US" sz="4800" dirty="0" smtClean="0">
                <a:hlinkClick r:id="rId2"/>
              </a:rPr>
              <a:t>Creating</a:t>
            </a:r>
            <a:endParaRPr lang="en-US" sz="4800" dirty="0" smtClean="0"/>
          </a:p>
          <a:p>
            <a:r>
              <a:rPr lang="en-US" sz="4800" dirty="0" smtClean="0">
                <a:hlinkClick r:id="rId3"/>
              </a:rPr>
              <a:t>Adding Standards</a:t>
            </a:r>
            <a:endParaRPr lang="en-US" sz="4800" dirty="0" smtClean="0"/>
          </a:p>
          <a:p>
            <a:r>
              <a:rPr lang="en-US" sz="4800" dirty="0" smtClean="0">
                <a:hlinkClick r:id="rId4"/>
              </a:rPr>
              <a:t>Administering</a:t>
            </a:r>
            <a:endParaRPr lang="en-US" sz="4800" dirty="0" smtClean="0"/>
          </a:p>
          <a:p>
            <a:r>
              <a:rPr lang="en-US" sz="4800" dirty="0" smtClean="0">
                <a:hlinkClick r:id="rId5"/>
              </a:rPr>
              <a:t>Sharing</a:t>
            </a:r>
            <a:endParaRPr lang="en-US" sz="4800" dirty="0"/>
          </a:p>
        </p:txBody>
      </p:sp>
      <p:pic>
        <p:nvPicPr>
          <p:cNvPr id="4" name="Picture 2"/>
          <p:cNvPicPr>
            <a:picLocks noChangeAspect="1" noChangeArrowheads="1"/>
          </p:cNvPicPr>
          <p:nvPr/>
        </p:nvPicPr>
        <p:blipFill>
          <a:blip r:embed="rId6"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Agenda</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Participant Data Needs</a:t>
            </a:r>
          </a:p>
          <a:p>
            <a:r>
              <a:rPr lang="en-US" dirty="0" smtClean="0"/>
              <a:t>Creating and Administering Assessments in DataDirector</a:t>
            </a:r>
          </a:p>
          <a:p>
            <a:r>
              <a:rPr lang="en-US" dirty="0" smtClean="0"/>
              <a:t>Analyzing and Acting on Assessment Data</a:t>
            </a:r>
          </a:p>
          <a:p>
            <a:r>
              <a:rPr lang="en-US" dirty="0" smtClean="0"/>
              <a:t>Prepping for a Data Conference to Show Student Growth</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Analyzing and Acting on Assessment Data</a:t>
            </a:r>
            <a:endParaRPr lang="en-US" sz="36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524000"/>
            <a:ext cx="3921902" cy="3048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821936" y="3200400"/>
            <a:ext cx="3826764"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for a Data Conference</a:t>
            </a:r>
            <a:endParaRPr lang="en-US" dirty="0"/>
          </a:p>
        </p:txBody>
      </p:sp>
      <p:pic>
        <p:nvPicPr>
          <p:cNvPr id="5122" name="Picture 2" descr="http://cattychef.com/Images/Index/recipe-card.jpg"/>
          <p:cNvPicPr>
            <a:picLocks noChangeAspect="1" noChangeArrowheads="1"/>
          </p:cNvPicPr>
          <p:nvPr/>
        </p:nvPicPr>
        <p:blipFill>
          <a:blip r:embed="rId2" cstate="print"/>
          <a:srcRect/>
          <a:stretch>
            <a:fillRect/>
          </a:stretch>
        </p:blipFill>
        <p:spPr bwMode="auto">
          <a:xfrm rot="21078004">
            <a:off x="876801" y="1563135"/>
            <a:ext cx="6421485" cy="4559255"/>
          </a:xfrm>
          <a:prstGeom prst="rect">
            <a:avLst/>
          </a:prstGeom>
          <a:noFill/>
        </p:spPr>
      </p:pic>
      <p:sp>
        <p:nvSpPr>
          <p:cNvPr id="5" name="TextBox 4"/>
          <p:cNvSpPr txBox="1"/>
          <p:nvPr/>
        </p:nvSpPr>
        <p:spPr>
          <a:xfrm rot="21124902">
            <a:off x="1592678" y="2987895"/>
            <a:ext cx="4427117" cy="1938992"/>
          </a:xfrm>
          <a:prstGeom prst="rect">
            <a:avLst/>
          </a:prstGeom>
          <a:noFill/>
        </p:spPr>
        <p:txBody>
          <a:bodyPr wrap="square" rtlCol="0">
            <a:spAutoFit/>
          </a:bodyPr>
          <a:lstStyle/>
          <a:p>
            <a:pPr marL="514350" indent="-514350">
              <a:buFont typeface="+mj-lt"/>
              <a:buAutoNum type="arabicPeriod"/>
            </a:pPr>
            <a:r>
              <a:rPr lang="en-US" sz="2000" b="1" dirty="0" smtClean="0"/>
              <a:t>Pre Test Classroom Performance Summary Report</a:t>
            </a:r>
          </a:p>
          <a:p>
            <a:pPr marL="514350" indent="-514350">
              <a:buFont typeface="+mj-lt"/>
              <a:buAutoNum type="arabicPeriod"/>
            </a:pPr>
            <a:r>
              <a:rPr lang="en-US" sz="2000" b="1" dirty="0" smtClean="0"/>
              <a:t>Evidence of Changed Practice</a:t>
            </a:r>
          </a:p>
          <a:p>
            <a:pPr marL="514350" indent="-514350">
              <a:buFont typeface="+mj-lt"/>
              <a:buAutoNum type="arabicPeriod"/>
            </a:pPr>
            <a:r>
              <a:rPr lang="en-US" sz="2000" b="1" dirty="0" smtClean="0"/>
              <a:t>Post Test Classroom Performance Summary Report</a:t>
            </a:r>
          </a:p>
          <a:p>
            <a:pPr marL="514350" indent="-514350">
              <a:buFont typeface="+mj-lt"/>
              <a:buAutoNum type="arabicPeriod"/>
            </a:pPr>
            <a:r>
              <a:rPr lang="en-US" sz="2000" b="1" dirty="0" smtClean="0"/>
              <a:t>Jing</a:t>
            </a:r>
            <a:endParaRPr lang="en-US" sz="2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 #1 – Pre Test Data</a:t>
            </a:r>
            <a:endParaRPr lang="en-US" dirty="0"/>
          </a:p>
        </p:txBody>
      </p:sp>
      <p:pic>
        <p:nvPicPr>
          <p:cNvPr id="4" name="Picture 3"/>
          <p:cNvPicPr/>
          <p:nvPr/>
        </p:nvPicPr>
        <p:blipFill>
          <a:blip r:embed="rId2" cstate="print"/>
          <a:srcRect/>
          <a:stretch>
            <a:fillRect/>
          </a:stretch>
        </p:blipFill>
        <p:spPr bwMode="auto">
          <a:xfrm>
            <a:off x="1676400" y="1447800"/>
            <a:ext cx="6553200" cy="4495800"/>
          </a:xfrm>
          <a:prstGeom prst="rect">
            <a:avLst/>
          </a:prstGeom>
          <a:noFill/>
          <a:ln w="9525">
            <a:noFill/>
            <a:miter lim="800000"/>
            <a:headEnd/>
            <a:tailEnd/>
          </a:ln>
        </p:spPr>
      </p:pic>
      <p:pic>
        <p:nvPicPr>
          <p:cNvPr id="50178" name="Picture 2" descr="C:\DOCUME~1\fowlerm\LOCALS~1\Temp\SNAGHTML1f643dc5.PNG"/>
          <p:cNvPicPr>
            <a:picLocks noChangeAspect="1" noChangeArrowheads="1"/>
          </p:cNvPicPr>
          <p:nvPr/>
        </p:nvPicPr>
        <p:blipFill>
          <a:blip r:embed="rId3" cstate="print"/>
          <a:srcRect/>
          <a:stretch>
            <a:fillRect/>
          </a:stretch>
        </p:blipFill>
        <p:spPr bwMode="auto">
          <a:xfrm>
            <a:off x="685800" y="1752600"/>
            <a:ext cx="6902428" cy="4105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Ingredient #2 – Evidence of Changed Practice </a:t>
            </a:r>
            <a:endParaRPr lang="en-US" sz="3200" dirty="0"/>
          </a:p>
        </p:txBody>
      </p:sp>
      <p:pic>
        <p:nvPicPr>
          <p:cNvPr id="51202" name="Picture 2"/>
          <p:cNvPicPr>
            <a:picLocks noChangeAspect="1" noChangeArrowheads="1"/>
          </p:cNvPicPr>
          <p:nvPr/>
        </p:nvPicPr>
        <p:blipFill>
          <a:blip r:embed="rId2" cstate="print"/>
          <a:srcRect/>
          <a:stretch>
            <a:fillRect/>
          </a:stretch>
        </p:blipFill>
        <p:spPr bwMode="auto">
          <a:xfrm>
            <a:off x="228600" y="2667000"/>
            <a:ext cx="8572500" cy="3000375"/>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533400" y="1600200"/>
            <a:ext cx="7744178"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subTnLst>
                                    <p:set>
                                      <p:cBhvr override="childStyle">
                                        <p:cTn dur="1" fill="hold" display="0" masterRel="nextClick" afterEffect="1"/>
                                        <p:tgtEl>
                                          <p:spTgt spid="5120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gtEl>
                                        <p:attrNameLst>
                                          <p:attrName>style.visibility</p:attrName>
                                        </p:attrNameLst>
                                      </p:cBhvr>
                                      <p:to>
                                        <p:strVal val="visible"/>
                                      </p:to>
                                    </p:set>
                                  </p:childTnLst>
                                  <p:subTnLst>
                                    <p:set>
                                      <p:cBhvr override="childStyle">
                                        <p:cTn dur="1" fill="hold" display="0" masterRel="nextClick" afterEffect="1"/>
                                        <p:tgtEl>
                                          <p:spTgt spid="5120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Ingredient #3 – Post Test Data</a:t>
            </a:r>
            <a:endParaRPr lang="en-US" dirty="0"/>
          </a:p>
        </p:txBody>
      </p:sp>
      <p:pic>
        <p:nvPicPr>
          <p:cNvPr id="4" name="Picture 3"/>
          <p:cNvPicPr/>
          <p:nvPr/>
        </p:nvPicPr>
        <p:blipFill>
          <a:blip r:embed="rId2" cstate="print"/>
          <a:srcRect/>
          <a:stretch>
            <a:fillRect/>
          </a:stretch>
        </p:blipFill>
        <p:spPr bwMode="auto">
          <a:xfrm>
            <a:off x="457200" y="1524000"/>
            <a:ext cx="5562600" cy="4104167"/>
          </a:xfrm>
          <a:prstGeom prst="rect">
            <a:avLst/>
          </a:prstGeom>
          <a:noFill/>
          <a:ln w="9525">
            <a:noFill/>
            <a:miter lim="800000"/>
            <a:headEnd/>
            <a:tailEnd/>
          </a:ln>
        </p:spPr>
      </p:pic>
      <p:pic>
        <p:nvPicPr>
          <p:cNvPr id="52226" name="Picture 2" descr="C:\DOCUME~1\fowlerm\LOCALS~1\Temp\SNAGHTML1f6a24a2.PNG"/>
          <p:cNvPicPr>
            <a:picLocks noChangeAspect="1" noChangeArrowheads="1"/>
          </p:cNvPicPr>
          <p:nvPr/>
        </p:nvPicPr>
        <p:blipFill>
          <a:blip r:embed="rId3" cstate="print"/>
          <a:srcRect/>
          <a:stretch>
            <a:fillRect/>
          </a:stretch>
        </p:blipFill>
        <p:spPr bwMode="auto">
          <a:xfrm>
            <a:off x="914400" y="1676400"/>
            <a:ext cx="6781800" cy="40690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gtEl>
                                        <p:attrNameLst>
                                          <p:attrName>style.visibility</p:attrName>
                                        </p:attrNameLst>
                                      </p:cBhvr>
                                      <p:to>
                                        <p:strVal val="visible"/>
                                      </p:to>
                                    </p:set>
                                  </p:childTnLst>
                                  <p:subTnLst>
                                    <p:set>
                                      <p:cBhvr override="childStyle">
                                        <p:cTn dur="1" fill="hold" display="0" masterRel="nextClick" afterEffect="1"/>
                                        <p:tgtEl>
                                          <p:spTgt spid="522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 #4 - Jing</a:t>
            </a:r>
            <a:endParaRPr lang="en-US" dirty="0"/>
          </a:p>
        </p:txBody>
      </p:sp>
      <p:pic>
        <p:nvPicPr>
          <p:cNvPr id="53250" name="Picture 2" descr="http://1.bp.blogspot.com/_AOm95ZzMS6M/TJHFUdAswSI/AAAAAAAAAAQ/8kPVaCHGCYg/s1600/Jing+Image.png"/>
          <p:cNvPicPr>
            <a:picLocks noChangeAspect="1" noChangeArrowheads="1"/>
          </p:cNvPicPr>
          <p:nvPr/>
        </p:nvPicPr>
        <p:blipFill>
          <a:blip r:embed="rId2" cstate="print"/>
          <a:srcRect/>
          <a:stretch>
            <a:fillRect/>
          </a:stretch>
        </p:blipFill>
        <p:spPr bwMode="auto">
          <a:xfrm>
            <a:off x="609600" y="1676400"/>
            <a:ext cx="6477000" cy="45157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a:t>
            </a:r>
            <a:endParaRPr lang="en-US" dirty="0"/>
          </a:p>
        </p:txBody>
      </p:sp>
      <p:sp>
        <p:nvSpPr>
          <p:cNvPr id="3" name="Content Placeholder 2"/>
          <p:cNvSpPr>
            <a:spLocks noGrp="1"/>
          </p:cNvSpPr>
          <p:nvPr>
            <p:ph idx="1"/>
          </p:nvPr>
        </p:nvSpPr>
        <p:spPr/>
        <p:txBody>
          <a:bodyPr/>
          <a:lstStyle/>
          <a:p>
            <a:r>
              <a:rPr lang="en-US" dirty="0" err="1" smtClean="0"/>
              <a:t>Moodle</a:t>
            </a:r>
            <a:r>
              <a:rPr lang="en-US" dirty="0" smtClean="0"/>
              <a:t> </a:t>
            </a:r>
            <a:r>
              <a:rPr lang="en-US" dirty="0" smtClean="0"/>
              <a:t>Page</a:t>
            </a:r>
          </a:p>
          <a:p>
            <a:pPr lvl="1"/>
            <a:r>
              <a:rPr lang="en-US" b="1" dirty="0" smtClean="0">
                <a:hlinkClick r:id="rId2"/>
              </a:rPr>
              <a:t>http://</a:t>
            </a:r>
            <a:r>
              <a:rPr lang="en-US" b="1" dirty="0" smtClean="0">
                <a:hlinkClick r:id="rId2"/>
              </a:rPr>
              <a:t>tinyurl.com/NMUDDTraining</a:t>
            </a:r>
            <a:endParaRPr lang="en-US" b="1"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447800"/>
            <a:ext cx="3687097" cy="2286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600200" y="4114800"/>
            <a:ext cx="1733550" cy="2230501"/>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334000" y="3886200"/>
            <a:ext cx="2376920" cy="2324100"/>
          </a:xfrm>
          <a:prstGeom prst="rect">
            <a:avLst/>
          </a:prstGeom>
          <a:noFill/>
          <a:ln w="9525">
            <a:noFill/>
            <a:miter lim="800000"/>
            <a:headEnd/>
            <a:tailEnd/>
          </a:ln>
        </p:spPr>
      </p:pic>
      <p:sp>
        <p:nvSpPr>
          <p:cNvPr id="9" name="TextBox 8"/>
          <p:cNvSpPr txBox="1"/>
          <p:nvPr/>
        </p:nvSpPr>
        <p:spPr>
          <a:xfrm>
            <a:off x="4953000" y="2057400"/>
            <a:ext cx="3352800" cy="923330"/>
          </a:xfrm>
          <a:prstGeom prst="rect">
            <a:avLst/>
          </a:prstGeom>
          <a:noFill/>
        </p:spPr>
        <p:txBody>
          <a:bodyPr wrap="square" rtlCol="0">
            <a:spAutoFit/>
          </a:bodyPr>
          <a:lstStyle/>
          <a:p>
            <a:r>
              <a:rPr lang="en-US" sz="5400" b="1" dirty="0" smtClean="0"/>
              <a:t>I believe…</a:t>
            </a:r>
            <a:endParaRPr lang="en-US" sz="5400" b="1" dirty="0"/>
          </a:p>
        </p:txBody>
      </p:sp>
      <p:pic>
        <p:nvPicPr>
          <p:cNvPr id="3" name="Picture 2"/>
          <p:cNvPicPr>
            <a:picLocks noChangeAspect="1" noChangeArrowheads="1"/>
          </p:cNvPicPr>
          <p:nvPr/>
        </p:nvPicPr>
        <p:blipFill>
          <a:blip r:embed="rId5" cstate="print"/>
          <a:srcRect/>
          <a:stretch>
            <a:fillRect/>
          </a:stretch>
        </p:blipFill>
        <p:spPr bwMode="auto">
          <a:xfrm>
            <a:off x="2819400" y="1371600"/>
            <a:ext cx="6096000" cy="3124200"/>
          </a:xfrm>
          <a:prstGeom prst="rect">
            <a:avLst/>
          </a:prstGeom>
          <a:noFill/>
          <a:ln w="9525">
            <a:noFill/>
            <a:miter lim="800000"/>
            <a:headEnd/>
            <a:tailEnd/>
          </a:ln>
        </p:spPr>
      </p:pic>
      <p:pic>
        <p:nvPicPr>
          <p:cNvPr id="4" name="Picture 4"/>
          <p:cNvPicPr>
            <a:picLocks noChangeAspect="1" noChangeArrowheads="1"/>
          </p:cNvPicPr>
          <p:nvPr/>
        </p:nvPicPr>
        <p:blipFill>
          <a:blip r:embed="rId6" cstate="print"/>
          <a:srcRect/>
          <a:stretch>
            <a:fillRect/>
          </a:stretch>
        </p:blipFill>
        <p:spPr bwMode="auto">
          <a:xfrm>
            <a:off x="1295400" y="1301083"/>
            <a:ext cx="6553200" cy="4947317"/>
          </a:xfrm>
          <a:prstGeom prst="rect">
            <a:avLst/>
          </a:prstGeom>
          <a:noFill/>
          <a:ln w="9525">
            <a:noFill/>
            <a:miter lim="800000"/>
            <a:headEnd/>
            <a:tailEnd/>
          </a:ln>
        </p:spPr>
      </p:pic>
      <p:grpSp>
        <p:nvGrpSpPr>
          <p:cNvPr id="10" name="Group 9"/>
          <p:cNvGrpSpPr/>
          <p:nvPr/>
        </p:nvGrpSpPr>
        <p:grpSpPr>
          <a:xfrm>
            <a:off x="457200" y="1295400"/>
            <a:ext cx="7826644" cy="4648200"/>
            <a:chOff x="457200" y="1295400"/>
            <a:chExt cx="7826644" cy="4648200"/>
          </a:xfrm>
        </p:grpSpPr>
        <p:pic>
          <p:nvPicPr>
            <p:cNvPr id="11" name="Picture 2"/>
            <p:cNvPicPr>
              <a:picLocks noChangeAspect="1" noChangeArrowheads="1"/>
            </p:cNvPicPr>
            <p:nvPr/>
          </p:nvPicPr>
          <p:blipFill>
            <a:blip r:embed="rId7" cstate="print"/>
            <a:srcRect/>
            <a:stretch>
              <a:fillRect/>
            </a:stretch>
          </p:blipFill>
          <p:spPr bwMode="auto">
            <a:xfrm>
              <a:off x="457200" y="1295400"/>
              <a:ext cx="7826644" cy="2286000"/>
            </a:xfrm>
            <a:prstGeom prst="rect">
              <a:avLst/>
            </a:prstGeom>
            <a:noFill/>
            <a:ln w="9525">
              <a:noFill/>
              <a:miter lim="800000"/>
              <a:headEnd/>
              <a:tailEnd/>
            </a:ln>
          </p:spPr>
        </p:pic>
        <p:pic>
          <p:nvPicPr>
            <p:cNvPr id="12" name="Picture 4"/>
            <p:cNvPicPr>
              <a:picLocks noChangeAspect="1" noChangeArrowheads="1"/>
            </p:cNvPicPr>
            <p:nvPr/>
          </p:nvPicPr>
          <p:blipFill>
            <a:blip r:embed="rId8" cstate="print"/>
            <a:srcRect/>
            <a:stretch>
              <a:fillRect/>
            </a:stretch>
          </p:blipFill>
          <p:spPr bwMode="auto">
            <a:xfrm>
              <a:off x="533400" y="3657600"/>
              <a:ext cx="7695314" cy="2286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683924" y="1600200"/>
            <a:ext cx="777615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Menus</a:t>
            </a:r>
            <a:endParaRPr lang="en-US" dirty="0"/>
          </a:p>
        </p:txBody>
      </p:sp>
      <p:pic>
        <p:nvPicPr>
          <p:cNvPr id="2050" name="Picture 2"/>
          <p:cNvPicPr>
            <a:picLocks noChangeAspect="1" noChangeArrowheads="1"/>
          </p:cNvPicPr>
          <p:nvPr/>
        </p:nvPicPr>
        <p:blipFill>
          <a:blip r:embed="rId2" cstate="print"/>
          <a:srcRect t="6667" r="84543"/>
          <a:stretch>
            <a:fillRect/>
          </a:stretch>
        </p:blipFill>
        <p:spPr bwMode="auto">
          <a:xfrm>
            <a:off x="762000" y="1524000"/>
            <a:ext cx="990600" cy="10668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7835" t="6667" r="66708"/>
          <a:stretch>
            <a:fillRect/>
          </a:stretch>
        </p:blipFill>
        <p:spPr bwMode="auto">
          <a:xfrm>
            <a:off x="838200" y="3048000"/>
            <a:ext cx="990600" cy="10668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34481" t="6667" r="51251"/>
          <a:stretch>
            <a:fillRect/>
          </a:stretch>
        </p:blipFill>
        <p:spPr bwMode="auto">
          <a:xfrm>
            <a:off x="838200" y="4572000"/>
            <a:ext cx="914400" cy="10668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51127" t="6667" r="33416"/>
          <a:stretch>
            <a:fillRect/>
          </a:stretch>
        </p:blipFill>
        <p:spPr bwMode="auto">
          <a:xfrm>
            <a:off x="4267200" y="1524000"/>
            <a:ext cx="990600" cy="106680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l="68962" t="6667" r="16770"/>
          <a:stretch>
            <a:fillRect/>
          </a:stretch>
        </p:blipFill>
        <p:spPr bwMode="auto">
          <a:xfrm>
            <a:off x="4343400" y="2971800"/>
            <a:ext cx="914400" cy="106680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85608" t="6667" r="2502"/>
          <a:stretch>
            <a:fillRect/>
          </a:stretch>
        </p:blipFill>
        <p:spPr bwMode="auto">
          <a:xfrm>
            <a:off x="4419600" y="4495800"/>
            <a:ext cx="762000" cy="1066800"/>
          </a:xfrm>
          <a:prstGeom prst="rect">
            <a:avLst/>
          </a:prstGeom>
          <a:noFill/>
          <a:ln w="9525">
            <a:noFill/>
            <a:miter lim="800000"/>
            <a:headEnd/>
            <a:tailEnd/>
          </a:ln>
        </p:spPr>
      </p:pic>
      <p:sp>
        <p:nvSpPr>
          <p:cNvPr id="10" name="TextBox 9"/>
          <p:cNvSpPr txBox="1"/>
          <p:nvPr/>
        </p:nvSpPr>
        <p:spPr>
          <a:xfrm>
            <a:off x="1752600" y="1600200"/>
            <a:ext cx="2438400" cy="923330"/>
          </a:xfrm>
          <a:prstGeom prst="rect">
            <a:avLst/>
          </a:prstGeom>
          <a:noFill/>
        </p:spPr>
        <p:txBody>
          <a:bodyPr wrap="square" rtlCol="0">
            <a:spAutoFit/>
          </a:bodyPr>
          <a:lstStyle/>
          <a:p>
            <a:r>
              <a:rPr lang="en-US" dirty="0" smtClean="0"/>
              <a:t>Links to updates and information from DataDirector </a:t>
            </a:r>
            <a:endParaRPr lang="en-US" dirty="0"/>
          </a:p>
        </p:txBody>
      </p:sp>
      <p:sp>
        <p:nvSpPr>
          <p:cNvPr id="11" name="TextBox 10"/>
          <p:cNvSpPr txBox="1"/>
          <p:nvPr/>
        </p:nvSpPr>
        <p:spPr>
          <a:xfrm>
            <a:off x="1752600" y="3124200"/>
            <a:ext cx="2438400" cy="646331"/>
          </a:xfrm>
          <a:prstGeom prst="rect">
            <a:avLst/>
          </a:prstGeom>
          <a:noFill/>
        </p:spPr>
        <p:txBody>
          <a:bodyPr wrap="square" rtlCol="0">
            <a:spAutoFit/>
          </a:bodyPr>
          <a:lstStyle/>
          <a:p>
            <a:r>
              <a:rPr lang="en-US" dirty="0" smtClean="0"/>
              <a:t>Access, edit, and create classroom assessments</a:t>
            </a:r>
            <a:endParaRPr lang="en-US" dirty="0"/>
          </a:p>
        </p:txBody>
      </p:sp>
      <p:sp>
        <p:nvSpPr>
          <p:cNvPr id="12" name="TextBox 11"/>
          <p:cNvSpPr txBox="1"/>
          <p:nvPr/>
        </p:nvSpPr>
        <p:spPr>
          <a:xfrm>
            <a:off x="1752600" y="4648200"/>
            <a:ext cx="2438400" cy="923330"/>
          </a:xfrm>
          <a:prstGeom prst="rect">
            <a:avLst/>
          </a:prstGeom>
          <a:noFill/>
        </p:spPr>
        <p:txBody>
          <a:bodyPr wrap="square" rtlCol="0">
            <a:spAutoFit/>
          </a:bodyPr>
          <a:lstStyle/>
          <a:p>
            <a:r>
              <a:rPr lang="en-US" dirty="0" smtClean="0"/>
              <a:t>Access pre built MEAP, MME, and DIBELS reports</a:t>
            </a:r>
            <a:endParaRPr lang="en-US" dirty="0"/>
          </a:p>
        </p:txBody>
      </p:sp>
      <p:sp>
        <p:nvSpPr>
          <p:cNvPr id="13" name="TextBox 12"/>
          <p:cNvSpPr txBox="1"/>
          <p:nvPr/>
        </p:nvSpPr>
        <p:spPr>
          <a:xfrm>
            <a:off x="5181600" y="1600200"/>
            <a:ext cx="2438400" cy="646331"/>
          </a:xfrm>
          <a:prstGeom prst="rect">
            <a:avLst/>
          </a:prstGeom>
          <a:noFill/>
        </p:spPr>
        <p:txBody>
          <a:bodyPr wrap="square" rtlCol="0">
            <a:spAutoFit/>
          </a:bodyPr>
          <a:lstStyle/>
          <a:p>
            <a:r>
              <a:rPr lang="en-US" dirty="0" smtClean="0"/>
              <a:t>View state and national standards</a:t>
            </a:r>
            <a:endParaRPr lang="en-US" dirty="0"/>
          </a:p>
        </p:txBody>
      </p:sp>
      <p:sp>
        <p:nvSpPr>
          <p:cNvPr id="14" name="TextBox 13"/>
          <p:cNvSpPr txBox="1"/>
          <p:nvPr/>
        </p:nvSpPr>
        <p:spPr>
          <a:xfrm>
            <a:off x="5257800" y="3124200"/>
            <a:ext cx="2438400" cy="923330"/>
          </a:xfrm>
          <a:prstGeom prst="rect">
            <a:avLst/>
          </a:prstGeom>
          <a:noFill/>
        </p:spPr>
        <p:txBody>
          <a:bodyPr wrap="square" rtlCol="0">
            <a:spAutoFit/>
          </a:bodyPr>
          <a:lstStyle/>
          <a:p>
            <a:r>
              <a:rPr lang="en-US" dirty="0" smtClean="0"/>
              <a:t>Access district students with filters, create custom reports.</a:t>
            </a:r>
            <a:endParaRPr lang="en-US" dirty="0"/>
          </a:p>
        </p:txBody>
      </p:sp>
      <p:sp>
        <p:nvSpPr>
          <p:cNvPr id="15" name="TextBox 14"/>
          <p:cNvSpPr txBox="1"/>
          <p:nvPr/>
        </p:nvSpPr>
        <p:spPr>
          <a:xfrm>
            <a:off x="5257800" y="4572000"/>
            <a:ext cx="2438400" cy="923330"/>
          </a:xfrm>
          <a:prstGeom prst="rect">
            <a:avLst/>
          </a:prstGeom>
          <a:noFill/>
        </p:spPr>
        <p:txBody>
          <a:bodyPr wrap="square" rtlCol="0">
            <a:spAutoFit/>
          </a:bodyPr>
          <a:lstStyle/>
          <a:p>
            <a:r>
              <a:rPr lang="en-US" dirty="0" smtClean="0"/>
              <a:t>Create cohorts in order to efficiently track progress.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19400" y="1219200"/>
            <a:ext cx="3668843" cy="50292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6000" b="1" dirty="0" smtClean="0"/>
              <a:t>Available Reports</a:t>
            </a:r>
            <a:endParaRPr lang="en-US" sz="6000" b="1" dirty="0"/>
          </a:p>
        </p:txBody>
      </p:sp>
      <p:sp>
        <p:nvSpPr>
          <p:cNvPr id="9" name="Right Brace 8"/>
          <p:cNvSpPr/>
          <p:nvPr/>
        </p:nvSpPr>
        <p:spPr>
          <a:xfrm>
            <a:off x="6553200" y="1600200"/>
            <a:ext cx="609600" cy="1219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239000" y="1905000"/>
            <a:ext cx="1676400" cy="369332"/>
          </a:xfrm>
          <a:prstGeom prst="rect">
            <a:avLst/>
          </a:prstGeom>
          <a:noFill/>
        </p:spPr>
        <p:txBody>
          <a:bodyPr wrap="square" rtlCol="0">
            <a:spAutoFit/>
          </a:bodyPr>
          <a:lstStyle/>
          <a:p>
            <a:r>
              <a:rPr lang="en-US" dirty="0" smtClean="0"/>
              <a:t>District Level</a:t>
            </a:r>
            <a:endParaRPr lang="en-US" dirty="0"/>
          </a:p>
        </p:txBody>
      </p:sp>
      <p:sp>
        <p:nvSpPr>
          <p:cNvPr id="11" name="Right Brace 10"/>
          <p:cNvSpPr/>
          <p:nvPr/>
        </p:nvSpPr>
        <p:spPr>
          <a:xfrm flipH="1">
            <a:off x="2209800" y="2819400"/>
            <a:ext cx="533400" cy="457200"/>
          </a:xfrm>
          <a:prstGeom prst="rightBrace">
            <a:avLst>
              <a:gd name="adj1" fmla="val 8333"/>
              <a:gd name="adj2" fmla="val 4722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33400" y="2819400"/>
            <a:ext cx="1676400" cy="369332"/>
          </a:xfrm>
          <a:prstGeom prst="rect">
            <a:avLst/>
          </a:prstGeom>
          <a:noFill/>
        </p:spPr>
        <p:txBody>
          <a:bodyPr wrap="square" rtlCol="0">
            <a:spAutoFit/>
          </a:bodyPr>
          <a:lstStyle/>
          <a:p>
            <a:r>
              <a:rPr lang="en-US" dirty="0" smtClean="0"/>
              <a:t>School Level</a:t>
            </a:r>
            <a:endParaRPr lang="en-US" dirty="0"/>
          </a:p>
        </p:txBody>
      </p:sp>
      <p:sp>
        <p:nvSpPr>
          <p:cNvPr id="13" name="Right Brace 12"/>
          <p:cNvSpPr/>
          <p:nvPr/>
        </p:nvSpPr>
        <p:spPr>
          <a:xfrm flipH="1">
            <a:off x="2286000" y="3429000"/>
            <a:ext cx="457200" cy="1447800"/>
          </a:xfrm>
          <a:prstGeom prst="rightBrace">
            <a:avLst>
              <a:gd name="adj1" fmla="val 8333"/>
              <a:gd name="adj2" fmla="val 4722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81000" y="3962400"/>
            <a:ext cx="1676400" cy="369332"/>
          </a:xfrm>
          <a:prstGeom prst="rect">
            <a:avLst/>
          </a:prstGeom>
          <a:noFill/>
        </p:spPr>
        <p:txBody>
          <a:bodyPr wrap="square" rtlCol="0">
            <a:spAutoFit/>
          </a:bodyPr>
          <a:lstStyle/>
          <a:p>
            <a:r>
              <a:rPr lang="en-US" dirty="0" smtClean="0"/>
              <a:t>Classroom Level</a:t>
            </a:r>
            <a:endParaRPr lang="en-US" dirty="0"/>
          </a:p>
        </p:txBody>
      </p:sp>
      <p:sp>
        <p:nvSpPr>
          <p:cNvPr id="15" name="Right Brace 14"/>
          <p:cNvSpPr/>
          <p:nvPr/>
        </p:nvSpPr>
        <p:spPr>
          <a:xfrm flipH="1">
            <a:off x="2209800" y="5029200"/>
            <a:ext cx="533400" cy="1143000"/>
          </a:xfrm>
          <a:prstGeom prst="rightBrace">
            <a:avLst>
              <a:gd name="adj1" fmla="val 8333"/>
              <a:gd name="adj2" fmla="val 4722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57200" y="5410200"/>
            <a:ext cx="1676400" cy="369332"/>
          </a:xfrm>
          <a:prstGeom prst="rect">
            <a:avLst/>
          </a:prstGeom>
          <a:noFill/>
        </p:spPr>
        <p:txBody>
          <a:bodyPr wrap="square" rtlCol="0">
            <a:spAutoFit/>
          </a:bodyPr>
          <a:lstStyle/>
          <a:p>
            <a:r>
              <a:rPr lang="en-US" dirty="0" smtClean="0"/>
              <a:t>Student Level</a:t>
            </a:r>
            <a:endParaRPr lang="en-US" dirty="0"/>
          </a:p>
        </p:txBody>
      </p:sp>
      <p:sp>
        <p:nvSpPr>
          <p:cNvPr id="17" name="Rounded Rectangle 16"/>
          <p:cNvSpPr/>
          <p:nvPr/>
        </p:nvSpPr>
        <p:spPr>
          <a:xfrm>
            <a:off x="2895600" y="2819400"/>
            <a:ext cx="3581400" cy="3810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895600" y="3276600"/>
            <a:ext cx="3581400" cy="3810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895600" y="4038600"/>
            <a:ext cx="3581400" cy="4572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School Assessment Report</a:t>
            </a:r>
            <a:endParaRPr lang="en-US" sz="4000" b="1" dirty="0"/>
          </a:p>
        </p:txBody>
      </p:sp>
      <p:grpSp>
        <p:nvGrpSpPr>
          <p:cNvPr id="3" name="Group 9"/>
          <p:cNvGrpSpPr/>
          <p:nvPr/>
        </p:nvGrpSpPr>
        <p:grpSpPr>
          <a:xfrm>
            <a:off x="914400" y="1524000"/>
            <a:ext cx="6934200" cy="4798148"/>
            <a:chOff x="914400" y="1524000"/>
            <a:chExt cx="6934200" cy="4798148"/>
          </a:xfrm>
        </p:grpSpPr>
        <p:pic>
          <p:nvPicPr>
            <p:cNvPr id="1026" name="Picture 2"/>
            <p:cNvPicPr>
              <a:picLocks noChangeAspect="1" noChangeArrowheads="1"/>
            </p:cNvPicPr>
            <p:nvPr/>
          </p:nvPicPr>
          <p:blipFill>
            <a:blip r:embed="rId2" cstate="print"/>
            <a:srcRect/>
            <a:stretch>
              <a:fillRect/>
            </a:stretch>
          </p:blipFill>
          <p:spPr bwMode="auto">
            <a:xfrm>
              <a:off x="914400" y="1524000"/>
              <a:ext cx="6934200" cy="4798148"/>
            </a:xfrm>
            <a:prstGeom prst="rect">
              <a:avLst/>
            </a:prstGeom>
            <a:noFill/>
            <a:ln w="9525">
              <a:noFill/>
              <a:miter lim="800000"/>
              <a:headEnd/>
              <a:tailEnd/>
            </a:ln>
          </p:spPr>
        </p:pic>
        <p:sp>
          <p:nvSpPr>
            <p:cNvPr id="5" name="TextBox 4"/>
            <p:cNvSpPr txBox="1"/>
            <p:nvPr/>
          </p:nvSpPr>
          <p:spPr>
            <a:xfrm>
              <a:off x="2819400" y="1676400"/>
              <a:ext cx="1371600" cy="369332"/>
            </a:xfrm>
            <a:prstGeom prst="rect">
              <a:avLst/>
            </a:prstGeom>
            <a:solidFill>
              <a:schemeClr val="bg1"/>
            </a:solidFill>
          </p:spPr>
          <p:txBody>
            <a:bodyPr wrap="square" rtlCol="0">
              <a:spAutoFit/>
            </a:bodyPr>
            <a:lstStyle/>
            <a:p>
              <a:r>
                <a:rPr lang="en-US" dirty="0" smtClean="0"/>
                <a:t>Teacher A</a:t>
              </a:r>
              <a:endParaRPr lang="en-US" dirty="0"/>
            </a:p>
          </p:txBody>
        </p:sp>
        <p:sp>
          <p:nvSpPr>
            <p:cNvPr id="6" name="TextBox 5"/>
            <p:cNvSpPr txBox="1"/>
            <p:nvPr/>
          </p:nvSpPr>
          <p:spPr>
            <a:xfrm>
              <a:off x="4191000" y="1676400"/>
              <a:ext cx="1371600" cy="369332"/>
            </a:xfrm>
            <a:prstGeom prst="rect">
              <a:avLst/>
            </a:prstGeom>
            <a:solidFill>
              <a:schemeClr val="bg1"/>
            </a:solidFill>
          </p:spPr>
          <p:txBody>
            <a:bodyPr wrap="square" rtlCol="0">
              <a:spAutoFit/>
            </a:bodyPr>
            <a:lstStyle/>
            <a:p>
              <a:r>
                <a:rPr lang="en-US" dirty="0" smtClean="0"/>
                <a:t>Teacher B</a:t>
              </a:r>
              <a:endParaRPr lang="en-US" dirty="0"/>
            </a:p>
          </p:txBody>
        </p:sp>
        <p:sp>
          <p:nvSpPr>
            <p:cNvPr id="7" name="TextBox 6"/>
            <p:cNvSpPr txBox="1"/>
            <p:nvPr/>
          </p:nvSpPr>
          <p:spPr>
            <a:xfrm>
              <a:off x="5486400" y="1676400"/>
              <a:ext cx="1371600" cy="369332"/>
            </a:xfrm>
            <a:prstGeom prst="rect">
              <a:avLst/>
            </a:prstGeom>
            <a:solidFill>
              <a:schemeClr val="bg1"/>
            </a:solidFill>
          </p:spPr>
          <p:txBody>
            <a:bodyPr wrap="square" rtlCol="0">
              <a:spAutoFit/>
            </a:bodyPr>
            <a:lstStyle/>
            <a:p>
              <a:r>
                <a:rPr lang="en-US" dirty="0" smtClean="0"/>
                <a:t>Teacher C</a:t>
              </a:r>
              <a:endParaRPr lang="en-US" dirty="0"/>
            </a:p>
          </p:txBody>
        </p:sp>
      </p:grpSp>
      <p:sp>
        <p:nvSpPr>
          <p:cNvPr id="8" name="Rounded Rectangle 7"/>
          <p:cNvSpPr/>
          <p:nvPr/>
        </p:nvSpPr>
        <p:spPr>
          <a:xfrm>
            <a:off x="914400" y="3200400"/>
            <a:ext cx="7010400" cy="1295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14400" y="2590800"/>
            <a:ext cx="7010400" cy="533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Mitch CIS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Mitch CISD Theme</Template>
  <TotalTime>4671</TotalTime>
  <Words>519</Words>
  <Application>Microsoft Office PowerPoint</Application>
  <PresentationFormat>On-screen Show (4:3)</PresentationFormat>
  <Paragraphs>89</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Mitch CISD Theme</vt:lpstr>
      <vt:lpstr>NMU Action in Education Summer Institute DataDirector Training  Day 1</vt:lpstr>
      <vt:lpstr>Day 1 Agenda</vt:lpstr>
      <vt:lpstr>Day 2 Agenda</vt:lpstr>
      <vt:lpstr>Online Resource</vt:lpstr>
      <vt:lpstr>Why?</vt:lpstr>
      <vt:lpstr>Navigation</vt:lpstr>
      <vt:lpstr>Menus</vt:lpstr>
      <vt:lpstr>Available Reports</vt:lpstr>
      <vt:lpstr>School Assessment Report</vt:lpstr>
      <vt:lpstr>Classroom Assessment Report</vt:lpstr>
      <vt:lpstr>Classroom Assessment Report</vt:lpstr>
      <vt:lpstr>Classroom Performance  Summary Report</vt:lpstr>
      <vt:lpstr>Student Assessment Report</vt:lpstr>
      <vt:lpstr>Displaying Data for Growth</vt:lpstr>
      <vt:lpstr>Displaying Data for Growth</vt:lpstr>
      <vt:lpstr>Displaying Data for Growth</vt:lpstr>
      <vt:lpstr>Debrief: How could you use DataDirector to monitor and report student growth?</vt:lpstr>
      <vt:lpstr>Assessments</vt:lpstr>
      <vt:lpstr>Pre Built Reports</vt:lpstr>
      <vt:lpstr>Percent Proficient Report</vt:lpstr>
      <vt:lpstr>Percent Proficient Report</vt:lpstr>
      <vt:lpstr>GLCE and Strand Analysis Report</vt:lpstr>
      <vt:lpstr>GLCE and Strand Analysis Report</vt:lpstr>
      <vt:lpstr>GLCE and Strand Analysis Report</vt:lpstr>
      <vt:lpstr>GLCE and Strand Analysis Report</vt:lpstr>
      <vt:lpstr>MEAP Scaled Score Report - NEW</vt:lpstr>
      <vt:lpstr>Activity</vt:lpstr>
      <vt:lpstr>NMU Action in Education Summer Institute DataDirector Training  Day 2</vt:lpstr>
      <vt:lpstr>Assessments</vt:lpstr>
      <vt:lpstr>Analyzing and Acting on Assessment Data</vt:lpstr>
      <vt:lpstr>Prepping for a Data Conference</vt:lpstr>
      <vt:lpstr>Ingredient #1 – Pre Test Data</vt:lpstr>
      <vt:lpstr>Ingredient #2 – Evidence of Changed Practice </vt:lpstr>
      <vt:lpstr>Ingredient #3 – Post Test Data</vt:lpstr>
      <vt:lpstr>Ingredient #4 - Jing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DataDirector for Administrators - Beginner</dc:title>
  <dc:creator>Mitch Fowler</dc:creator>
  <cp:lastModifiedBy>Mitch Fowler</cp:lastModifiedBy>
  <cp:revision>14</cp:revision>
  <dcterms:created xsi:type="dcterms:W3CDTF">2012-01-08T02:43:27Z</dcterms:created>
  <dcterms:modified xsi:type="dcterms:W3CDTF">2012-06-14T17:57:28Z</dcterms:modified>
</cp:coreProperties>
</file>