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80" r:id="rId2"/>
    <p:sldId id="279" r:id="rId3"/>
    <p:sldId id="290" r:id="rId4"/>
    <p:sldId id="263" r:id="rId5"/>
    <p:sldId id="291" r:id="rId6"/>
    <p:sldId id="264" r:id="rId7"/>
    <p:sldId id="260" r:id="rId8"/>
    <p:sldId id="259" r:id="rId9"/>
    <p:sldId id="261" r:id="rId10"/>
    <p:sldId id="262" r:id="rId11"/>
    <p:sldId id="278" r:id="rId12"/>
    <p:sldId id="289" r:id="rId13"/>
    <p:sldId id="274" r:id="rId14"/>
    <p:sldId id="266" r:id="rId15"/>
    <p:sldId id="268" r:id="rId16"/>
    <p:sldId id="269" r:id="rId17"/>
    <p:sldId id="267" r:id="rId18"/>
    <p:sldId id="276" r:id="rId19"/>
    <p:sldId id="258" r:id="rId20"/>
    <p:sldId id="257" r:id="rId21"/>
    <p:sldId id="272" r:id="rId22"/>
    <p:sldId id="271" r:id="rId23"/>
    <p:sldId id="277" r:id="rId24"/>
    <p:sldId id="275" r:id="rId25"/>
    <p:sldId id="270" r:id="rId26"/>
    <p:sldId id="265" r:id="rId27"/>
    <p:sldId id="256" r:id="rId28"/>
    <p:sldId id="292" r:id="rId29"/>
    <p:sldId id="281" r:id="rId30"/>
    <p:sldId id="282" r:id="rId31"/>
    <p:sldId id="283" r:id="rId32"/>
    <p:sldId id="287" r:id="rId33"/>
    <p:sldId id="284" r:id="rId34"/>
    <p:sldId id="285" r:id="rId35"/>
    <p:sldId id="286" r:id="rId36"/>
    <p:sldId id="288" r:id="rId37"/>
    <p:sldId id="29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200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9F9CD1-B03D-45E6-8FEE-8E3977DE2463}" type="datetimeFigureOut">
              <a:rPr lang="en-US" smtClean="0"/>
              <a:pPr/>
              <a:t>6/11/12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70B503-9D8E-487B-A403-CB0DCAE27F9F}" type="slidenum">
              <a:rPr lang="en-US" smtClean="0"/>
              <a:pPr/>
              <a:t>‹#›</a:t>
            </a:fld>
            <a:endParaRPr lang="en-US"/>
          </a:p>
        </p:txBody>
      </p:sp>
    </p:spTree>
    <p:extLst>
      <p:ext uri="{BB962C8B-B14F-4D97-AF65-F5344CB8AC3E}">
        <p14:creationId xmlns:p14="http://schemas.microsoft.com/office/powerpoint/2010/main" val="3762646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70B503-9D8E-487B-A403-CB0DCAE27F9F}"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70B503-9D8E-487B-A403-CB0DCAE27F9F}"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71A6ED-10E3-4974-A73B-A1B75AE77173}" type="datetimeFigureOut">
              <a:rPr lang="en-US" smtClean="0"/>
              <a:pPr/>
              <a:t>6/11/12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E85F7-FD1D-4673-B1C8-338287747FA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71A6ED-10E3-4974-A73B-A1B75AE77173}" type="datetimeFigureOut">
              <a:rPr lang="en-US" smtClean="0"/>
              <a:pPr/>
              <a:t>6/11/12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E85F7-FD1D-4673-B1C8-338287747F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71A6ED-10E3-4974-A73B-A1B75AE77173}" type="datetimeFigureOut">
              <a:rPr lang="en-US" smtClean="0"/>
              <a:pPr/>
              <a:t>6/11/12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E85F7-FD1D-4673-B1C8-338287747FA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71A6ED-10E3-4974-A73B-A1B75AE77173}" type="datetimeFigureOut">
              <a:rPr lang="en-US" smtClean="0"/>
              <a:pPr/>
              <a:t>6/11/12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E85F7-FD1D-4673-B1C8-338287747FA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71A6ED-10E3-4974-A73B-A1B75AE77173}" type="datetimeFigureOut">
              <a:rPr lang="en-US" smtClean="0"/>
              <a:pPr/>
              <a:t>6/11/12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E85F7-FD1D-4673-B1C8-338287747FA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71A6ED-10E3-4974-A73B-A1B75AE77173}" type="datetimeFigureOut">
              <a:rPr lang="en-US" smtClean="0"/>
              <a:pPr/>
              <a:t>6/11/12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E85F7-FD1D-4673-B1C8-338287747F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71A6ED-10E3-4974-A73B-A1B75AE77173}" type="datetimeFigureOut">
              <a:rPr lang="en-US" smtClean="0"/>
              <a:pPr/>
              <a:t>6/11/12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DE85F7-FD1D-4673-B1C8-338287747F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71A6ED-10E3-4974-A73B-A1B75AE77173}" type="datetimeFigureOut">
              <a:rPr lang="en-US" smtClean="0"/>
              <a:pPr/>
              <a:t>6/11/12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DE85F7-FD1D-4673-B1C8-338287747F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71A6ED-10E3-4974-A73B-A1B75AE77173}" type="datetimeFigureOut">
              <a:rPr lang="en-US" smtClean="0"/>
              <a:pPr/>
              <a:t>6/11/12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DE85F7-FD1D-4673-B1C8-338287747F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71A6ED-10E3-4974-A73B-A1B75AE77173}" type="datetimeFigureOut">
              <a:rPr lang="en-US" smtClean="0"/>
              <a:pPr/>
              <a:t>6/11/12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E85F7-FD1D-4673-B1C8-338287747FA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71A6ED-10E3-4974-A73B-A1B75AE77173}" type="datetimeFigureOut">
              <a:rPr lang="en-US" smtClean="0"/>
              <a:pPr/>
              <a:t>6/11/12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E85F7-FD1D-4673-B1C8-338287747FA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1A6ED-10E3-4974-A73B-A1B75AE77173}" type="datetimeFigureOut">
              <a:rPr lang="en-US" smtClean="0"/>
              <a:pPr/>
              <a:t>6/11/12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E85F7-FD1D-4673-B1C8-338287747F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3.xml"/><Relationship Id="rId3" Type="http://schemas.openxmlformats.org/officeDocument/2006/relationships/slide" Target="slide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eg"/><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slide" Target="slide21.xml"/><Relationship Id="rId5" Type="http://schemas.openxmlformats.org/officeDocument/2006/relationships/slide" Target="slide22.xml"/><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 Id="rId3"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 Id="rId3"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png"/><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6.xml"/><Relationship Id="rId3" Type="http://schemas.openxmlformats.org/officeDocument/2006/relationships/slide" Target="slide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Times They Are A Changing</a:t>
            </a:r>
            <a:endParaRPr lang="en-US" dirty="0"/>
          </a:p>
        </p:txBody>
      </p:sp>
      <p:pic>
        <p:nvPicPr>
          <p:cNvPr id="4" name="Content Placeholder 3" descr="data-analysis-cartoon-11.gif"/>
          <p:cNvPicPr>
            <a:picLocks noGrp="1" noChangeAspect="1"/>
          </p:cNvPicPr>
          <p:nvPr>
            <p:ph idx="1"/>
          </p:nvPr>
        </p:nvPicPr>
        <p:blipFill>
          <a:blip r:embed="rId2" cstate="print"/>
          <a:stretch>
            <a:fillRect/>
          </a:stretch>
        </p:blipFill>
        <p:spPr>
          <a:xfrm>
            <a:off x="1752600" y="1905000"/>
            <a:ext cx="5638800" cy="3886200"/>
          </a:xfr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Rubric Second Two Questions</a:t>
            </a:r>
            <a:endParaRPr lang="en-US" dirty="0"/>
          </a:p>
        </p:txBody>
      </p:sp>
      <p:pic>
        <p:nvPicPr>
          <p:cNvPr id="4" name="Content Placeholder 3" descr="Secondpagerubric.JPG"/>
          <p:cNvPicPr>
            <a:picLocks noGrp="1" noChangeAspect="1"/>
          </p:cNvPicPr>
          <p:nvPr>
            <p:ph idx="1"/>
          </p:nvPr>
        </p:nvPicPr>
        <p:blipFill>
          <a:blip r:embed="rId3" cstate="print"/>
          <a:stretch>
            <a:fillRect/>
          </a:stretch>
        </p:blipFill>
        <p:spPr>
          <a:xfrm>
            <a:off x="762000" y="1219200"/>
            <a:ext cx="7467600" cy="5257800"/>
          </a:xfr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The good news? I can only go up!</a:t>
            </a:r>
            <a:endParaRPr lang="en-US" dirty="0"/>
          </a:p>
        </p:txBody>
      </p:sp>
      <p:pic>
        <p:nvPicPr>
          <p:cNvPr id="4" name="Content Placeholder 3" descr="ScreenDataPretestimg366.JPG"/>
          <p:cNvPicPr>
            <a:picLocks noGrp="1" noChangeAspect="1"/>
          </p:cNvPicPr>
          <p:nvPr>
            <p:ph idx="1"/>
          </p:nvPr>
        </p:nvPicPr>
        <p:blipFill>
          <a:blip r:embed="rId2" cstate="print"/>
          <a:stretch>
            <a:fillRect/>
          </a:stretch>
        </p:blipFill>
        <p:spPr>
          <a:xfrm>
            <a:off x="609600" y="1600200"/>
            <a:ext cx="7467600" cy="5029200"/>
          </a:xfr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Strategies</a:t>
            </a:r>
            <a:endParaRPr lang="en-US" dirty="0"/>
          </a:p>
        </p:txBody>
      </p:sp>
      <p:sp>
        <p:nvSpPr>
          <p:cNvPr id="3" name="Content Placeholder 2"/>
          <p:cNvSpPr>
            <a:spLocks noGrp="1"/>
          </p:cNvSpPr>
          <p:nvPr>
            <p:ph idx="1"/>
          </p:nvPr>
        </p:nvSpPr>
        <p:spPr/>
        <p:txBody>
          <a:bodyPr/>
          <a:lstStyle/>
          <a:p>
            <a:r>
              <a:rPr lang="en-US" dirty="0" smtClean="0"/>
              <a:t>Review Sample answer sheet</a:t>
            </a:r>
          </a:p>
          <a:p>
            <a:r>
              <a:rPr lang="en-US" dirty="0" smtClean="0"/>
              <a:t>Romantic Poem assignment</a:t>
            </a:r>
          </a:p>
          <a:p>
            <a:r>
              <a:rPr lang="en-US" dirty="0" smtClean="0"/>
              <a:t>Modeling </a:t>
            </a:r>
          </a:p>
          <a:p>
            <a:r>
              <a:rPr lang="en-US" dirty="0" smtClean="0"/>
              <a:t>Practice</a:t>
            </a:r>
          </a:p>
          <a:p>
            <a:r>
              <a:rPr lang="en-US" dirty="0" smtClean="0"/>
              <a:t>Scaffolding</a:t>
            </a:r>
            <a:endParaRPr lang="en-US" dirty="0"/>
          </a:p>
        </p:txBody>
      </p:sp>
      <p:sp>
        <p:nvSpPr>
          <p:cNvPr id="4" name="Pentagon 3">
            <a:hlinkClick r:id="rId2" action="ppaction://hlinksldjump"/>
          </p:cNvPr>
          <p:cNvSpPr/>
          <p:nvPr/>
        </p:nvSpPr>
        <p:spPr>
          <a:xfrm>
            <a:off x="6172200" y="1676400"/>
            <a:ext cx="1371600" cy="381000"/>
          </a:xfrm>
          <a:prstGeom prst="homePlate">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View </a:t>
            </a:r>
            <a:r>
              <a:rPr lang="en-US" dirty="0" smtClean="0">
                <a:hlinkClick r:id="rId2" action="ppaction://hlinksldjump"/>
              </a:rPr>
              <a:t>here</a:t>
            </a:r>
            <a:r>
              <a:rPr lang="en-US" dirty="0" smtClean="0"/>
              <a:t>!</a:t>
            </a:r>
            <a:endParaRPr lang="en-US" dirty="0"/>
          </a:p>
        </p:txBody>
      </p:sp>
      <p:sp>
        <p:nvSpPr>
          <p:cNvPr id="5" name="Pentagon 4">
            <a:hlinkClick r:id="rId3" action="ppaction://hlinksldjump"/>
          </p:cNvPr>
          <p:cNvSpPr/>
          <p:nvPr/>
        </p:nvSpPr>
        <p:spPr>
          <a:xfrm>
            <a:off x="6172200" y="2362200"/>
            <a:ext cx="1371600" cy="381000"/>
          </a:xfrm>
          <a:prstGeom prst="homePlate">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View here!</a:t>
            </a:r>
            <a:endParaRPr lang="en-US" dirty="0"/>
          </a:p>
        </p:txBody>
      </p:sp>
    </p:spTree>
    <p:extLst>
      <p:ext uri="{BB962C8B-B14F-4D97-AF65-F5344CB8AC3E}">
        <p14:creationId xmlns:p14="http://schemas.microsoft.com/office/powerpoint/2010/main" val="35277432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a:xfrm>
            <a:off x="0" y="-8614"/>
            <a:ext cx="9144000" cy="846814"/>
          </a:xfrm>
        </p:spPr>
        <p:txBody>
          <a:bodyPr>
            <a:normAutofit/>
          </a:bodyPr>
          <a:lstStyle/>
          <a:p>
            <a:r>
              <a:rPr lang="en-US" sz="3600" dirty="0" smtClean="0"/>
              <a:t>After Pre-test Review Sample Answer Sheet</a:t>
            </a:r>
            <a:endParaRPr lang="en-US" sz="3600" dirty="0"/>
          </a:p>
        </p:txBody>
      </p:sp>
      <p:pic>
        <p:nvPicPr>
          <p:cNvPr id="5" name="Content Placeholder 4" descr="teachermodelofletteroneimg374.jpg"/>
          <p:cNvPicPr>
            <a:picLocks noGrp="1" noChangeAspect="1"/>
          </p:cNvPicPr>
          <p:nvPr>
            <p:ph idx="1"/>
          </p:nvPr>
        </p:nvPicPr>
        <p:blipFill>
          <a:blip r:embed="rId2" cstate="print"/>
          <a:stretch>
            <a:fillRect/>
          </a:stretch>
        </p:blipFill>
        <p:spPr>
          <a:xfrm>
            <a:off x="1066800" y="914400"/>
            <a:ext cx="7391400" cy="5943600"/>
          </a:xfrm>
        </p:spPr>
      </p:pic>
      <p:sp>
        <p:nvSpPr>
          <p:cNvPr id="4" name="Left Arrow 3">
            <a:hlinkClick r:id="" action="ppaction://hlinkshowjump?jump=lastslideviewed"/>
          </p:cNvPr>
          <p:cNvSpPr/>
          <p:nvPr/>
        </p:nvSpPr>
        <p:spPr>
          <a:xfrm>
            <a:off x="6858000" y="685800"/>
            <a:ext cx="1371600" cy="5334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Return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Romantic Poem Assignment</a:t>
            </a:r>
            <a:endParaRPr lang="en-US" dirty="0"/>
          </a:p>
        </p:txBody>
      </p:sp>
      <p:sp>
        <p:nvSpPr>
          <p:cNvPr id="8" name="Content Placeholder 7"/>
          <p:cNvSpPr>
            <a:spLocks noGrp="1"/>
          </p:cNvSpPr>
          <p:nvPr>
            <p:ph idx="1"/>
          </p:nvPr>
        </p:nvSpPr>
        <p:spPr>
          <a:xfrm>
            <a:off x="228600" y="1219200"/>
            <a:ext cx="8915400" cy="5486400"/>
          </a:xfrm>
        </p:spPr>
        <p:txBody>
          <a:bodyPr>
            <a:normAutofit fontScale="47500" lnSpcReduction="20000"/>
          </a:bodyPr>
          <a:lstStyle/>
          <a:p>
            <a:r>
              <a:rPr lang="en-US" sz="5800" dirty="0" smtClean="0"/>
              <a:t>Says/Means/Suggests</a:t>
            </a:r>
          </a:p>
          <a:p>
            <a:pPr>
              <a:buNone/>
            </a:pPr>
            <a:r>
              <a:rPr lang="en-US" sz="5800" dirty="0"/>
              <a:t/>
            </a:r>
            <a:br>
              <a:rPr lang="en-US" sz="5800" dirty="0"/>
            </a:br>
            <a:r>
              <a:rPr lang="en-US" sz="5800" dirty="0"/>
              <a:t>Poetry Interpretation</a:t>
            </a:r>
            <a:br>
              <a:rPr lang="en-US" sz="5800" dirty="0"/>
            </a:br>
            <a:r>
              <a:rPr lang="en-US" sz="5800" dirty="0"/>
              <a:t/>
            </a:r>
            <a:br>
              <a:rPr lang="en-US" sz="5800" dirty="0"/>
            </a:br>
            <a:r>
              <a:rPr lang="en-US" sz="5800" dirty="0"/>
              <a:t>Read the poetry. Find the meaning and the significance of the poem. Write a well-constructed interpretation using three blended quotes. Proof read your essay for errors in context and spelling.</a:t>
            </a:r>
            <a:br>
              <a:rPr lang="en-US" sz="5800" dirty="0"/>
            </a:br>
            <a:r>
              <a:rPr lang="en-US" sz="5800" dirty="0"/>
              <a:t/>
            </a:r>
            <a:br>
              <a:rPr lang="en-US" sz="5800" dirty="0"/>
            </a:br>
            <a:r>
              <a:rPr lang="en-US" sz="5800" dirty="0"/>
              <a:t>FCA Use of blended quotes 10</a:t>
            </a:r>
            <a:br>
              <a:rPr lang="en-US" sz="5800" dirty="0"/>
            </a:br>
            <a:r>
              <a:rPr lang="en-US" sz="5800" dirty="0"/>
              <a:t>FCA Well constructed essay 10</a:t>
            </a:r>
            <a:br>
              <a:rPr lang="en-US" sz="5800" dirty="0"/>
            </a:br>
            <a:r>
              <a:rPr lang="en-US" sz="5800" dirty="0"/>
              <a:t>FCA Meaning and significance of the poem explained 5</a:t>
            </a:r>
            <a:r>
              <a:rPr lang="en-US" dirty="0"/>
              <a:t/>
            </a:r>
            <a:br>
              <a:rPr lang="en-US" dirty="0"/>
            </a:br>
            <a:r>
              <a:rPr lang="en-US" dirty="0"/>
              <a:t/>
            </a:r>
            <a:br>
              <a:rPr lang="en-US" dirty="0"/>
            </a:br>
            <a:r>
              <a:rPr lang="en-US" dirty="0"/>
              <a:t/>
            </a:r>
            <a:br>
              <a:rPr lang="en-US" dirty="0"/>
            </a:br>
            <a:endParaRPr lang="en-US" dirty="0"/>
          </a:p>
          <a:p>
            <a:endParaRPr lang="en-US" dirty="0"/>
          </a:p>
        </p:txBody>
      </p:sp>
      <p:sp>
        <p:nvSpPr>
          <p:cNvPr id="4" name="Left Arrow 3">
            <a:hlinkClick r:id="" action="ppaction://hlinkshowjump?jump=lastslideviewed"/>
          </p:cNvPr>
          <p:cNvSpPr/>
          <p:nvPr/>
        </p:nvSpPr>
        <p:spPr>
          <a:xfrm>
            <a:off x="7239000" y="228600"/>
            <a:ext cx="1371600" cy="5334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Return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Autofit/>
          </a:bodyPr>
          <a:lstStyle/>
          <a:p>
            <a:r>
              <a:rPr lang="en-US" sz="3200" dirty="0" smtClean="0"/>
              <a:t>Modeling:</a:t>
            </a:r>
            <a:br>
              <a:rPr lang="en-US" sz="3200" dirty="0" smtClean="0"/>
            </a:br>
            <a:r>
              <a:rPr lang="en-US" sz="3200" dirty="0" smtClean="0"/>
              <a:t>“In The Desert” – Stephen Crane </a:t>
            </a:r>
            <a:br>
              <a:rPr lang="en-US" sz="3200" dirty="0" smtClean="0"/>
            </a:br>
            <a:r>
              <a:rPr lang="en-US" sz="3200" dirty="0" smtClean="0"/>
              <a:t>(1871-1900)</a:t>
            </a:r>
            <a:endParaRPr lang="en-US" sz="3200" dirty="0"/>
          </a:p>
        </p:txBody>
      </p:sp>
      <p:sp>
        <p:nvSpPr>
          <p:cNvPr id="3" name="Content Placeholder 2"/>
          <p:cNvSpPr>
            <a:spLocks noGrp="1"/>
          </p:cNvSpPr>
          <p:nvPr>
            <p:ph idx="1"/>
          </p:nvPr>
        </p:nvSpPr>
        <p:spPr/>
        <p:txBody>
          <a:bodyPr>
            <a:normAutofit fontScale="85000" lnSpcReduction="20000"/>
          </a:bodyPr>
          <a:lstStyle/>
          <a:p>
            <a:pPr>
              <a:buNone/>
            </a:pPr>
            <a:r>
              <a:rPr lang="en-US" dirty="0"/>
              <a:t> </a:t>
            </a:r>
            <a:r>
              <a:rPr lang="en-US" dirty="0" smtClean="0"/>
              <a:t>In </a:t>
            </a:r>
            <a:r>
              <a:rPr lang="en-US" dirty="0"/>
              <a:t>the desert</a:t>
            </a:r>
          </a:p>
          <a:p>
            <a:pPr>
              <a:buNone/>
            </a:pPr>
            <a:r>
              <a:rPr lang="en-US" dirty="0"/>
              <a:t>I saw a creature, naked, bestial,</a:t>
            </a:r>
          </a:p>
          <a:p>
            <a:pPr>
              <a:buNone/>
            </a:pPr>
            <a:r>
              <a:rPr lang="en-US" dirty="0"/>
              <a:t>Who, squatting upon the ground,</a:t>
            </a:r>
          </a:p>
          <a:p>
            <a:pPr>
              <a:buNone/>
            </a:pPr>
            <a:r>
              <a:rPr lang="en-US" dirty="0"/>
              <a:t>Held his heart in his hands,</a:t>
            </a:r>
          </a:p>
          <a:p>
            <a:pPr>
              <a:buNone/>
            </a:pPr>
            <a:r>
              <a:rPr lang="en-US" dirty="0"/>
              <a:t>And ate of it.</a:t>
            </a:r>
          </a:p>
          <a:p>
            <a:pPr>
              <a:buNone/>
            </a:pPr>
            <a:r>
              <a:rPr lang="en-US" dirty="0"/>
              <a:t>I said, “Is it good, friend?”</a:t>
            </a:r>
          </a:p>
          <a:p>
            <a:pPr>
              <a:buNone/>
            </a:pPr>
            <a:r>
              <a:rPr lang="en-US" dirty="0"/>
              <a:t>“It is bitter – bitter,” he answered,</a:t>
            </a:r>
          </a:p>
          <a:p>
            <a:pPr>
              <a:buNone/>
            </a:pPr>
            <a:r>
              <a:rPr lang="en-US" dirty="0"/>
              <a:t>“But I like it</a:t>
            </a:r>
          </a:p>
          <a:p>
            <a:pPr>
              <a:buNone/>
            </a:pPr>
            <a:r>
              <a:rPr lang="en-US" dirty="0"/>
              <a:t>Because it is bitter,</a:t>
            </a:r>
          </a:p>
          <a:p>
            <a:pPr>
              <a:buNone/>
            </a:pPr>
            <a:r>
              <a:rPr lang="en-US" dirty="0"/>
              <a:t>And because it is my heart</a:t>
            </a:r>
            <a:r>
              <a:rPr lang="en-US" dirty="0" smtClean="0"/>
              <a:t>.”</a:t>
            </a:r>
            <a:endParaRPr lang="en-US" dirty="0"/>
          </a:p>
        </p:txBody>
      </p:sp>
      <p:sp>
        <p:nvSpPr>
          <p:cNvPr id="4" name="Rounded Rectangle 3"/>
          <p:cNvSpPr/>
          <p:nvPr/>
        </p:nvSpPr>
        <p:spPr>
          <a:xfrm>
            <a:off x="6019800" y="4724400"/>
            <a:ext cx="2590800" cy="1066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See Sample </a:t>
            </a:r>
            <a:r>
              <a:rPr lang="en-US" dirty="0" smtClean="0">
                <a:hlinkClick r:id="rId2" action="ppaction://hlinksldjump"/>
              </a:rPr>
              <a:t>Analysis</a:t>
            </a:r>
            <a:r>
              <a:rPr lang="en-US" dirty="0" smtClean="0"/>
              <a:t> Here!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Graphic Organizers</a:t>
            </a:r>
            <a:endParaRPr lang="en-US" dirty="0"/>
          </a:p>
        </p:txBody>
      </p:sp>
      <p:graphicFrame>
        <p:nvGraphicFramePr>
          <p:cNvPr id="7" name="Content Placeholder 6"/>
          <p:cNvGraphicFramePr>
            <a:graphicFrameLocks noGrp="1"/>
          </p:cNvGraphicFramePr>
          <p:nvPr>
            <p:ph idx="1"/>
          </p:nvPr>
        </p:nvGraphicFramePr>
        <p:xfrm>
          <a:off x="457200" y="1600200"/>
          <a:ext cx="8229600" cy="4389119"/>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Says</a:t>
                      </a:r>
                      <a:endParaRPr lang="en-US" dirty="0"/>
                    </a:p>
                  </a:txBody>
                  <a:tcPr/>
                </a:tc>
                <a:tc>
                  <a:txBody>
                    <a:bodyPr/>
                    <a:lstStyle/>
                    <a:p>
                      <a:r>
                        <a:rPr lang="en-US" sz="1800" b="1" kern="1200" dirty="0" smtClean="0">
                          <a:solidFill>
                            <a:schemeClr val="lt1"/>
                          </a:solidFill>
                          <a:latin typeface="+mn-lt"/>
                          <a:ea typeface="+mn-ea"/>
                          <a:cs typeface="+mn-cs"/>
                        </a:rPr>
                        <a:t>Desert ,  creature, naked, bestial</a:t>
                      </a:r>
                    </a:p>
                    <a:p>
                      <a:r>
                        <a:rPr lang="en-US" sz="1800" b="1" kern="1200" dirty="0" smtClean="0">
                          <a:solidFill>
                            <a:schemeClr val="lt1"/>
                          </a:solidFill>
                          <a:latin typeface="+mn-lt"/>
                          <a:ea typeface="+mn-ea"/>
                          <a:cs typeface="+mn-cs"/>
                        </a:rPr>
                        <a:t>Heart</a:t>
                      </a:r>
                    </a:p>
                    <a:p>
                      <a:r>
                        <a:rPr lang="en-US" sz="1800" b="1" kern="1200" dirty="0" smtClean="0">
                          <a:solidFill>
                            <a:schemeClr val="lt1"/>
                          </a:solidFill>
                          <a:latin typeface="+mn-lt"/>
                          <a:ea typeface="+mn-ea"/>
                          <a:cs typeface="+mn-cs"/>
                        </a:rPr>
                        <a:t>Ate of it</a:t>
                      </a:r>
                    </a:p>
                    <a:p>
                      <a:r>
                        <a:rPr lang="en-US" sz="1800" b="1" kern="1200" dirty="0" smtClean="0">
                          <a:solidFill>
                            <a:schemeClr val="lt1"/>
                          </a:solidFill>
                          <a:latin typeface="+mn-lt"/>
                          <a:ea typeface="+mn-ea"/>
                          <a:cs typeface="+mn-cs"/>
                        </a:rPr>
                        <a:t>Bitter</a:t>
                      </a:r>
                    </a:p>
                    <a:p>
                      <a:r>
                        <a:rPr lang="en-US" sz="1800" b="1" kern="1200" dirty="0" smtClean="0">
                          <a:solidFill>
                            <a:schemeClr val="lt1"/>
                          </a:solidFill>
                          <a:latin typeface="+mn-lt"/>
                          <a:ea typeface="+mn-ea"/>
                          <a:cs typeface="+mn-cs"/>
                        </a:rPr>
                        <a:t>Like it </a:t>
                      </a:r>
                    </a:p>
                    <a:p>
                      <a:endParaRPr lang="en-US" dirty="0"/>
                    </a:p>
                  </a:txBody>
                  <a:tcPr/>
                </a:tc>
              </a:tr>
              <a:tr h="370840">
                <a:tc>
                  <a:txBody>
                    <a:bodyPr/>
                    <a:lstStyle/>
                    <a:p>
                      <a:r>
                        <a:rPr lang="en-US" dirty="0" smtClean="0"/>
                        <a:t>Means</a:t>
                      </a:r>
                      <a:endParaRPr lang="en-US" dirty="0"/>
                    </a:p>
                  </a:txBody>
                  <a:tcPr/>
                </a:tc>
                <a:tc>
                  <a:txBody>
                    <a:bodyPr/>
                    <a:lstStyle/>
                    <a:p>
                      <a:r>
                        <a:rPr lang="en-US" sz="1800" kern="1200" dirty="0" smtClean="0">
                          <a:solidFill>
                            <a:schemeClr val="dk1"/>
                          </a:solidFill>
                          <a:latin typeface="+mn-lt"/>
                          <a:ea typeface="+mn-ea"/>
                          <a:cs typeface="+mn-cs"/>
                        </a:rPr>
                        <a:t>Life is filled with tragedy and grief</a:t>
                      </a:r>
                    </a:p>
                    <a:p>
                      <a:r>
                        <a:rPr lang="en-US" sz="1800" kern="1200" dirty="0" smtClean="0">
                          <a:solidFill>
                            <a:schemeClr val="dk1"/>
                          </a:solidFill>
                          <a:latin typeface="+mn-lt"/>
                          <a:ea typeface="+mn-ea"/>
                          <a:cs typeface="+mn-cs"/>
                        </a:rPr>
                        <a:t>Lost father at nine</a:t>
                      </a:r>
                    </a:p>
                    <a:p>
                      <a:r>
                        <a:rPr lang="en-US" sz="1800" kern="1200" dirty="0" smtClean="0">
                          <a:solidFill>
                            <a:schemeClr val="dk1"/>
                          </a:solidFill>
                          <a:latin typeface="+mn-lt"/>
                          <a:ea typeface="+mn-ea"/>
                          <a:cs typeface="+mn-cs"/>
                        </a:rPr>
                        <a:t>Suffered from tuberculosis</a:t>
                      </a:r>
                    </a:p>
                    <a:p>
                      <a:r>
                        <a:rPr lang="en-US" sz="1800" kern="1200" dirty="0" smtClean="0">
                          <a:solidFill>
                            <a:schemeClr val="dk1"/>
                          </a:solidFill>
                          <a:latin typeface="+mn-lt"/>
                          <a:ea typeface="+mn-ea"/>
                          <a:cs typeface="+mn-cs"/>
                        </a:rPr>
                        <a:t>Fascinated by war, violence</a:t>
                      </a:r>
                    </a:p>
                    <a:p>
                      <a:r>
                        <a:rPr lang="en-US" sz="1800" kern="1200" dirty="0" smtClean="0">
                          <a:solidFill>
                            <a:schemeClr val="dk1"/>
                          </a:solidFill>
                          <a:latin typeface="+mn-lt"/>
                          <a:ea typeface="+mn-ea"/>
                          <a:cs typeface="+mn-cs"/>
                        </a:rPr>
                        <a:t>War journalist</a:t>
                      </a:r>
                    </a:p>
                    <a:p>
                      <a:r>
                        <a:rPr lang="en-US" sz="1800" kern="1200" dirty="0" smtClean="0">
                          <a:solidFill>
                            <a:schemeClr val="dk1"/>
                          </a:solidFill>
                          <a:latin typeface="+mn-lt"/>
                          <a:ea typeface="+mn-ea"/>
                          <a:cs typeface="+mn-cs"/>
                        </a:rPr>
                        <a:t>Debt, penniless artist</a:t>
                      </a:r>
                      <a:endParaRPr lang="en-US" dirty="0"/>
                    </a:p>
                  </a:txBody>
                  <a:tcPr/>
                </a:tc>
              </a:tr>
              <a:tr h="370840">
                <a:tc>
                  <a:txBody>
                    <a:bodyPr/>
                    <a:lstStyle/>
                    <a:p>
                      <a:r>
                        <a:rPr lang="en-US" dirty="0" smtClean="0"/>
                        <a:t>Suggest</a:t>
                      </a:r>
                      <a:endParaRPr lang="en-US" dirty="0"/>
                    </a:p>
                  </a:txBody>
                  <a:tcPr/>
                </a:tc>
                <a:tc>
                  <a:txBody>
                    <a:bodyPr/>
                    <a:lstStyle/>
                    <a:p>
                      <a:r>
                        <a:rPr lang="en-US" sz="1800" kern="1200" dirty="0" smtClean="0">
                          <a:solidFill>
                            <a:schemeClr val="dk1"/>
                          </a:solidFill>
                          <a:latin typeface="+mn-lt"/>
                          <a:ea typeface="+mn-ea"/>
                          <a:cs typeface="+mn-cs"/>
                        </a:rPr>
                        <a:t>Embrace life even if bitter cause it makes up the essence of being, Marilyn Monroe, Michael J. Fox,  </a:t>
                      </a:r>
                      <a:r>
                        <a:rPr lang="en-US" sz="1800" kern="1200" dirty="0" err="1" smtClean="0">
                          <a:solidFill>
                            <a:schemeClr val="dk1"/>
                          </a:solidFill>
                          <a:latin typeface="+mn-lt"/>
                          <a:ea typeface="+mn-ea"/>
                          <a:cs typeface="+mn-cs"/>
                        </a:rPr>
                        <a:t>Morrie</a:t>
                      </a:r>
                      <a:r>
                        <a:rPr lang="en-US" sz="1800" kern="1200" dirty="0" smtClean="0">
                          <a:solidFill>
                            <a:schemeClr val="dk1"/>
                          </a:solidFill>
                          <a:latin typeface="+mn-lt"/>
                          <a:ea typeface="+mn-ea"/>
                          <a:cs typeface="+mn-cs"/>
                        </a:rPr>
                        <a:t>, AL Disease, </a:t>
                      </a:r>
                      <a:endParaRPr lang="en-US"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rmAutofit fontScale="90000"/>
          </a:bodyPr>
          <a:lstStyle/>
          <a:p>
            <a:r>
              <a:rPr lang="en-US" sz="2400" dirty="0" smtClean="0"/>
              <a:t>Modeling</a:t>
            </a:r>
            <a:endParaRPr lang="en-US" sz="2400" dirty="0"/>
          </a:p>
        </p:txBody>
      </p:sp>
      <p:sp>
        <p:nvSpPr>
          <p:cNvPr id="3" name="Content Placeholder 2"/>
          <p:cNvSpPr>
            <a:spLocks noGrp="1"/>
          </p:cNvSpPr>
          <p:nvPr>
            <p:ph idx="1"/>
          </p:nvPr>
        </p:nvSpPr>
        <p:spPr>
          <a:xfrm>
            <a:off x="0" y="381000"/>
            <a:ext cx="9144000" cy="6477000"/>
          </a:xfrm>
        </p:spPr>
        <p:txBody>
          <a:bodyPr>
            <a:normAutofit fontScale="25000" lnSpcReduction="20000"/>
          </a:bodyPr>
          <a:lstStyle/>
          <a:p>
            <a:r>
              <a:rPr lang="en-US" sz="5600" dirty="0" smtClean="0"/>
              <a:t>     Stephen </a:t>
            </a:r>
            <a:r>
              <a:rPr lang="en-US" sz="5600" dirty="0"/>
              <a:t>Crane’s tragic life is reflected in his poem, “In the Desert.”  In the poem a man runs across another man/creature eating his bitter heart and liking it because it is bitter and it is his own heart.</a:t>
            </a:r>
          </a:p>
          <a:p>
            <a:r>
              <a:rPr lang="en-US" sz="5600" dirty="0"/>
              <a:t>     Crane’s universal setting is one any reader can easily imagine and relate. “The desert” is a metaphor for life.  Every man has suffered/experienced barren existence, moments of death, pain, or hopelessness.  Crane’s life was filled with grief and “bitter – bitter” was his life.  He lost his father at nine, suffered tuberculosis and often lived a penniless existence.  Yet, he kept embracing life and drinking deep of its dregs.  His poem infers the baseness of man.  As a war correspondent he observed man as a “creature, naked, bestial” and animalistic.  He must have witnessed man’s inhumanity to man as well as man’s capacity for sacrifice and compassion.  Man has a choice, when witnessing life, to “like it” or despise it.  The man “in the desert” or in the depths of despair chooses to eat/digest life or “his heart” in all its bitterness.  The man recognizes that life is complex, filled with joys and “bitter” sorrows.  He cannot separate the two and consequently embraces it all.  Life is “held…” dearly “in his hands” and it is “good” for it is all he has.  There is only one life/opportunity for existence on earth or “upon the ground.”</a:t>
            </a:r>
          </a:p>
          <a:p>
            <a:r>
              <a:rPr lang="en-US" sz="5600" dirty="0"/>
              <a:t>     The poem suggests that to embrace a “bitter” life is better than embracing no life at all.  Often the bitterness of life is the foundation of a person’s essence.  Marilyn Monroe was once asked if she would change anything about her life.  Now this was a woman who had suffered great pain and despair.  Yet, she responded with a firm “No.”  She inferred that if it took all her past experiences to bring her to the point that she was at now then she had to embrace it all.  Literature is filled with stories of individuals who have suffered and endured.  But, the truly inspirational stories are the ones in which the author/protagonist grows from the experience, turns and confronts the bitterness.  Eli </a:t>
            </a:r>
            <a:r>
              <a:rPr lang="en-US" sz="5600" dirty="0" err="1"/>
              <a:t>Wissel</a:t>
            </a:r>
            <a:r>
              <a:rPr lang="en-US" sz="5600" dirty="0"/>
              <a:t> lived through the horrific experience of WW II in a concentration camp.  He was the lone survivor of his family.  He knew “the desert.”  For years he could not write of the experience.  Yet, with his autobiographical novel, </a:t>
            </a:r>
            <a:r>
              <a:rPr lang="en-US" sz="5600" i="1" dirty="0"/>
              <a:t>Night</a:t>
            </a:r>
            <a:r>
              <a:rPr lang="en-US" sz="5600" dirty="0"/>
              <a:t>, he broke his silence.  He confronted the “bitterness” and was able to go on.  He was instrumental in the construction of the Holocaust Museum in Washington, D.C. and has been crucial in voicing the words of others who have suffered or are suffering from genocide.  Life is good in all its bitterness, the alternative is death and that comes soon enough.</a:t>
            </a:r>
          </a:p>
          <a:p>
            <a:pPr>
              <a:buNone/>
            </a:pPr>
            <a:r>
              <a:rPr lang="en-US" sz="5600" dirty="0"/>
              <a:t>  	</a:t>
            </a:r>
            <a:r>
              <a:rPr lang="en-US" sz="5600" dirty="0" smtClean="0"/>
              <a:t>     This </a:t>
            </a:r>
            <a:r>
              <a:rPr lang="en-US" sz="5600" dirty="0"/>
              <a:t>poem is significant to Stephen Crane’s life because, Crane’s father died when he was nine years old.  The part that is most similar with his life and this poem is when he asks the creature how its heart tastes and the creature responds and says “It is Bitter-Bitter.  But I like it Bitter, because it is my heart.  I believe he is hung up on war and it is eating away at him is why he says “I like it, Because it is my heart.”  Another reason I believe Crane was Bitter and wrote the way he did was because he was in debt and suffering from tuberculosis but Crane lived a short life, which no one would ask for.</a:t>
            </a:r>
          </a:p>
          <a:p>
            <a:r>
              <a:rPr lang="en-US" sz="5600" dirty="0"/>
              <a:t> </a:t>
            </a:r>
            <a:r>
              <a:rPr lang="en-US" sz="5600" dirty="0" smtClean="0"/>
              <a:t>Stephen </a:t>
            </a:r>
            <a:r>
              <a:rPr lang="en-US" sz="5600" dirty="0"/>
              <a:t>Crane writes an exceptionally odd plot in the poem, “In The Desert.”  The poem says that there is a naked creature in the desert, eating his “bitter heart.”  He likes to eat his heart though, because it is his.  This “creature” squatting upon the ground may symbolize man’s true wickedness, selfishness, and darkness.  The creature has a hint of snappiness, in the last line.  “Because it is MY heart.”  His attitude can be linked with that of the Lord of the Ring’s character, </a:t>
            </a:r>
            <a:r>
              <a:rPr lang="en-US" sz="5600" dirty="0" err="1"/>
              <a:t>Smeagol</a:t>
            </a:r>
            <a:r>
              <a:rPr lang="en-US" sz="5600" dirty="0"/>
              <a:t>.  He is deformed, and almost naked.  These two characters have a mysteriously relative likeness.  This poem is very powerful.</a:t>
            </a:r>
          </a:p>
          <a:p>
            <a:endParaRPr lang="en-US" dirty="0"/>
          </a:p>
        </p:txBody>
      </p:sp>
      <p:sp>
        <p:nvSpPr>
          <p:cNvPr id="4" name="Left Arrow 3">
            <a:hlinkClick r:id="" action="ppaction://hlinkshowjump?jump=lastslideviewed"/>
          </p:cNvPr>
          <p:cNvSpPr/>
          <p:nvPr/>
        </p:nvSpPr>
        <p:spPr>
          <a:xfrm>
            <a:off x="7162800" y="0"/>
            <a:ext cx="1371600" cy="5334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Return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8564" y="287517"/>
            <a:ext cx="8229600" cy="1143000"/>
          </a:xfrm>
        </p:spPr>
        <p:txBody>
          <a:bodyPr/>
          <a:lstStyle/>
          <a:p>
            <a:r>
              <a:rPr lang="en-US" dirty="0" smtClean="0"/>
              <a:t>Practice</a:t>
            </a:r>
            <a:endParaRPr lang="en-US" dirty="0"/>
          </a:p>
        </p:txBody>
      </p:sp>
      <p:sp>
        <p:nvSpPr>
          <p:cNvPr id="6" name="Text Placeholder 5"/>
          <p:cNvSpPr>
            <a:spLocks noGrp="1"/>
          </p:cNvSpPr>
          <p:nvPr>
            <p:ph type="body" idx="1"/>
          </p:nvPr>
        </p:nvSpPr>
        <p:spPr/>
        <p:txBody>
          <a:bodyPr/>
          <a:lstStyle/>
          <a:p>
            <a:r>
              <a:rPr lang="en-US" dirty="0" smtClean="0"/>
              <a:t>Students selected a poem….</a:t>
            </a:r>
            <a:endParaRPr lang="en-US" dirty="0"/>
          </a:p>
        </p:txBody>
      </p:sp>
      <p:pic>
        <p:nvPicPr>
          <p:cNvPr id="4" name="Content Placeholder 3" descr="Firstlovepoemreganandkellymg369.JPG"/>
          <p:cNvPicPr>
            <a:picLocks noGrp="1" noChangeAspect="1"/>
          </p:cNvPicPr>
          <p:nvPr>
            <p:ph sz="half" idx="2"/>
          </p:nvPr>
        </p:nvPicPr>
        <p:blipFill>
          <a:blip r:embed="rId3" cstate="print"/>
          <a:stretch>
            <a:fillRect/>
          </a:stretch>
        </p:blipFill>
        <p:spPr>
          <a:xfrm>
            <a:off x="0" y="2174875"/>
            <a:ext cx="4191000" cy="4683126"/>
          </a:xfrm>
        </p:spPr>
      </p:pic>
      <p:sp>
        <p:nvSpPr>
          <p:cNvPr id="7" name="Text Placeholder 6"/>
          <p:cNvSpPr>
            <a:spLocks noGrp="1"/>
          </p:cNvSpPr>
          <p:nvPr>
            <p:ph type="body" sz="quarter" idx="3"/>
          </p:nvPr>
        </p:nvSpPr>
        <p:spPr>
          <a:xfrm>
            <a:off x="4645025" y="1535113"/>
            <a:ext cx="4498975" cy="639762"/>
          </a:xfrm>
        </p:spPr>
        <p:txBody>
          <a:bodyPr>
            <a:normAutofit/>
          </a:bodyPr>
          <a:lstStyle/>
          <a:p>
            <a:r>
              <a:rPr lang="en-US" dirty="0" smtClean="0"/>
              <a:t>In pairs read closely and critically</a:t>
            </a:r>
            <a:endParaRPr lang="en-US" dirty="0"/>
          </a:p>
        </p:txBody>
      </p:sp>
      <p:pic>
        <p:nvPicPr>
          <p:cNvPr id="9" name="Content Placeholder 8" descr="iReganKevinPoemmg368.JPG"/>
          <p:cNvPicPr>
            <a:picLocks noGrp="1" noChangeAspect="1"/>
          </p:cNvPicPr>
          <p:nvPr>
            <p:ph sz="quarter" idx="4"/>
          </p:nvPr>
        </p:nvPicPr>
        <p:blipFill>
          <a:blip r:embed="rId4" cstate="print"/>
          <a:stretch>
            <a:fillRect/>
          </a:stretch>
        </p:blipFill>
        <p:spPr>
          <a:xfrm>
            <a:off x="4419601" y="2174874"/>
            <a:ext cx="4724400" cy="4683125"/>
          </a:xfr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Scaffold Students to Theme</a:t>
            </a:r>
            <a:endParaRPr lang="en-US" dirty="0"/>
          </a:p>
        </p:txBody>
      </p:sp>
      <p:pic>
        <p:nvPicPr>
          <p:cNvPr id="7" name="Content Placeholder 6" descr="LiloandStitch.JPG"/>
          <p:cNvPicPr>
            <a:picLocks noGrp="1" noChangeAspect="1"/>
          </p:cNvPicPr>
          <p:nvPr>
            <p:ph idx="1"/>
          </p:nvPr>
        </p:nvPicPr>
        <p:blipFill>
          <a:blip r:embed="rId2" cstate="print"/>
          <a:stretch>
            <a:fillRect/>
          </a:stretch>
        </p:blipFill>
        <p:spPr>
          <a:xfrm>
            <a:off x="1439109" y="1600200"/>
            <a:ext cx="6265782" cy="4525963"/>
          </a:xfr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Boot Camp</a:t>
            </a:r>
            <a:endParaRPr lang="en-US" dirty="0"/>
          </a:p>
        </p:txBody>
      </p:sp>
      <p:sp>
        <p:nvSpPr>
          <p:cNvPr id="3" name="Text Placeholder 2"/>
          <p:cNvSpPr>
            <a:spLocks noGrp="1"/>
          </p:cNvSpPr>
          <p:nvPr>
            <p:ph type="body" idx="1"/>
          </p:nvPr>
        </p:nvSpPr>
        <p:spPr/>
        <p:txBody>
          <a:bodyPr/>
          <a:lstStyle/>
          <a:p>
            <a:r>
              <a:rPr lang="en-US" dirty="0" smtClean="0"/>
              <a:t>C. Schofield and E. </a:t>
            </a:r>
            <a:r>
              <a:rPr lang="en-US" dirty="0" err="1" smtClean="0"/>
              <a:t>Subers</a:t>
            </a:r>
            <a:r>
              <a:rPr lang="en-US" dirty="0" smtClean="0"/>
              <a:t> </a:t>
            </a:r>
            <a:endParaRPr lang="en-US" dirty="0"/>
          </a:p>
        </p:txBody>
      </p:sp>
      <p:pic>
        <p:nvPicPr>
          <p:cNvPr id="7" name="Content Placeholder 6" descr="data-center-servers-t001.jpg"/>
          <p:cNvPicPr>
            <a:picLocks noGrp="1" noChangeAspect="1"/>
          </p:cNvPicPr>
          <p:nvPr>
            <p:ph sz="half" idx="2"/>
          </p:nvPr>
        </p:nvPicPr>
        <p:blipFill>
          <a:blip r:embed="rId2" cstate="print"/>
          <a:stretch>
            <a:fillRect/>
          </a:stretch>
        </p:blipFill>
        <p:spPr>
          <a:xfrm>
            <a:off x="457200" y="2682929"/>
            <a:ext cx="4040188" cy="2935179"/>
          </a:xfrm>
        </p:spPr>
      </p:pic>
      <p:sp>
        <p:nvSpPr>
          <p:cNvPr id="5" name="Text Placeholder 4"/>
          <p:cNvSpPr>
            <a:spLocks noGrp="1"/>
          </p:cNvSpPr>
          <p:nvPr>
            <p:ph type="body" sz="quarter" idx="3"/>
          </p:nvPr>
        </p:nvSpPr>
        <p:spPr/>
        <p:txBody>
          <a:bodyPr/>
          <a:lstStyle/>
          <a:p>
            <a:r>
              <a:rPr lang="en-US" dirty="0" smtClean="0"/>
              <a:t>The Journey…</a:t>
            </a:r>
            <a:endParaRPr lang="en-US" dirty="0"/>
          </a:p>
        </p:txBody>
      </p:sp>
      <p:pic>
        <p:nvPicPr>
          <p:cNvPr id="8" name="Content Placeholder 7" descr="boot_camp.jpg"/>
          <p:cNvPicPr>
            <a:picLocks noGrp="1" noChangeAspect="1"/>
          </p:cNvPicPr>
          <p:nvPr>
            <p:ph sz="quarter" idx="4"/>
          </p:nvPr>
        </p:nvPicPr>
        <p:blipFill>
          <a:blip r:embed="rId3" cstate="print"/>
          <a:stretch>
            <a:fillRect/>
          </a:stretch>
        </p:blipFill>
        <p:spPr>
          <a:xfrm>
            <a:off x="4645025" y="3115824"/>
            <a:ext cx="4041775" cy="2069389"/>
          </a:xfr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Hallmark Card</a:t>
            </a:r>
            <a:endParaRPr lang="en-US" dirty="0"/>
          </a:p>
        </p:txBody>
      </p:sp>
      <p:pic>
        <p:nvPicPr>
          <p:cNvPr id="5" name="Content Placeholder 4" descr="frontpagecardhallmarkfrank.JPG"/>
          <p:cNvPicPr>
            <a:picLocks noGrp="1" noChangeAspect="1"/>
          </p:cNvPicPr>
          <p:nvPr>
            <p:ph sz="half" idx="1"/>
          </p:nvPr>
        </p:nvPicPr>
        <p:blipFill>
          <a:blip r:embed="rId2" cstate="print"/>
          <a:stretch>
            <a:fillRect/>
          </a:stretch>
        </p:blipFill>
        <p:spPr>
          <a:xfrm>
            <a:off x="457200" y="1828800"/>
            <a:ext cx="4038600" cy="4005074"/>
          </a:xfrm>
        </p:spPr>
      </p:pic>
      <p:pic>
        <p:nvPicPr>
          <p:cNvPr id="6" name="Content Placeholder 5" descr="secondpagecardhallmarkfrank.JPG"/>
          <p:cNvPicPr>
            <a:picLocks noGrp="1" noChangeAspect="1"/>
          </p:cNvPicPr>
          <p:nvPr>
            <p:ph sz="half" idx="2"/>
          </p:nvPr>
        </p:nvPicPr>
        <p:blipFill>
          <a:blip r:embed="rId3" cstate="print"/>
          <a:stretch>
            <a:fillRect/>
          </a:stretch>
        </p:blipFill>
        <p:spPr>
          <a:xfrm>
            <a:off x="5233416" y="1752600"/>
            <a:ext cx="2868168" cy="3911949"/>
          </a:xfrm>
        </p:spPr>
      </p:pic>
      <p:sp>
        <p:nvSpPr>
          <p:cNvPr id="3" name="Rounded Rectangle 2"/>
          <p:cNvSpPr/>
          <p:nvPr/>
        </p:nvSpPr>
        <p:spPr>
          <a:xfrm>
            <a:off x="685800" y="5562600"/>
            <a:ext cx="2743200" cy="990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More student </a:t>
            </a:r>
            <a:r>
              <a:rPr lang="en-US" dirty="0" smtClean="0">
                <a:hlinkClick r:id="rId4" action="ppaction://hlinksldjump"/>
              </a:rPr>
              <a:t>samples</a:t>
            </a:r>
            <a:r>
              <a:rPr lang="en-US" dirty="0" smtClean="0"/>
              <a:t> here!</a:t>
            </a:r>
            <a:endParaRPr lang="en-US" dirty="0"/>
          </a:p>
        </p:txBody>
      </p:sp>
      <p:sp>
        <p:nvSpPr>
          <p:cNvPr id="9" name="Rounded Rectangle 8">
            <a:hlinkClick r:id="rId5" action="ppaction://hlinksldjump"/>
          </p:cNvPr>
          <p:cNvSpPr/>
          <p:nvPr/>
        </p:nvSpPr>
        <p:spPr>
          <a:xfrm>
            <a:off x="4800600" y="5562600"/>
            <a:ext cx="2743200" cy="990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And Here!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Hallmark Card – Potential theme of </a:t>
            </a:r>
            <a:r>
              <a:rPr lang="en-US" i="1" dirty="0" smtClean="0"/>
              <a:t>Lord of the Flies</a:t>
            </a:r>
            <a:endParaRPr lang="en-US" i="1" dirty="0"/>
          </a:p>
        </p:txBody>
      </p:sp>
      <p:pic>
        <p:nvPicPr>
          <p:cNvPr id="5" name="Content Placeholder 4" descr="img372.jpg"/>
          <p:cNvPicPr>
            <a:picLocks noGrp="1" noChangeAspect="1"/>
          </p:cNvPicPr>
          <p:nvPr>
            <p:ph sz="half" idx="1"/>
          </p:nvPr>
        </p:nvPicPr>
        <p:blipFill>
          <a:blip r:embed="rId2" cstate="print"/>
          <a:stretch>
            <a:fillRect/>
          </a:stretch>
        </p:blipFill>
        <p:spPr>
          <a:xfrm>
            <a:off x="304800" y="1676400"/>
            <a:ext cx="4038600" cy="4419600"/>
          </a:xfrm>
        </p:spPr>
      </p:pic>
      <p:pic>
        <p:nvPicPr>
          <p:cNvPr id="6" name="Content Placeholder 5" descr="img373.jpg"/>
          <p:cNvPicPr>
            <a:picLocks noGrp="1" noChangeAspect="1"/>
          </p:cNvPicPr>
          <p:nvPr>
            <p:ph sz="half" idx="2"/>
          </p:nvPr>
        </p:nvPicPr>
        <p:blipFill>
          <a:blip r:embed="rId3" cstate="print"/>
          <a:stretch>
            <a:fillRect/>
          </a:stretch>
        </p:blipFill>
        <p:spPr>
          <a:xfrm>
            <a:off x="4955439" y="1600200"/>
            <a:ext cx="3424121" cy="4525963"/>
          </a:xfrm>
        </p:spPr>
      </p:pic>
      <p:sp>
        <p:nvSpPr>
          <p:cNvPr id="7" name="Left Arrow 6">
            <a:hlinkClick r:id="" action="ppaction://hlinkshowjump?jump=lastslideviewed"/>
          </p:cNvPr>
          <p:cNvSpPr/>
          <p:nvPr/>
        </p:nvSpPr>
        <p:spPr>
          <a:xfrm>
            <a:off x="7162800" y="6324600"/>
            <a:ext cx="1371600" cy="5334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Return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Hallmark Card – Potential theme of </a:t>
            </a:r>
            <a:br>
              <a:rPr lang="en-US" dirty="0" smtClean="0"/>
            </a:br>
            <a:r>
              <a:rPr lang="en-US" i="1" dirty="0" smtClean="0"/>
              <a:t>Lord of the Flies</a:t>
            </a:r>
            <a:endParaRPr lang="en-US" i="1" dirty="0"/>
          </a:p>
        </p:txBody>
      </p:sp>
      <p:pic>
        <p:nvPicPr>
          <p:cNvPr id="10" name="Content Placeholder 9" descr="madisonlofcoverimg370.JPG"/>
          <p:cNvPicPr>
            <a:picLocks noGrp="1" noChangeAspect="1"/>
          </p:cNvPicPr>
          <p:nvPr>
            <p:ph sz="half" idx="1"/>
          </p:nvPr>
        </p:nvPicPr>
        <p:blipFill>
          <a:blip r:embed="rId2" cstate="print"/>
          <a:stretch>
            <a:fillRect/>
          </a:stretch>
        </p:blipFill>
        <p:spPr>
          <a:xfrm>
            <a:off x="457200" y="1676400"/>
            <a:ext cx="4038600" cy="4114800"/>
          </a:xfrm>
        </p:spPr>
      </p:pic>
      <p:pic>
        <p:nvPicPr>
          <p:cNvPr id="11" name="Content Placeholder 10" descr="img371.jpg"/>
          <p:cNvPicPr>
            <a:picLocks noGrp="1" noChangeAspect="1"/>
          </p:cNvPicPr>
          <p:nvPr>
            <p:ph sz="half" idx="2"/>
          </p:nvPr>
        </p:nvPicPr>
        <p:blipFill>
          <a:blip r:embed="rId3" cstate="print"/>
          <a:stretch>
            <a:fillRect/>
          </a:stretch>
        </p:blipFill>
        <p:spPr>
          <a:xfrm>
            <a:off x="4800600" y="1676400"/>
            <a:ext cx="4038600" cy="3657600"/>
          </a:xfrm>
        </p:spPr>
      </p:pic>
      <p:sp>
        <p:nvSpPr>
          <p:cNvPr id="5" name="Left Arrow 4">
            <a:hlinkClick r:id="" action="ppaction://hlinkshowjump?jump=lastslideviewed"/>
          </p:cNvPr>
          <p:cNvSpPr/>
          <p:nvPr/>
        </p:nvSpPr>
        <p:spPr>
          <a:xfrm>
            <a:off x="7315200" y="6305768"/>
            <a:ext cx="1371600" cy="5334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Return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Post-Test Last Letter</a:t>
            </a:r>
            <a:endParaRPr lang="en-US" dirty="0"/>
          </a:p>
        </p:txBody>
      </p:sp>
      <p:pic>
        <p:nvPicPr>
          <p:cNvPr id="4" name="Content Placeholder 3" descr="iLaurenGrimespretestmg367.JPG"/>
          <p:cNvPicPr>
            <a:picLocks noGrp="1" noChangeAspect="1"/>
          </p:cNvPicPr>
          <p:nvPr>
            <p:ph idx="1"/>
          </p:nvPr>
        </p:nvPicPr>
        <p:blipFill>
          <a:blip r:embed="rId2" cstate="print"/>
          <a:stretch>
            <a:fillRect/>
          </a:stretch>
        </p:blipFill>
        <p:spPr>
          <a:xfrm>
            <a:off x="533400" y="838200"/>
            <a:ext cx="8229600" cy="5791200"/>
          </a:xfr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Post-Test Last Letter</a:t>
            </a:r>
            <a:endParaRPr lang="en-US" dirty="0"/>
          </a:p>
        </p:txBody>
      </p:sp>
      <p:pic>
        <p:nvPicPr>
          <p:cNvPr id="4" name="Content Placeholder 3" descr="iAlexlastlettermg365.JPG"/>
          <p:cNvPicPr>
            <a:picLocks noGrp="1" noChangeAspect="1"/>
          </p:cNvPicPr>
          <p:nvPr>
            <p:ph idx="1"/>
          </p:nvPr>
        </p:nvPicPr>
        <p:blipFill>
          <a:blip r:embed="rId2" cstate="print"/>
          <a:stretch>
            <a:fillRect/>
          </a:stretch>
        </p:blipFill>
        <p:spPr>
          <a:xfrm>
            <a:off x="685800" y="838200"/>
            <a:ext cx="7924800" cy="6019800"/>
          </a:xfr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pPr algn="l"/>
            <a:r>
              <a:rPr lang="en-US" sz="1100" dirty="0" smtClean="0"/>
              <a:t>http://www.boutell.com/frankenstein/chapter24c.html</a:t>
            </a:r>
            <a:r>
              <a:rPr lang="en-US" dirty="0" smtClean="0"/>
              <a:t/>
            </a:r>
            <a:br>
              <a:rPr lang="en-US" dirty="0" smtClean="0"/>
            </a:br>
            <a:r>
              <a:rPr lang="en-US" sz="2000" dirty="0" smtClean="0"/>
              <a:t>Chapter 24 (Part Three)</a:t>
            </a:r>
            <a:br>
              <a:rPr lang="en-US" sz="2000" dirty="0" smtClean="0"/>
            </a:br>
            <a:r>
              <a:rPr lang="en-US" sz="2000" dirty="0" smtClean="0"/>
              <a:t>September 12th… Last Letter of </a:t>
            </a:r>
            <a:r>
              <a:rPr lang="en-US" sz="2000" i="1" dirty="0" smtClean="0"/>
              <a:t>Frankenstein</a:t>
            </a:r>
            <a:r>
              <a:rPr lang="en-US" sz="2000" dirty="0" smtClean="0"/>
              <a:t> Post Test</a:t>
            </a:r>
            <a:endParaRPr lang="en-US" sz="2000" dirty="0"/>
          </a:p>
        </p:txBody>
      </p:sp>
      <p:sp>
        <p:nvSpPr>
          <p:cNvPr id="3" name="Content Placeholder 2"/>
          <p:cNvSpPr>
            <a:spLocks noGrp="1"/>
          </p:cNvSpPr>
          <p:nvPr>
            <p:ph idx="1"/>
          </p:nvPr>
        </p:nvSpPr>
        <p:spPr>
          <a:xfrm>
            <a:off x="457200" y="838200"/>
            <a:ext cx="8229600" cy="6019800"/>
          </a:xfrm>
        </p:spPr>
        <p:txBody>
          <a:bodyPr>
            <a:normAutofit fontScale="25000" lnSpcReduction="20000"/>
          </a:bodyPr>
          <a:lstStyle/>
          <a:p>
            <a:pPr>
              <a:buNone/>
            </a:pPr>
            <a:r>
              <a:rPr lang="en-US" sz="5600" dirty="0" smtClean="0"/>
              <a:t>It is past; I am returning to England. I have lost my hopes of utility and glory; -- I have lost my friend. But I will</a:t>
            </a:r>
          </a:p>
          <a:p>
            <a:pPr>
              <a:buNone/>
            </a:pPr>
            <a:r>
              <a:rPr lang="en-US" sz="5600" dirty="0" err="1" smtClean="0"/>
              <a:t>endeavour</a:t>
            </a:r>
            <a:r>
              <a:rPr lang="en-US" sz="5600" dirty="0" smtClean="0"/>
              <a:t> to detail these bitter circumstances to you, my dear sister; and while I am wafted towards England,</a:t>
            </a:r>
          </a:p>
          <a:p>
            <a:pPr>
              <a:buNone/>
            </a:pPr>
            <a:r>
              <a:rPr lang="en-US" sz="5600" dirty="0" smtClean="0"/>
              <a:t> and towards you, I will not despond.</a:t>
            </a:r>
            <a:endParaRPr lang="en-US" sz="5600" dirty="0"/>
          </a:p>
          <a:p>
            <a:pPr>
              <a:buNone/>
            </a:pPr>
            <a:endParaRPr lang="en-US" sz="5600" dirty="0" smtClean="0"/>
          </a:p>
          <a:p>
            <a:pPr>
              <a:buNone/>
            </a:pPr>
            <a:r>
              <a:rPr lang="en-US" sz="5600" dirty="0" smtClean="0"/>
              <a:t>September 9th, the ice began to move, and </a:t>
            </a:r>
            <a:r>
              <a:rPr lang="en-US" sz="5600" dirty="0" err="1" smtClean="0"/>
              <a:t>roarings</a:t>
            </a:r>
            <a:r>
              <a:rPr lang="en-US" sz="5600" dirty="0" smtClean="0"/>
              <a:t> like thunder were heard at a distance as the islands split </a:t>
            </a:r>
          </a:p>
          <a:p>
            <a:pPr>
              <a:buNone/>
            </a:pPr>
            <a:r>
              <a:rPr lang="en-US" sz="5600" dirty="0" smtClean="0"/>
              <a:t>and cracked in every direction. We were in the most imminent peril; but, as we could only remain passive, my</a:t>
            </a:r>
          </a:p>
          <a:p>
            <a:pPr>
              <a:buNone/>
            </a:pPr>
            <a:r>
              <a:rPr lang="en-US" sz="5600" dirty="0" smtClean="0"/>
              <a:t>chief attention was occupied by unfortunate quest, whose illness increased in such a degree that he was</a:t>
            </a:r>
          </a:p>
          <a:p>
            <a:pPr>
              <a:buNone/>
            </a:pPr>
            <a:r>
              <a:rPr lang="en-US" sz="5600" dirty="0" smtClean="0"/>
              <a:t> entirely confined to his bed. The ice cracked behind us, and was driven with force towards the north; a breeze </a:t>
            </a:r>
          </a:p>
          <a:p>
            <a:pPr>
              <a:buNone/>
            </a:pPr>
            <a:r>
              <a:rPr lang="en-US" sz="5600" dirty="0" smtClean="0"/>
              <a:t>sprung from the west, and on the 11th the passage towards the south became perfectly free. When the sailors</a:t>
            </a:r>
          </a:p>
          <a:p>
            <a:pPr>
              <a:buNone/>
            </a:pPr>
            <a:r>
              <a:rPr lang="en-US" sz="5600" dirty="0" smtClean="0"/>
              <a:t> saw this, and that their return to their native country was apparently assured, a shout of tumultuous joy broke</a:t>
            </a:r>
          </a:p>
          <a:p>
            <a:pPr>
              <a:buNone/>
            </a:pPr>
            <a:r>
              <a:rPr lang="en-US" sz="5600" dirty="0" smtClean="0"/>
              <a:t> from them, loud and long continued. Frankenstein, who was dozing, awoke and asked the cause of the tumult.</a:t>
            </a:r>
          </a:p>
          <a:p>
            <a:pPr>
              <a:buNone/>
            </a:pPr>
            <a:endParaRPr lang="en-US" sz="5600" dirty="0" smtClean="0"/>
          </a:p>
          <a:p>
            <a:pPr>
              <a:buNone/>
            </a:pPr>
            <a:r>
              <a:rPr lang="en-US" sz="5600" dirty="0" smtClean="0"/>
              <a:t> "They shout," I said, "because they will soon return to England.“</a:t>
            </a:r>
          </a:p>
          <a:p>
            <a:pPr>
              <a:buNone/>
            </a:pPr>
            <a:endParaRPr lang="en-US" sz="5600" dirty="0"/>
          </a:p>
          <a:p>
            <a:pPr>
              <a:buNone/>
            </a:pPr>
            <a:r>
              <a:rPr lang="en-US" sz="5600" dirty="0" smtClean="0"/>
              <a:t>"Do you then really return?“</a:t>
            </a:r>
            <a:endParaRPr lang="en-US" sz="5600" dirty="0"/>
          </a:p>
          <a:p>
            <a:pPr>
              <a:buNone/>
            </a:pPr>
            <a:endParaRPr lang="en-US" sz="5600" dirty="0" smtClean="0"/>
          </a:p>
          <a:p>
            <a:pPr>
              <a:buNone/>
            </a:pPr>
            <a:r>
              <a:rPr lang="en-US" sz="5600" dirty="0" smtClean="0"/>
              <a:t>"Alas! yes; I cannot withstand their demands. I cannot lead them unwillingly to danger, and I must return.“</a:t>
            </a:r>
            <a:endParaRPr lang="en-US" sz="5600" dirty="0"/>
          </a:p>
          <a:p>
            <a:pPr>
              <a:buNone/>
            </a:pPr>
            <a:endParaRPr lang="en-US" sz="5600" dirty="0" smtClean="0"/>
          </a:p>
          <a:p>
            <a:pPr>
              <a:buNone/>
            </a:pPr>
            <a:r>
              <a:rPr lang="en-US" sz="5600" dirty="0" smtClean="0"/>
              <a:t>"Do so, if you will; but I will not. You may give up your purpose, but mine is assigned to me by Heaven, and I </a:t>
            </a:r>
          </a:p>
          <a:p>
            <a:pPr>
              <a:buNone/>
            </a:pPr>
            <a:r>
              <a:rPr lang="en-US" sz="5600" dirty="0" smtClean="0"/>
              <a:t>dare not. I am weak; but surely the spirits who assist my vengeance will endow me with sufficient strength." </a:t>
            </a:r>
          </a:p>
          <a:p>
            <a:pPr>
              <a:buNone/>
            </a:pPr>
            <a:r>
              <a:rPr lang="en-US" sz="5600" dirty="0" smtClean="0"/>
              <a:t>Saying this, he </a:t>
            </a:r>
            <a:r>
              <a:rPr lang="en-US" sz="5600" dirty="0" err="1" smtClean="0"/>
              <a:t>endeavoured</a:t>
            </a:r>
            <a:r>
              <a:rPr lang="en-US" sz="5600" dirty="0" smtClean="0"/>
              <a:t> to spring from the bed, but the exertion was too great for him; he fell back and </a:t>
            </a:r>
          </a:p>
          <a:p>
            <a:pPr>
              <a:buNone/>
            </a:pPr>
            <a:r>
              <a:rPr lang="en-US" sz="5600" dirty="0" smtClean="0"/>
              <a:t>fainted.</a:t>
            </a:r>
          </a:p>
          <a:p>
            <a:pPr>
              <a:buNone/>
            </a:pPr>
            <a:endParaRPr lang="en-US" sz="5600" dirty="0"/>
          </a:p>
          <a:p>
            <a:pPr>
              <a:buNone/>
            </a:pPr>
            <a:r>
              <a:rPr lang="en-US" sz="5600" dirty="0" smtClean="0"/>
              <a:t>It was long before he was restored; and I often thought that life was entirely extinct. At length he opened his</a:t>
            </a:r>
          </a:p>
          <a:p>
            <a:pPr>
              <a:buNone/>
            </a:pPr>
            <a:r>
              <a:rPr lang="en-US" sz="5600" dirty="0" smtClean="0"/>
              <a:t>eyes; he breathed with difficulty, and was unable to speak. The surgeon gave him a composing draught and </a:t>
            </a:r>
          </a:p>
          <a:p>
            <a:pPr>
              <a:buNone/>
            </a:pPr>
            <a:r>
              <a:rPr lang="en-US" sz="5600" dirty="0" smtClean="0"/>
              <a:t>ordered us to leave him undisturbed. In the meantime he told me that my friend had not many hours to live.</a:t>
            </a:r>
          </a:p>
          <a:p>
            <a:pPr>
              <a:buNone/>
            </a:pPr>
            <a:endParaRPr lang="en-US" sz="5600" dirty="0"/>
          </a:p>
          <a:p>
            <a:pPr>
              <a:buNone/>
            </a:pPr>
            <a:r>
              <a:rPr lang="en-US" sz="5600" dirty="0" smtClean="0"/>
              <a:t>Etc…</a:t>
            </a:r>
            <a:br>
              <a:rPr lang="en-US" sz="5600" dirty="0" smtClean="0"/>
            </a:br>
            <a:r>
              <a:rPr lang="en-US" sz="5600" dirty="0" smtClean="0"/>
              <a:t/>
            </a:r>
            <a:br>
              <a:rPr lang="en-US" sz="5600" dirty="0" smtClean="0"/>
            </a:br>
            <a:r>
              <a:rPr lang="en-US" sz="5600" dirty="0" smtClean="0"/>
              <a:t>His sentence was pronounced, and I could only grieve and be patient. I sat by his bed watching him; his eyes were closed, and I thought he slept; but presently he called to me in a feeble voice, and bidding me come near, said -- "Alas! the strength I relied on is gone; I feel that I shall soon die, and he, my enemy and persecutor, may still be in being. Think not, </a:t>
            </a:r>
            <a:r>
              <a:rPr lang="en-US" sz="5600" dirty="0" err="1" smtClean="0"/>
              <a:t>Walten</a:t>
            </a:r>
            <a:r>
              <a:rPr lang="en-US" sz="5600" dirty="0" smtClean="0"/>
              <a:t>, that in the last moments of my existence I feel that burning hatred: and ardent desire of revenge I once expressed; but I feel myself justified in desiring the death of my adversary. During these last days I have been occupied in examining my past conduct; nor do I find it blamable. In a fit of enthusiastic madness I created a rational creature, and was bound towards him, to assure, as far as was in my power, his happiness and well-being. This was my duty; but there was another still paramount to that. My duties towards the beings of my own species had greater claims to my attention, because they included a greater proportion of happiness or misery. Urged by this view, I refused, and I did right in refusing, to create a companion for the first creature. He showed unparalleled malignity and selfishness, in evil: he destroyed my friends; he devoted to destruction beings who possessed exquisite sensations, happiness, and wisdom; nor do I know where this thirst for vengeance may end. Miserable himself, that he may render no other wretched he ought to die. The task of his destruction was mine, but I have failed. When actuated by selfish and vicious motives I asked you to undertake my unfinished work; and I renew this request now when I am only induced by reason and virtue.</a:t>
            </a:r>
            <a:br>
              <a:rPr lang="en-US" sz="5600" dirty="0" smtClean="0"/>
            </a:br>
            <a:r>
              <a:rPr lang="en-US" sz="5600" dirty="0" smtClean="0"/>
              <a:t/>
            </a:r>
            <a:br>
              <a:rPr lang="en-US" sz="5600" dirty="0" smtClean="0"/>
            </a:br>
            <a:r>
              <a:rPr lang="en-US" sz="5600" dirty="0" smtClean="0"/>
              <a:t>"Yet I cannot ask you to renounce your country and friends to fulfill this task; and now that you are returning to England you will have little chance of meeting with him. But the consideration of these points, and the well balancing of what you may esteem your duties, I leave to you; my judgment and ideas are already disturbed by the near approach of death. I dare not ask you to do what I think right, for I may still be misled by passion.</a:t>
            </a:r>
            <a:br>
              <a:rPr lang="en-US" sz="5600" dirty="0" smtClean="0"/>
            </a:br>
            <a:r>
              <a:rPr lang="en-US" sz="5600" dirty="0" smtClean="0"/>
              <a:t/>
            </a:r>
            <a:br>
              <a:rPr lang="en-US" sz="5600" dirty="0" smtClean="0"/>
            </a:br>
            <a:r>
              <a:rPr lang="en-US" sz="5600" dirty="0" smtClean="0"/>
              <a:t>"That he should live to be an instrument of mischief disturbs me; in other respects, this hour, when I momentarily expect my release, is the only happy one which I have enjoyed for several years. The forms of the beloved dead flit before me and I hasten to their arms. Farewell, Walton! Seek happiness in </a:t>
            </a:r>
            <a:r>
              <a:rPr lang="en-US" sz="5600" dirty="0" err="1" smtClean="0"/>
              <a:t>tranquillity</a:t>
            </a:r>
            <a:r>
              <a:rPr lang="en-US" sz="5600" dirty="0" smtClean="0"/>
              <a:t> and avoid ambition, even if it be only the apparently innocent one of distinguishing yourself in science and discoveries. Yet why do I say this? I have myself been blasted in these hopes, yet another may succeed."</a:t>
            </a:r>
            <a:br>
              <a:rPr lang="en-US" sz="5600" dirty="0" smtClean="0"/>
            </a:br>
            <a:r>
              <a:rPr lang="en-US" sz="5600" dirty="0" smtClean="0"/>
              <a:t/>
            </a:r>
            <a:br>
              <a:rPr lang="en-US" sz="5600" dirty="0" smtClean="0"/>
            </a:br>
            <a:r>
              <a:rPr lang="en-US" sz="5600" dirty="0" smtClean="0"/>
              <a:t>His voice became fainter as he spoke; and at length, exhausted by his effort, he sunk into silence. About half an hour afterwards he attempted again to speak, but was unable; he pressed my hand feebly, and his eyes closed forever, while the irradiation of a gentle smile passed away from his lips.</a:t>
            </a:r>
            <a:br>
              <a:rPr lang="en-US" sz="5600" dirty="0" smtClean="0"/>
            </a:br>
            <a:r>
              <a:rPr lang="en-US" sz="5600" dirty="0" smtClean="0"/>
              <a:t/>
            </a:r>
            <a:br>
              <a:rPr lang="en-US" sz="5600" dirty="0" smtClean="0"/>
            </a:br>
            <a:r>
              <a:rPr lang="en-US" sz="5600" dirty="0" smtClean="0"/>
              <a:t>Margaret, what comment can I make on the untimely extinction of this glorious spirit? What can I say that will enable you to understand the depth of my sorrow? All that I should express would be inadequate and feeble. My tears flow; my mind is overshadowed by a cloud of disappointment. But I journey towards England, and I may there find consolation.</a:t>
            </a:r>
            <a:br>
              <a:rPr lang="en-US" sz="5600" dirty="0" smtClean="0"/>
            </a:br>
            <a:r>
              <a:rPr lang="en-US" sz="5600" dirty="0" smtClean="0"/>
              <a:t/>
            </a:r>
            <a:br>
              <a:rPr lang="en-US" sz="5600" dirty="0" smtClean="0"/>
            </a:br>
            <a:r>
              <a:rPr lang="en-US" sz="5600" dirty="0" smtClean="0"/>
              <a:t>I am interrupted. What do these sounds portend? It is midnight; the breeze blows fairly, and the watch on deck scarcely stir. Again; there is a sound as of a human voice, but hoarser; it comes from the cabin where the remains of Frankenstein still lie. I must arise and examine. Good night, my sister.</a:t>
            </a:r>
            <a:br>
              <a:rPr lang="en-US" sz="5600" dirty="0" smtClean="0"/>
            </a:br>
            <a:r>
              <a:rPr lang="en-US" sz="5600" dirty="0" smtClean="0"/>
              <a:t/>
            </a:r>
            <a:br>
              <a:rPr lang="en-US" sz="5600" dirty="0" smtClean="0"/>
            </a:br>
            <a:r>
              <a:rPr lang="en-US" sz="5600" dirty="0" smtClean="0"/>
              <a:t>Great God! what a scene has just taken place! I am yet dizzy with the remembrance of it. I hardly know whether I shall have the power to detail it; yet the tale which I have recorded would be incomplete without this final and wonderful catastrophe.</a:t>
            </a:r>
            <a:br>
              <a:rPr lang="en-US" sz="5600" dirty="0" smtClean="0"/>
            </a:br>
            <a:r>
              <a:rPr lang="en-US" dirty="0" smtClean="0"/>
              <a:t/>
            </a:r>
            <a:br>
              <a:rPr lang="en-US" dirty="0" smtClean="0"/>
            </a:br>
            <a:r>
              <a:rPr lang="en-US" dirty="0" smtClean="0"/>
              <a:t>I entered the cabin where lay the remains of my ill-fated and admirable friend. Over him hung a form which I cannot find words to describe; gigantic in stature, yet uncouth and distorted in its proportions. As he hung over the coffin his face was concealed by long locks of ragged hair; but one vast hand was extended, in </a:t>
            </a:r>
            <a:r>
              <a:rPr lang="en-US" dirty="0" err="1" smtClean="0"/>
              <a:t>colour</a:t>
            </a:r>
            <a:r>
              <a:rPr lang="en-US" dirty="0" smtClean="0"/>
              <a:t> and apparent texture like that of a mummy. When he heard the sound of my approach he ceased to utter exclamations of grief and horror and sprung towards the window. Never did I behold a vision so horrible as his face, of such loathsome yet appalling hideousness. I shut my eyes involuntarily and </a:t>
            </a:r>
            <a:r>
              <a:rPr lang="en-US" dirty="0" err="1" smtClean="0"/>
              <a:t>endeavoured</a:t>
            </a:r>
            <a:r>
              <a:rPr lang="en-US" dirty="0" smtClean="0"/>
              <a:t> to recollect what were my duties with regard to this destroyer. I called on him to stay.</a:t>
            </a:r>
            <a:br>
              <a:rPr lang="en-US" dirty="0" smtClean="0"/>
            </a:br>
            <a:r>
              <a:rPr lang="en-US" dirty="0" smtClean="0"/>
              <a:t/>
            </a:r>
            <a:br>
              <a:rPr lang="en-US" dirty="0" smtClean="0"/>
            </a:br>
            <a:r>
              <a:rPr lang="en-US" dirty="0" smtClean="0"/>
              <a:t>He paused, looking on me with wonder; and, again turning towards the lifeless form of his creator, he seemed to forget my presence, and every feature and gesture seemed instigated by the wildest rage of some uncontrollable passion.</a:t>
            </a:r>
            <a:br>
              <a:rPr lang="en-US" dirty="0" smtClean="0"/>
            </a:br>
            <a:r>
              <a:rPr lang="en-US" dirty="0" smtClean="0"/>
              <a:t/>
            </a:r>
            <a:br>
              <a:rPr lang="en-US" dirty="0" smtClean="0"/>
            </a:br>
            <a:r>
              <a:rPr lang="en-US" dirty="0" smtClean="0"/>
              <a:t>"That is also my victim!" he exclaimed: "in his murder my crimes are consummated; the miserable series of my being is wound to its close! Oh, Frankenstein! generous and self-devoted being! what does it avail that I now ask thee to pardon me? I, who irretrievably destroyed thee by destroying all thou </a:t>
            </a:r>
            <a:r>
              <a:rPr lang="en-US" dirty="0" err="1" smtClean="0"/>
              <a:t>lovest</a:t>
            </a:r>
            <a:r>
              <a:rPr lang="en-US" dirty="0" smtClean="0"/>
              <a:t>. Alas! he is cold, he cannot answer me."</a:t>
            </a:r>
            <a:br>
              <a:rPr lang="en-US" dirty="0" smtClean="0"/>
            </a:br>
            <a:r>
              <a:rPr lang="en-US" dirty="0" smtClean="0"/>
              <a:t/>
            </a:r>
            <a:br>
              <a:rPr lang="en-US" dirty="0" smtClean="0"/>
            </a:br>
            <a:r>
              <a:rPr lang="en-US" dirty="0" smtClean="0"/>
              <a:t>His voice seemed suffocated; and my first impulses, which had suggested to me the duty of obeying the dying request of my friend, in destroying his enemy, were now suspended by a mixture of curiosity and compassion. I approached this tremendous being; I dared not again raise my eyes to his face, there was something so scaring and unearthly in his ugliness. I attempted to speak, but the words died away on my lips. The monster continued to utter wild and incoherent self-reproaches. At length I gathered resolution to address him in a pause of the tempest of his passion: "Your repentance," I said, "is now superfluous. If you had listened to the voice of conscience, and heeded the stings of remorse, before you had urged your diabolical vengeance to this extremity, Frankenstein would yet have lived."</a:t>
            </a:r>
            <a:br>
              <a:rPr lang="en-US" dirty="0" smtClean="0"/>
            </a:br>
            <a:r>
              <a:rPr lang="en-US" dirty="0" smtClean="0"/>
              <a:t/>
            </a:r>
            <a:br>
              <a:rPr lang="en-US" dirty="0" smtClean="0"/>
            </a:br>
            <a:r>
              <a:rPr lang="en-US" dirty="0" smtClean="0"/>
              <a:t>"And do you dream?" said the daemon; "do you think that I was then dead to agony and remorse? -- He," he continued, pointing to the corpse, "he suffered not in the consummation of the deed -- oh! not the ten-thousandth portion of the anguish that was mine during the lingering detail of its execution. A frightful selfishness hurried me on, while my heart was poisoned with remorse. Think you that the groans of </a:t>
            </a:r>
            <a:r>
              <a:rPr lang="en-US" dirty="0" err="1" smtClean="0"/>
              <a:t>Clerval</a:t>
            </a:r>
            <a:r>
              <a:rPr lang="en-US" dirty="0" smtClean="0"/>
              <a:t> were music to my ears? My heart was fashioned to be susceptible of love and sympathy; and when wrenched by misery to vice and hatred it did not endure the violence of the change without torture such as you cannot even imagine.</a:t>
            </a:r>
            <a:br>
              <a:rPr lang="en-US" dirty="0" smtClean="0"/>
            </a:br>
            <a:r>
              <a:rPr lang="en-US" dirty="0" smtClean="0"/>
              <a:t/>
            </a:r>
            <a:br>
              <a:rPr lang="en-US" dirty="0" smtClean="0"/>
            </a:br>
            <a:r>
              <a:rPr lang="en-US" dirty="0" smtClean="0"/>
              <a:t>"After the murder of </a:t>
            </a:r>
            <a:r>
              <a:rPr lang="en-US" dirty="0" err="1" smtClean="0"/>
              <a:t>Clerval</a:t>
            </a:r>
            <a:r>
              <a:rPr lang="en-US" dirty="0" smtClean="0"/>
              <a:t> I returned to Switzerland heartbroken and overcome. I pitied Frankenstein; my pity amounted to horror: I abhorred myself But when I discovered that he, the author at once of my existence and of its unspeakable torments, dared to hope for happiness; that while he accumulated wretchedness and despair upon me he sought his own enjoyment in feelings and passions from the indulgence of which I was forever barred, then impotent envy and bitter indignation filled me with an insatiable thirst for vengeance. I recollected my threat and resolved that it should be accomplished. I knew that I was preparing for myself a deadly torture; but I was the slave, not the master, of an impulse which I detested, yet could not disobey. Yet when she died! -- nay, then I was not miserable. I had cast off all feeling, subdued all anguish, to riot in the excess of my despair. Evil thenceforth became my good. Urged thus far, I had no choice but to adapt my nature to an element which I had willingly chosen. The completion of my </a:t>
            </a:r>
            <a:r>
              <a:rPr lang="en-US" dirty="0" err="1" smtClean="0"/>
              <a:t>daemoniacal</a:t>
            </a:r>
            <a:r>
              <a:rPr lang="en-US" dirty="0" smtClean="0"/>
              <a:t> design became an insatiable passion. And now it is ended; there is my last victim!"</a:t>
            </a:r>
            <a:br>
              <a:rPr lang="en-US" dirty="0" smtClean="0"/>
            </a:br>
            <a:r>
              <a:rPr lang="en-US" dirty="0" smtClean="0"/>
              <a:t/>
            </a:r>
            <a:br>
              <a:rPr lang="en-US" dirty="0" smtClean="0"/>
            </a:br>
            <a:r>
              <a:rPr lang="en-US" dirty="0" smtClean="0"/>
              <a:t>I was at first touched by the expressions of his misery; yet, when I called to mind what Frankenstein had said of his powers of eloquence and persuasion, and when I again cast my eyes on the lifeless form of my friend, indignation was rekindled within me. "Wretch!" I said, "it is well that you come here to whine over the desolation that you have made. You throw a torch into a pile of buildings; and when they are consumed you sit among the ruins and lament the fall. Hypocritical fiend! if he whom you mourn still lived, still would he be the object, again would he become the prey, of your accursed vengeance. It is not pity that you feel; you lament only because the victim of your malignity is withdrawn from your power."</a:t>
            </a:r>
            <a:br>
              <a:rPr lang="en-US" dirty="0" smtClean="0"/>
            </a:br>
            <a:r>
              <a:rPr lang="en-US" dirty="0" smtClean="0"/>
              <a:t/>
            </a:r>
            <a:br>
              <a:rPr lang="en-US" dirty="0" smtClean="0"/>
            </a:br>
            <a:r>
              <a:rPr lang="en-US" dirty="0" smtClean="0"/>
              <a:t>"Oh, it not thus -- not thus," interrupted the being; "yet such must be the impression conveyed to you by what appears to be the purport of my actions. Yet I seek not a fellow-feeling in my misery. No sympathy may I ever find. When I first sought it, it was the love of virtue, the feelings of happiness and affection with which my whole being overflowed, that I wished to be participated. But now that virtue has become to me a shadow and that happiness and affection are turned into bitter and loathing despair, in what should I seek for sympathy? I am content to suffer alone while my sufferings shall endure: when I die, I am well satisfied that abhorrence and opprobrium should load my memory. Once my fancy was soothed with dreams of virtue, of fame, and of enjoyment. Once I falsely hoped to meet with beings who, pardoning my outward form, would love me for the excellent qualities which I was capable of unfolding. I was nourished with high thoughts of </a:t>
            </a:r>
            <a:r>
              <a:rPr lang="en-US" dirty="0" err="1" smtClean="0"/>
              <a:t>honour</a:t>
            </a:r>
            <a:r>
              <a:rPr lang="en-US" dirty="0" smtClean="0"/>
              <a:t> and devotion. But now crime has degraded me beneath the meanest animal. No guilt, no mischief, no malignity, no misery, can be found comparable to mine. When I run over the frightful catalogue of my sins, I cannot believe that I am the same creature whose thoughts were once filled with sublime and transcendent visions of the beauty and the majesty of goodness. But it is even so; the fallen angel becomes a malignant devil. Yet even that enemy of God and man had friends and associates in his desolation; I am alone.</a:t>
            </a:r>
            <a:br>
              <a:rPr lang="en-US" dirty="0" smtClean="0"/>
            </a:br>
            <a:r>
              <a:rPr lang="en-US" dirty="0" smtClean="0"/>
              <a:t/>
            </a:r>
            <a:br>
              <a:rPr lang="en-US" dirty="0" smtClean="0"/>
            </a:br>
            <a:r>
              <a:rPr lang="en-US" dirty="0" smtClean="0"/>
              <a:t>"You, who call Frankenstein your friend, seem to have a knowledge of my crimes and his misfortunes. But in the detail which he gave you of them he could not sum up the hours and months of misery which I endured, wasting in impotent passions. For while I destroyed his hopes, I did not satisfy my own desires. They were for ever ardent and craving; still I desired love and fellowship, and I was still spurned. Was there no injustice in this? Am I to be thought the only criminal when all human kind sinned against me? Why do you not hate Felix who drove his friend from his door with contumely? Why do you not execrate the rustic who sought to destroy the </a:t>
            </a:r>
            <a:r>
              <a:rPr lang="en-US" dirty="0" err="1" smtClean="0"/>
              <a:t>saviour</a:t>
            </a:r>
            <a:r>
              <a:rPr lang="en-US" dirty="0" smtClean="0"/>
              <a:t> of his child? Nay, these are virtuous and immaculate beings! I, the miserable and abandoned, am an abortion, to be spurned, and kicked at, and trampled on. Even now my blood boils at the recollection of this injustice.</a:t>
            </a:r>
            <a:br>
              <a:rPr lang="en-US" dirty="0" smtClean="0"/>
            </a:br>
            <a:r>
              <a:rPr lang="en-US" dirty="0" smtClean="0"/>
              <a:t/>
            </a:r>
            <a:br>
              <a:rPr lang="en-US" dirty="0" smtClean="0"/>
            </a:br>
            <a:r>
              <a:rPr lang="en-US" dirty="0" smtClean="0"/>
              <a:t>"But it is true that I am a wretch. I have murdered the lovely and the helpless; I have strangled the innocent as they slept, and grasped to death his throat who never injured me or any other living thing. I have devoted my creator, the select specimen of all that is worthy of love and admiration among men, to misery; I have pursued him even to that irremediable ruin. There he lies, white and cold in death. You hate me; but your abhorrence cannot equal that with which I regard myself I look on the hands which executed the deed; think on the heart in which the imagination of it was conceived, and long for the moment when these hands will meet my eyes, when that imagination will haunt my thoughts no more.</a:t>
            </a:r>
            <a:br>
              <a:rPr lang="en-US" dirty="0" smtClean="0"/>
            </a:br>
            <a:r>
              <a:rPr lang="en-US" dirty="0" smtClean="0"/>
              <a:t/>
            </a:r>
            <a:br>
              <a:rPr lang="en-US" dirty="0" smtClean="0"/>
            </a:br>
            <a:r>
              <a:rPr lang="en-US" dirty="0" smtClean="0"/>
              <a:t>"Fear not that I shall be the instrument of future mischief. My work is nearly complete. Neither yours nor any man's death is needed to consummate the series of my being, and accomplish that which must be done; but it requires my own. Do not think that I shall be slow to perform this sacrifice. I shall quit your vessel on the ice-raft which brought me thither, and shall seek the most northern extremity of the globe; I shall collect my funeral pile and consume to ashes this miserable frame, that its remains may afford no light to any curious and unhallowed wretch who would create such another as I have been. I shall die. I shall no longer feel the agonies which now consume me, or be the prey of feelings unsatisfied, yet unquenched. He is dead who called me into being; and when I shall be no more the very remembrance of us both will speedily vanish. I shall no longer see the sun or stars, or feel the winds play on my cheeks. Light, feeling, and sense will pass away; and in this condition must I find my happiness. Some years ago, when the images which this world affords first opened upon me, when I felt the cheering warmth of summer, and heard the rustling of the leaves and the warbling of the birds, and these were all to me, I should have wept to die; now it is my only consolation. Polluted by crimes, and tom by the bitterest remorse, where can I find rest but in death?</a:t>
            </a:r>
            <a:br>
              <a:rPr lang="en-US" dirty="0" smtClean="0"/>
            </a:br>
            <a:r>
              <a:rPr lang="en-US" dirty="0" smtClean="0"/>
              <a:t/>
            </a:r>
            <a:br>
              <a:rPr lang="en-US" dirty="0" smtClean="0"/>
            </a:br>
            <a:r>
              <a:rPr lang="en-US" dirty="0" smtClean="0"/>
              <a:t>"Farewell! I leave you, and in you the last of human kind whom these eyes will ever behold. Farewell, Frankenstein! If thou wert yet alive, and yet cherished a desire of revenge against me, it would be better satiated in my life than in my destruction. But it was not so; thou didst seek my extinction that I might not cause greater wretchedness; and if yet, in some mode unknown to me, thou hast not ceased to think and feel, thou wouldst not desire against me a vengeance greater than that which I feel. Blasted as thou wert, my agony was still superior to </a:t>
            </a:r>
            <a:r>
              <a:rPr lang="en-US" dirty="0" err="1" smtClean="0"/>
              <a:t>thine</a:t>
            </a:r>
            <a:r>
              <a:rPr lang="en-US" dirty="0" smtClean="0"/>
              <a:t>; for the bitter sting of remorse will not cease to rankle in my wounds until death shall close them for ever.</a:t>
            </a:r>
            <a:br>
              <a:rPr lang="en-US" dirty="0" smtClean="0"/>
            </a:br>
            <a:r>
              <a:rPr lang="en-US" dirty="0" smtClean="0"/>
              <a:t/>
            </a:r>
            <a:br>
              <a:rPr lang="en-US" dirty="0" smtClean="0"/>
            </a:br>
            <a:r>
              <a:rPr lang="en-US" dirty="0" smtClean="0"/>
              <a:t>"But soon," he cried, with sad and solemn enthusiasm, "I shall die, and what I now feel be no longer felt. Soon these burning miseries will be extinct. I shall ascend my funeral pile triumphantly, and exult in the agony of the torturing flames. The light of that conflagration will fade away; my ashes will be swept into the sea by the winds. My spirit will sleep in peace; or if it thinks, it will not surely think thus. Farewell."</a:t>
            </a:r>
            <a:br>
              <a:rPr lang="en-US" dirty="0" smtClean="0"/>
            </a:br>
            <a:r>
              <a:rPr lang="en-US" dirty="0" smtClean="0"/>
              <a:t/>
            </a:r>
            <a:br>
              <a:rPr lang="en-US" dirty="0" smtClean="0"/>
            </a:br>
            <a:r>
              <a:rPr lang="en-US" dirty="0" smtClean="0"/>
              <a:t>He sprung from the cabin-window, as he said this, upon the ice-raft which lay close to the vessel. He was soon borne away by the waves and lost in darkness and distance.</a:t>
            </a:r>
            <a:br>
              <a:rPr lang="en-US" dirty="0" smtClean="0"/>
            </a:br>
            <a:r>
              <a:rPr lang="en-US" dirty="0" smtClean="0"/>
              <a:t/>
            </a:r>
            <a:br>
              <a:rPr lang="en-US" dirty="0" smtClean="0"/>
            </a:br>
            <a:r>
              <a:rPr lang="en-US" dirty="0" smtClean="0"/>
              <a:t>The End</a:t>
            </a:r>
            <a:br>
              <a:rPr lang="en-US" dirty="0" smtClean="0"/>
            </a:br>
            <a:endParaRPr lang="en-US" dirty="0" smtClean="0"/>
          </a:p>
          <a:p>
            <a:endParaRPr lang="en-US" dirty="0"/>
          </a:p>
        </p:txBody>
      </p:sp>
      <p:sp>
        <p:nvSpPr>
          <p:cNvPr id="6" name="Left Arrow 5">
            <a:hlinkClick r:id="" action="ppaction://hlinkshowjump?jump=lastslideviewed"/>
          </p:cNvPr>
          <p:cNvSpPr/>
          <p:nvPr/>
        </p:nvSpPr>
        <p:spPr>
          <a:xfrm>
            <a:off x="6858000" y="304800"/>
            <a:ext cx="1371600" cy="5334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Return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1630362"/>
          </a:xfrm>
        </p:spPr>
        <p:txBody>
          <a:bodyPr>
            <a:normAutofit fontScale="90000"/>
          </a:bodyPr>
          <a:lstStyle/>
          <a:p>
            <a:r>
              <a:rPr lang="en-US" dirty="0" smtClean="0"/>
              <a:t>Learning Curve – Post Test</a:t>
            </a:r>
            <a:br>
              <a:rPr lang="en-US" dirty="0" smtClean="0"/>
            </a:br>
            <a:r>
              <a:rPr lang="en-US" dirty="0" smtClean="0"/>
              <a:t>Results When I Forgot to Note Evaluation Was A Rubric</a:t>
            </a:r>
            <a:endParaRPr lang="en-US" dirty="0"/>
          </a:p>
        </p:txBody>
      </p:sp>
      <p:pic>
        <p:nvPicPr>
          <p:cNvPr id="9" name="Content Placeholder 8" descr="Idiot.png"/>
          <p:cNvPicPr>
            <a:picLocks noGrp="1" noChangeAspect="1"/>
          </p:cNvPicPr>
          <p:nvPr>
            <p:ph idx="1"/>
          </p:nvPr>
        </p:nvPicPr>
        <p:blipFill>
          <a:blip r:embed="rId2" cstate="print"/>
          <a:stretch>
            <a:fillRect/>
          </a:stretch>
        </p:blipFill>
        <p:spPr>
          <a:xfrm>
            <a:off x="1295400" y="2057400"/>
            <a:ext cx="6172200" cy="4114800"/>
          </a:xfr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Close and Critical Reading Pre and Post Assessments</a:t>
            </a:r>
            <a:endParaRPr lang="en-US" dirty="0"/>
          </a:p>
        </p:txBody>
      </p:sp>
      <p:sp>
        <p:nvSpPr>
          <p:cNvPr id="9" name="Text Placeholder 8"/>
          <p:cNvSpPr>
            <a:spLocks noGrp="1"/>
          </p:cNvSpPr>
          <p:nvPr>
            <p:ph type="body" idx="1"/>
          </p:nvPr>
        </p:nvSpPr>
        <p:spPr/>
        <p:txBody>
          <a:bodyPr/>
          <a:lstStyle/>
          <a:p>
            <a:r>
              <a:rPr lang="en-US" dirty="0" smtClean="0"/>
              <a:t>Pre-test</a:t>
            </a:r>
            <a:endParaRPr lang="en-US" dirty="0"/>
          </a:p>
        </p:txBody>
      </p:sp>
      <p:pic>
        <p:nvPicPr>
          <p:cNvPr id="7" name="Content Placeholder 6" descr="Pretest.png"/>
          <p:cNvPicPr>
            <a:picLocks noGrp="1" noChangeAspect="1"/>
          </p:cNvPicPr>
          <p:nvPr>
            <p:ph sz="half" idx="2"/>
          </p:nvPr>
        </p:nvPicPr>
        <p:blipFill>
          <a:blip r:embed="rId2" cstate="print"/>
          <a:stretch>
            <a:fillRect/>
          </a:stretch>
        </p:blipFill>
        <p:spPr>
          <a:xfrm>
            <a:off x="715169" y="2286000"/>
            <a:ext cx="3524250" cy="3505200"/>
          </a:xfrm>
        </p:spPr>
      </p:pic>
      <p:sp>
        <p:nvSpPr>
          <p:cNvPr id="10" name="Text Placeholder 9"/>
          <p:cNvSpPr>
            <a:spLocks noGrp="1"/>
          </p:cNvSpPr>
          <p:nvPr>
            <p:ph type="body" sz="quarter" idx="3"/>
          </p:nvPr>
        </p:nvSpPr>
        <p:spPr/>
        <p:txBody>
          <a:bodyPr/>
          <a:lstStyle/>
          <a:p>
            <a:r>
              <a:rPr lang="en-US" dirty="0" smtClean="0"/>
              <a:t>Post-test</a:t>
            </a:r>
            <a:endParaRPr lang="en-US" dirty="0"/>
          </a:p>
        </p:txBody>
      </p:sp>
      <p:pic>
        <p:nvPicPr>
          <p:cNvPr id="8" name="Content Placeholder 7" descr="myimage.png"/>
          <p:cNvPicPr>
            <a:picLocks noGrp="1" noChangeAspect="1"/>
          </p:cNvPicPr>
          <p:nvPr>
            <p:ph sz="quarter" idx="4"/>
          </p:nvPr>
        </p:nvPicPr>
        <p:blipFill>
          <a:blip r:embed="rId3" cstate="print"/>
          <a:stretch>
            <a:fillRect/>
          </a:stretch>
        </p:blipFill>
        <p:spPr>
          <a:xfrm>
            <a:off x="4903787" y="2133600"/>
            <a:ext cx="3524250" cy="3429000"/>
          </a:xfr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On the Biology Side…</a:t>
            </a:r>
            <a:endParaRPr lang="en-US" dirty="0"/>
          </a:p>
        </p:txBody>
      </p:sp>
      <p:sp>
        <p:nvSpPr>
          <p:cNvPr id="8" name="Content Placeholder 7"/>
          <p:cNvSpPr>
            <a:spLocks noGrp="1"/>
          </p:cNvSpPr>
          <p:nvPr>
            <p:ph idx="1"/>
          </p:nvPr>
        </p:nvSpPr>
        <p:spPr/>
        <p:txBody>
          <a:bodyPr/>
          <a:lstStyle/>
          <a:p>
            <a:r>
              <a:rPr lang="en-US" dirty="0" smtClean="0"/>
              <a:t>Pre-test was administered at the start of the unit on Body Systems.</a:t>
            </a:r>
          </a:p>
          <a:p>
            <a:r>
              <a:rPr lang="en-US" dirty="0" smtClean="0"/>
              <a:t>Pre and Post-tests used multiple choice questions, as this is a highly fact oriented unit.</a:t>
            </a:r>
          </a:p>
          <a:p>
            <a:r>
              <a:rPr lang="en-US" dirty="0" smtClean="0"/>
              <a:t>Post-test was administered the day before the Unit Test and was identical to the pre-test.</a:t>
            </a:r>
          </a:p>
          <a:p>
            <a:endParaRPr lang="en-US" dirty="0"/>
          </a:p>
          <a:p>
            <a:endParaRPr lang="en-US" dirty="0" smtClean="0"/>
          </a:p>
          <a:p>
            <a:endParaRPr lang="en-US" dirty="0" smtClean="0"/>
          </a:p>
        </p:txBody>
      </p:sp>
    </p:spTree>
    <p:extLst>
      <p:ext uri="{BB962C8B-B14F-4D97-AF65-F5344CB8AC3E}">
        <p14:creationId xmlns:p14="http://schemas.microsoft.com/office/powerpoint/2010/main" val="101082102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Pre-test Result Summary</a:t>
            </a:r>
            <a:endParaRPr lang="en-US" dirty="0"/>
          </a:p>
        </p:txBody>
      </p:sp>
      <p:pic>
        <p:nvPicPr>
          <p:cNvPr id="13"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8186695" cy="3657600"/>
          </a:xfrm>
          <a:prstGeom prst="rect">
            <a:avLst/>
          </a:prstGeom>
          <a:noFill/>
          <a:ln>
            <a:noFill/>
          </a:ln>
          <a:extLst>
            <a:ext uri="{909E8E84-426E-40dd-AFC4-6F175D3DCCD1}">
              <a14:hiddenFill xmlns:a14="http://schemas.microsoft.com/office/drawing/2010/main">
                <a:solidFill>
                  <a:srgbClr xmlns:mc="http://schemas.openxmlformats.org/markup-compatibility/2006" val="04BC04" mc:Ignorable="a14" a14:legacySpreadsheetColorIndex="9"/>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4769890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Did</a:t>
            </a:r>
            <a:endParaRPr lang="en-US" dirty="0"/>
          </a:p>
        </p:txBody>
      </p:sp>
      <p:sp>
        <p:nvSpPr>
          <p:cNvPr id="3" name="Text Placeholder 2"/>
          <p:cNvSpPr>
            <a:spLocks noGrp="1"/>
          </p:cNvSpPr>
          <p:nvPr>
            <p:ph type="body" idx="1"/>
          </p:nvPr>
        </p:nvSpPr>
        <p:spPr/>
        <p:txBody>
          <a:bodyPr>
            <a:noAutofit/>
          </a:bodyPr>
          <a:lstStyle/>
          <a:p>
            <a:r>
              <a:rPr lang="en-US" dirty="0" smtClean="0"/>
              <a:t>ELA: </a:t>
            </a:r>
          </a:p>
          <a:p>
            <a:r>
              <a:rPr lang="en-US" dirty="0" smtClean="0"/>
              <a:t>Close and Critical Reading</a:t>
            </a:r>
            <a:endParaRPr lang="en-US" dirty="0"/>
          </a:p>
        </p:txBody>
      </p:sp>
      <p:sp>
        <p:nvSpPr>
          <p:cNvPr id="4" name="Content Placeholder 3"/>
          <p:cNvSpPr>
            <a:spLocks noGrp="1"/>
          </p:cNvSpPr>
          <p:nvPr>
            <p:ph sz="half" idx="2"/>
          </p:nvPr>
        </p:nvSpPr>
        <p:spPr/>
        <p:txBody>
          <a:bodyPr/>
          <a:lstStyle/>
          <a:p>
            <a:r>
              <a:rPr lang="en-US" sz="2800" dirty="0" smtClean="0"/>
              <a:t>Rubric Based Assessment</a:t>
            </a:r>
          </a:p>
          <a:p>
            <a:r>
              <a:rPr lang="en-US" sz="2800" dirty="0" smtClean="0"/>
              <a:t>Pre and post-tests given</a:t>
            </a:r>
          </a:p>
          <a:p>
            <a:r>
              <a:rPr lang="en-US" sz="2800" dirty="0" smtClean="0"/>
              <a:t>DD Answer sheets used and scanned</a:t>
            </a:r>
          </a:p>
          <a:p>
            <a:r>
              <a:rPr lang="en-US" sz="2800" dirty="0" smtClean="0"/>
              <a:t>Results analyzed</a:t>
            </a:r>
          </a:p>
          <a:p>
            <a:endParaRPr lang="en-US" dirty="0"/>
          </a:p>
        </p:txBody>
      </p:sp>
      <p:sp>
        <p:nvSpPr>
          <p:cNvPr id="5" name="Text Placeholder 4"/>
          <p:cNvSpPr>
            <a:spLocks noGrp="1"/>
          </p:cNvSpPr>
          <p:nvPr>
            <p:ph type="body" sz="quarter" idx="3"/>
          </p:nvPr>
        </p:nvSpPr>
        <p:spPr/>
        <p:txBody>
          <a:bodyPr>
            <a:noAutofit/>
          </a:bodyPr>
          <a:lstStyle/>
          <a:p>
            <a:r>
              <a:rPr lang="en-US" dirty="0" smtClean="0"/>
              <a:t>Biology:</a:t>
            </a:r>
          </a:p>
          <a:p>
            <a:r>
              <a:rPr lang="en-US" dirty="0" smtClean="0"/>
              <a:t>Unit on Body Systems</a:t>
            </a:r>
            <a:endParaRPr lang="en-US" dirty="0"/>
          </a:p>
        </p:txBody>
      </p:sp>
      <p:sp>
        <p:nvSpPr>
          <p:cNvPr id="6" name="Content Placeholder 5"/>
          <p:cNvSpPr>
            <a:spLocks noGrp="1"/>
          </p:cNvSpPr>
          <p:nvPr>
            <p:ph sz="quarter" idx="4"/>
          </p:nvPr>
        </p:nvSpPr>
        <p:spPr/>
        <p:txBody>
          <a:bodyPr/>
          <a:lstStyle/>
          <a:p>
            <a:r>
              <a:rPr lang="en-US" sz="2800" dirty="0" smtClean="0"/>
              <a:t>Multiple Choice Assessment</a:t>
            </a:r>
          </a:p>
          <a:p>
            <a:r>
              <a:rPr lang="en-US" sz="2800" dirty="0" smtClean="0"/>
              <a:t>Pre and Post-tests given</a:t>
            </a:r>
          </a:p>
          <a:p>
            <a:r>
              <a:rPr lang="en-US" sz="2800" dirty="0" smtClean="0"/>
              <a:t>DD Answer sheet used and scanned</a:t>
            </a:r>
          </a:p>
          <a:p>
            <a:r>
              <a:rPr lang="en-US" sz="2800" dirty="0" smtClean="0"/>
              <a:t>Results analyzed</a:t>
            </a:r>
          </a:p>
          <a:p>
            <a:endParaRPr lang="en-US" dirty="0"/>
          </a:p>
        </p:txBody>
      </p:sp>
    </p:spTree>
    <p:extLst>
      <p:ext uri="{BB962C8B-B14F-4D97-AF65-F5344CB8AC3E}">
        <p14:creationId xmlns:p14="http://schemas.microsoft.com/office/powerpoint/2010/main" val="329367102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Results Summary for Pre-test</a:t>
            </a:r>
            <a:endParaRPr lang="en-US" dirty="0"/>
          </a:p>
        </p:txBody>
      </p:sp>
      <p:sp>
        <p:nvSpPr>
          <p:cNvPr id="4" name="Rectangle 3"/>
          <p:cNvSpPr/>
          <p:nvPr/>
        </p:nvSpPr>
        <p:spPr>
          <a:xfrm>
            <a:off x="533400" y="1752600"/>
            <a:ext cx="7924800" cy="4093428"/>
          </a:xfrm>
          <a:prstGeom prst="rect">
            <a:avLst/>
          </a:prstGeom>
        </p:spPr>
        <p:txBody>
          <a:bodyPr wrap="square">
            <a:spAutoFit/>
          </a:bodyPr>
          <a:lstStyle/>
          <a:p>
            <a:endParaRPr lang="en-US" dirty="0"/>
          </a:p>
          <a:p>
            <a:r>
              <a:rPr lang="en-US" sz="3200" dirty="0"/>
              <a:t>Performance Level	# Students	% Students</a:t>
            </a:r>
          </a:p>
          <a:p>
            <a:r>
              <a:rPr lang="en-US" sz="3200" dirty="0"/>
              <a:t>Advanced	</a:t>
            </a:r>
            <a:r>
              <a:rPr lang="en-US" sz="3200" dirty="0" smtClean="0"/>
              <a:t>		0</a:t>
            </a:r>
            <a:r>
              <a:rPr lang="en-US" sz="3200" dirty="0"/>
              <a:t>	</a:t>
            </a:r>
            <a:r>
              <a:rPr lang="en-US" sz="3200" dirty="0" smtClean="0"/>
              <a:t>	0</a:t>
            </a:r>
            <a:endParaRPr lang="en-US" sz="3200" dirty="0"/>
          </a:p>
          <a:p>
            <a:r>
              <a:rPr lang="en-US" sz="3200" dirty="0"/>
              <a:t>Proficient	</a:t>
            </a:r>
            <a:r>
              <a:rPr lang="en-US" sz="3200" dirty="0" smtClean="0"/>
              <a:t>		5</a:t>
            </a:r>
            <a:r>
              <a:rPr lang="en-US" sz="3200" dirty="0"/>
              <a:t>	</a:t>
            </a:r>
            <a:r>
              <a:rPr lang="en-US" sz="3200" dirty="0" smtClean="0"/>
              <a:t>	24</a:t>
            </a:r>
            <a:endParaRPr lang="en-US" sz="3200" dirty="0"/>
          </a:p>
          <a:p>
            <a:r>
              <a:rPr lang="en-US" sz="3200" dirty="0"/>
              <a:t>Basic	</a:t>
            </a:r>
            <a:r>
              <a:rPr lang="en-US" sz="3200" dirty="0" smtClean="0"/>
              <a:t>			8</a:t>
            </a:r>
            <a:r>
              <a:rPr lang="en-US" sz="3200" dirty="0"/>
              <a:t>	</a:t>
            </a:r>
            <a:r>
              <a:rPr lang="en-US" sz="3200" dirty="0" smtClean="0"/>
              <a:t>	38</a:t>
            </a:r>
            <a:endParaRPr lang="en-US" sz="3200" dirty="0"/>
          </a:p>
          <a:p>
            <a:r>
              <a:rPr lang="en-US" sz="3200" dirty="0"/>
              <a:t>Below Basic	</a:t>
            </a:r>
            <a:r>
              <a:rPr lang="en-US" sz="3200" dirty="0" smtClean="0"/>
              <a:t>	7	</a:t>
            </a:r>
            <a:r>
              <a:rPr lang="en-US" sz="3200" dirty="0"/>
              <a:t>	33</a:t>
            </a:r>
          </a:p>
          <a:p>
            <a:r>
              <a:rPr lang="en-US" sz="3200" dirty="0"/>
              <a:t>Far Below Basic	</a:t>
            </a:r>
            <a:r>
              <a:rPr lang="en-US" sz="3200" dirty="0" smtClean="0"/>
              <a:t>	1</a:t>
            </a:r>
            <a:r>
              <a:rPr lang="en-US" sz="3200" dirty="0"/>
              <a:t>	</a:t>
            </a:r>
            <a:r>
              <a:rPr lang="en-US" sz="3200" dirty="0" smtClean="0"/>
              <a:t>	5</a:t>
            </a:r>
            <a:endParaRPr lang="en-US" sz="3200" dirty="0"/>
          </a:p>
          <a:p>
            <a:r>
              <a:rPr lang="en-US" sz="3200" dirty="0"/>
              <a:t>Total	</a:t>
            </a:r>
            <a:r>
              <a:rPr lang="en-US" sz="3200" dirty="0" smtClean="0"/>
              <a:t>			21</a:t>
            </a:r>
            <a:r>
              <a:rPr lang="en-US" sz="3200" dirty="0"/>
              <a:t>	</a:t>
            </a:r>
            <a:r>
              <a:rPr lang="en-US" sz="3200" dirty="0" smtClean="0"/>
              <a:t>	100</a:t>
            </a:r>
            <a:r>
              <a:rPr lang="en-US" sz="3200" dirty="0"/>
              <a:t>%</a:t>
            </a:r>
          </a:p>
          <a:p>
            <a:r>
              <a:rPr lang="en-US" dirty="0"/>
              <a:t>	</a:t>
            </a:r>
          </a:p>
        </p:txBody>
      </p:sp>
    </p:spTree>
    <p:extLst>
      <p:ext uri="{BB962C8B-B14F-4D97-AF65-F5344CB8AC3E}">
        <p14:creationId xmlns:p14="http://schemas.microsoft.com/office/powerpoint/2010/main" val="55541812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Pre-test Results by Standard</a:t>
            </a:r>
            <a:endParaRPr lang="en-US" dirty="0"/>
          </a:p>
        </p:txBody>
      </p:sp>
      <p:graphicFrame>
        <p:nvGraphicFramePr>
          <p:cNvPr id="3" name="Table 2"/>
          <p:cNvGraphicFramePr>
            <a:graphicFrameLocks noGrp="1"/>
          </p:cNvGraphicFramePr>
          <p:nvPr/>
        </p:nvGraphicFramePr>
        <p:xfrm>
          <a:off x="1543050" y="1716881"/>
          <a:ext cx="6057900" cy="4292600"/>
        </p:xfrm>
        <a:graphic>
          <a:graphicData uri="http://schemas.openxmlformats.org/drawingml/2006/table">
            <a:tbl>
              <a:tblPr/>
              <a:tblGrid>
                <a:gridCol w="673100"/>
                <a:gridCol w="673100"/>
                <a:gridCol w="673100"/>
                <a:gridCol w="673100"/>
                <a:gridCol w="673100"/>
                <a:gridCol w="673100"/>
                <a:gridCol w="673100"/>
                <a:gridCol w="673100"/>
                <a:gridCol w="673100"/>
              </a:tblGrid>
              <a:tr h="152400">
                <a:tc>
                  <a:txBody>
                    <a:bodyPr/>
                    <a:lstStyle/>
                    <a:p>
                      <a:pPr algn="l" fontAlgn="b"/>
                      <a:r>
                        <a:rPr lang="en-US" sz="1000" b="0" i="0" u="none" strike="noStrike">
                          <a:effectLst/>
                          <a:latin typeface="Arial"/>
                        </a:rPr>
                        <a:t># Points</a:t>
                      </a:r>
                    </a:p>
                  </a:txBody>
                  <a:tcPr marL="12700" marR="12700" marT="12700" marB="0" anchor="b">
                    <a:lnL>
                      <a:noFill/>
                    </a:lnL>
                    <a:lnR>
                      <a:noFill/>
                    </a:lnR>
                    <a:lnT>
                      <a:noFill/>
                    </a:lnT>
                    <a:lnB>
                      <a:noFill/>
                    </a:lnB>
                  </a:tcPr>
                </a:tc>
                <a:tc>
                  <a:txBody>
                    <a:bodyPr/>
                    <a:lstStyle/>
                    <a:p>
                      <a:pPr algn="l" fontAlgn="b"/>
                      <a:r>
                        <a:rPr lang="en-US" sz="1000" b="0" i="0" u="none" strike="noStrike">
                          <a:effectLst/>
                          <a:latin typeface="Arial"/>
                        </a:rPr>
                        <a:t># Points</a:t>
                      </a:r>
                    </a:p>
                  </a:txBody>
                  <a:tcPr marL="12700" marR="12700" marT="12700" marB="0" anchor="b">
                    <a:lnL>
                      <a:noFill/>
                    </a:lnL>
                    <a:lnR>
                      <a:noFill/>
                    </a:lnR>
                    <a:lnT>
                      <a:noFill/>
                    </a:lnT>
                    <a:lnB>
                      <a:noFill/>
                    </a:lnB>
                  </a:tcPr>
                </a:tc>
                <a:tc>
                  <a:txBody>
                    <a:bodyPr/>
                    <a:lstStyle/>
                    <a:p>
                      <a:pPr algn="l" fontAlgn="b"/>
                      <a:r>
                        <a:rPr lang="en-US" sz="1000" b="0" i="0" u="none" strike="noStrike">
                          <a:effectLst/>
                          <a:latin typeface="Arial"/>
                        </a:rPr>
                        <a:t># Points</a:t>
                      </a:r>
                    </a:p>
                  </a:txBody>
                  <a:tcPr marL="12700" marR="12700" marT="12700" marB="0" anchor="b">
                    <a:lnL>
                      <a:noFill/>
                    </a:lnL>
                    <a:lnR>
                      <a:noFill/>
                    </a:lnR>
                    <a:lnT>
                      <a:noFill/>
                    </a:lnT>
                    <a:lnB>
                      <a:noFill/>
                    </a:lnB>
                  </a:tcPr>
                </a:tc>
                <a:tc>
                  <a:txBody>
                    <a:bodyPr/>
                    <a:lstStyle/>
                    <a:p>
                      <a:pPr algn="l" fontAlgn="b"/>
                      <a:r>
                        <a:rPr lang="en-US" sz="1000" b="0" i="0" u="none" strike="noStrike">
                          <a:effectLst/>
                          <a:latin typeface="Arial"/>
                        </a:rPr>
                        <a:t># Points</a:t>
                      </a:r>
                    </a:p>
                  </a:txBody>
                  <a:tcPr marL="12700" marR="12700" marT="12700" marB="0" anchor="b">
                    <a:lnL>
                      <a:noFill/>
                    </a:lnL>
                    <a:lnR>
                      <a:noFill/>
                    </a:lnR>
                    <a:lnT>
                      <a:noFill/>
                    </a:lnT>
                    <a:lnB>
                      <a:noFill/>
                    </a:lnB>
                  </a:tcPr>
                </a:tc>
                <a:tc>
                  <a:txBody>
                    <a:bodyPr/>
                    <a:lstStyle/>
                    <a:p>
                      <a:pPr algn="l" fontAlgn="b"/>
                      <a:r>
                        <a:rPr lang="en-US" sz="1000" b="0" i="0" u="none" strike="noStrike">
                          <a:effectLst/>
                          <a:latin typeface="Arial"/>
                        </a:rPr>
                        <a:t># Points</a:t>
                      </a:r>
                    </a:p>
                  </a:txBody>
                  <a:tcPr marL="12700" marR="12700" marT="12700" marB="0" anchor="b">
                    <a:lnL>
                      <a:noFill/>
                    </a:lnL>
                    <a:lnR>
                      <a:noFill/>
                    </a:lnR>
                    <a:lnT>
                      <a:noFill/>
                    </a:lnT>
                    <a:lnB>
                      <a:noFill/>
                    </a:lnB>
                  </a:tcPr>
                </a:tc>
                <a:tc>
                  <a:txBody>
                    <a:bodyPr/>
                    <a:lstStyle/>
                    <a:p>
                      <a:pPr algn="l" fontAlgn="b"/>
                      <a:r>
                        <a:rPr lang="en-US" sz="1000" b="0" i="0" u="none" strike="noStrike">
                          <a:effectLst/>
                          <a:latin typeface="Arial"/>
                        </a:rPr>
                        <a:t># Points</a:t>
                      </a:r>
                    </a:p>
                  </a:txBody>
                  <a:tcPr marL="12700" marR="12700" marT="12700" marB="0" anchor="b">
                    <a:lnL>
                      <a:noFill/>
                    </a:lnL>
                    <a:lnR>
                      <a:noFill/>
                    </a:lnR>
                    <a:lnT>
                      <a:noFill/>
                    </a:lnT>
                    <a:lnB>
                      <a:noFill/>
                    </a:lnB>
                  </a:tcPr>
                </a:tc>
                <a:tc>
                  <a:txBody>
                    <a:bodyPr/>
                    <a:lstStyle/>
                    <a:p>
                      <a:pPr algn="l" fontAlgn="b"/>
                      <a:r>
                        <a:rPr lang="en-US" sz="1000" b="0" i="0" u="none" strike="noStrike">
                          <a:effectLst/>
                          <a:latin typeface="Arial"/>
                        </a:rPr>
                        <a:t># Points</a:t>
                      </a:r>
                    </a:p>
                  </a:txBody>
                  <a:tcPr marL="12700" marR="12700" marT="12700" marB="0" anchor="b">
                    <a:lnL>
                      <a:noFill/>
                    </a:lnL>
                    <a:lnR>
                      <a:noFill/>
                    </a:lnR>
                    <a:lnT>
                      <a:noFill/>
                    </a:lnT>
                    <a:lnB>
                      <a:noFill/>
                    </a:lnB>
                  </a:tcPr>
                </a:tc>
                <a:tc>
                  <a:txBody>
                    <a:bodyPr/>
                    <a:lstStyle/>
                    <a:p>
                      <a:pPr algn="l" fontAlgn="b"/>
                      <a:r>
                        <a:rPr lang="en-US" sz="1000" b="0" i="0" u="none" strike="noStrike">
                          <a:effectLst/>
                          <a:latin typeface="Arial"/>
                        </a:rPr>
                        <a:t># Points</a:t>
                      </a:r>
                    </a:p>
                  </a:txBody>
                  <a:tcPr marL="12700" marR="12700" marT="12700" marB="0" anchor="b">
                    <a:lnL>
                      <a:noFill/>
                    </a:lnL>
                    <a:lnR>
                      <a:noFill/>
                    </a:lnR>
                    <a:lnT>
                      <a:noFill/>
                    </a:lnT>
                    <a:lnB>
                      <a:noFill/>
                    </a:lnB>
                  </a:tcPr>
                </a:tc>
                <a:tc>
                  <a:txBody>
                    <a:bodyPr/>
                    <a:lstStyle/>
                    <a:p>
                      <a:pPr algn="l" fontAlgn="b"/>
                      <a:r>
                        <a:rPr lang="en-US" sz="1000" b="0" i="0" u="none" strike="noStrike">
                          <a:effectLst/>
                          <a:latin typeface="Arial"/>
                        </a:rPr>
                        <a:t># Points</a:t>
                      </a:r>
                    </a:p>
                  </a:txBody>
                  <a:tcPr marL="12700" marR="12700" marT="12700" marB="0" anchor="b">
                    <a:lnL>
                      <a:noFill/>
                    </a:lnL>
                    <a:lnR>
                      <a:noFill/>
                    </a:lnR>
                    <a:lnT>
                      <a:noFill/>
                    </a:lnT>
                    <a:lnB>
                      <a:noFill/>
                    </a:lnB>
                  </a:tcPr>
                </a:tc>
              </a:tr>
              <a:tr h="152400">
                <a:tc>
                  <a:txBody>
                    <a:bodyPr/>
                    <a:lstStyle/>
                    <a:p>
                      <a:pPr algn="l" fontAlgn="b"/>
                      <a:endParaRPr lang="en-US" sz="1000" b="0" i="0" u="none" strike="noStrike">
                        <a:effectLst/>
                        <a:latin typeface="Arial"/>
                      </a:endParaRPr>
                    </a:p>
                  </a:txBody>
                  <a:tcPr marL="12700" marR="12700" marT="12700" marB="0" anchor="b">
                    <a:lnL>
                      <a:noFill/>
                    </a:lnL>
                    <a:lnR>
                      <a:noFill/>
                    </a:lnR>
                    <a:lnT>
                      <a:noFill/>
                    </a:lnT>
                    <a:lnB>
                      <a:noFill/>
                    </a:lnB>
                  </a:tcPr>
                </a:tc>
                <a:tc>
                  <a:txBody>
                    <a:bodyPr/>
                    <a:lstStyle/>
                    <a:p>
                      <a:pPr algn="l" fontAlgn="b"/>
                      <a:endParaRPr lang="en-US" sz="1000" b="0" i="0" u="none" strike="noStrike">
                        <a:effectLst/>
                        <a:latin typeface="Arial"/>
                      </a:endParaRPr>
                    </a:p>
                  </a:txBody>
                  <a:tcPr marL="12700" marR="12700" marT="12700" marB="0" anchor="b">
                    <a:lnL>
                      <a:noFill/>
                    </a:lnL>
                    <a:lnR>
                      <a:noFill/>
                    </a:lnR>
                    <a:lnT>
                      <a:noFill/>
                    </a:lnT>
                    <a:lnB>
                      <a:noFill/>
                    </a:lnB>
                  </a:tcPr>
                </a:tc>
                <a:tc>
                  <a:txBody>
                    <a:bodyPr/>
                    <a:lstStyle/>
                    <a:p>
                      <a:pPr algn="r" fontAlgn="b"/>
                      <a:r>
                        <a:rPr lang="en-US" sz="1000" b="0" i="0" u="none" strike="noStrike">
                          <a:effectLst/>
                          <a:latin typeface="Arial"/>
                        </a:rPr>
                        <a:t>1</a:t>
                      </a:r>
                    </a:p>
                  </a:txBody>
                  <a:tcPr marL="12700" marR="12700" marT="12700" marB="0" anchor="b">
                    <a:lnL>
                      <a:noFill/>
                    </a:lnL>
                    <a:lnR>
                      <a:noFill/>
                    </a:lnR>
                    <a:lnT>
                      <a:noFill/>
                    </a:lnT>
                    <a:lnB>
                      <a:noFill/>
                    </a:lnB>
                  </a:tcPr>
                </a:tc>
                <a:tc>
                  <a:txBody>
                    <a:bodyPr/>
                    <a:lstStyle/>
                    <a:p>
                      <a:pPr algn="r" fontAlgn="b"/>
                      <a:r>
                        <a:rPr lang="en-US" sz="1000" b="0" i="0" u="none" strike="noStrike">
                          <a:effectLst/>
                          <a:latin typeface="Arial"/>
                        </a:rPr>
                        <a:t>2</a:t>
                      </a:r>
                    </a:p>
                  </a:txBody>
                  <a:tcPr marL="12700" marR="12700" marT="12700" marB="0" anchor="b">
                    <a:lnL>
                      <a:noFill/>
                    </a:lnL>
                    <a:lnR>
                      <a:noFill/>
                    </a:lnR>
                    <a:lnT>
                      <a:noFill/>
                    </a:lnT>
                    <a:lnB>
                      <a:noFill/>
                    </a:lnB>
                  </a:tcPr>
                </a:tc>
                <a:tc>
                  <a:txBody>
                    <a:bodyPr/>
                    <a:lstStyle/>
                    <a:p>
                      <a:pPr algn="r" fontAlgn="b"/>
                      <a:r>
                        <a:rPr lang="en-US" sz="1000" b="0" i="0" u="none" strike="noStrike">
                          <a:effectLst/>
                          <a:latin typeface="Arial"/>
                        </a:rPr>
                        <a:t>1</a:t>
                      </a:r>
                    </a:p>
                  </a:txBody>
                  <a:tcPr marL="12700" marR="12700" marT="12700" marB="0" anchor="b">
                    <a:lnL>
                      <a:noFill/>
                    </a:lnL>
                    <a:lnR>
                      <a:noFill/>
                    </a:lnR>
                    <a:lnT>
                      <a:noFill/>
                    </a:lnT>
                    <a:lnB>
                      <a:noFill/>
                    </a:lnB>
                  </a:tcPr>
                </a:tc>
                <a:tc>
                  <a:txBody>
                    <a:bodyPr/>
                    <a:lstStyle/>
                    <a:p>
                      <a:pPr algn="r" fontAlgn="b"/>
                      <a:r>
                        <a:rPr lang="en-US" sz="1000" b="0" i="0" u="none" strike="noStrike">
                          <a:effectLst/>
                          <a:latin typeface="Arial"/>
                        </a:rPr>
                        <a:t>12</a:t>
                      </a:r>
                    </a:p>
                  </a:txBody>
                  <a:tcPr marL="12700" marR="12700" marT="12700" marB="0" anchor="b">
                    <a:lnL>
                      <a:noFill/>
                    </a:lnL>
                    <a:lnR>
                      <a:noFill/>
                    </a:lnR>
                    <a:lnT>
                      <a:noFill/>
                    </a:lnT>
                    <a:lnB>
                      <a:noFill/>
                    </a:lnB>
                  </a:tcPr>
                </a:tc>
                <a:tc>
                  <a:txBody>
                    <a:bodyPr/>
                    <a:lstStyle/>
                    <a:p>
                      <a:pPr algn="r" fontAlgn="b"/>
                      <a:r>
                        <a:rPr lang="en-US" sz="1000" b="0" i="0" u="none" strike="noStrike">
                          <a:effectLst/>
                          <a:latin typeface="Arial"/>
                        </a:rPr>
                        <a:t>4</a:t>
                      </a:r>
                    </a:p>
                  </a:txBody>
                  <a:tcPr marL="12700" marR="12700" marT="12700" marB="0" anchor="b">
                    <a:lnL>
                      <a:noFill/>
                    </a:lnL>
                    <a:lnR>
                      <a:noFill/>
                    </a:lnR>
                    <a:lnT>
                      <a:noFill/>
                    </a:lnT>
                    <a:lnB>
                      <a:noFill/>
                    </a:lnB>
                  </a:tcPr>
                </a:tc>
                <a:tc>
                  <a:txBody>
                    <a:bodyPr/>
                    <a:lstStyle/>
                    <a:p>
                      <a:pPr algn="r" fontAlgn="b"/>
                      <a:r>
                        <a:rPr lang="en-US" sz="1000" b="0" i="0" u="none" strike="noStrike">
                          <a:effectLst/>
                          <a:latin typeface="Arial"/>
                        </a:rPr>
                        <a:t>2</a:t>
                      </a:r>
                    </a:p>
                  </a:txBody>
                  <a:tcPr marL="12700" marR="12700" marT="12700" marB="0" anchor="b">
                    <a:lnL>
                      <a:noFill/>
                    </a:lnL>
                    <a:lnR>
                      <a:noFill/>
                    </a:lnR>
                    <a:lnT>
                      <a:noFill/>
                    </a:lnT>
                    <a:lnB>
                      <a:noFill/>
                    </a:lnB>
                  </a:tcPr>
                </a:tc>
                <a:tc>
                  <a:txBody>
                    <a:bodyPr/>
                    <a:lstStyle/>
                    <a:p>
                      <a:pPr algn="r" fontAlgn="b"/>
                      <a:r>
                        <a:rPr lang="en-US" sz="1000" b="0" i="0" u="none" strike="noStrike">
                          <a:effectLst/>
                          <a:latin typeface="Arial"/>
                        </a:rPr>
                        <a:t>22</a:t>
                      </a:r>
                    </a:p>
                  </a:txBody>
                  <a:tcPr marL="12700" marR="12700" marT="12700" marB="0" anchor="b">
                    <a:lnL>
                      <a:noFill/>
                    </a:lnL>
                    <a:lnR>
                      <a:noFill/>
                    </a:lnR>
                    <a:lnT>
                      <a:noFill/>
                    </a:lnT>
                    <a:lnB>
                      <a:noFill/>
                    </a:lnB>
                  </a:tcPr>
                </a:tc>
              </a:tr>
              <a:tr h="152400">
                <a:tc>
                  <a:txBody>
                    <a:bodyPr/>
                    <a:lstStyle/>
                    <a:p>
                      <a:pPr algn="r" fontAlgn="b"/>
                      <a:r>
                        <a:rPr lang="en-US" sz="1000" b="0" i="0" u="none" strike="noStrike">
                          <a:effectLst/>
                          <a:latin typeface="Arial"/>
                        </a:rPr>
                        <a:t>22</a:t>
                      </a:r>
                    </a:p>
                  </a:txBody>
                  <a:tcPr marL="12700" marR="12700" marT="12700" marB="0" anchor="b">
                    <a:lnL>
                      <a:noFill/>
                    </a:lnL>
                    <a:lnR>
                      <a:noFill/>
                    </a:lnR>
                    <a:lnT>
                      <a:noFill/>
                    </a:lnT>
                    <a:lnB>
                      <a:noFill/>
                    </a:lnB>
                  </a:tcPr>
                </a:tc>
                <a:tc>
                  <a:txBody>
                    <a:bodyPr/>
                    <a:lstStyle/>
                    <a:p>
                      <a:pPr algn="r" fontAlgn="b"/>
                      <a:r>
                        <a:rPr lang="en-US" sz="1000" b="0" i="0" u="none" strike="noStrike">
                          <a:effectLst/>
                          <a:latin typeface="Arial"/>
                        </a:rPr>
                        <a:t>100%</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a:rPr>
                        <a:t>1</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a:rPr>
                        <a:t>2</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a:rPr>
                        <a:t>1</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a:rPr>
                        <a:t>12</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a:rPr>
                        <a:t>4</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a:rPr>
                        <a:t>2</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a:rPr>
                        <a:t>22</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r>
              <a:tr h="152400">
                <a:tc>
                  <a:txBody>
                    <a:bodyPr/>
                    <a:lstStyle/>
                    <a:p>
                      <a:pPr algn="r" fontAlgn="b"/>
                      <a:r>
                        <a:rPr lang="en-US" sz="1000" b="0" i="0" u="none" strike="noStrike">
                          <a:effectLst/>
                          <a:latin typeface="Arial"/>
                        </a:rPr>
                        <a:t>14.00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64%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64%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r>
              <a:tr h="152400">
                <a:tc>
                  <a:txBody>
                    <a:bodyPr/>
                    <a:lstStyle/>
                    <a:p>
                      <a:pPr algn="r" fontAlgn="b"/>
                      <a:r>
                        <a:rPr lang="en-US" sz="1000" b="0" i="0" u="none" strike="noStrike">
                          <a:effectLst/>
                          <a:latin typeface="Arial"/>
                        </a:rPr>
                        <a:t>10.00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45%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5D4F"/>
                    </a:solidFill>
                  </a:tcPr>
                </a:tc>
                <a:tc>
                  <a:txBody>
                    <a:bodyPr/>
                    <a:lstStyle/>
                    <a:p>
                      <a:pPr algn="ctr" fontAlgn="b"/>
                      <a:r>
                        <a:rPr lang="en-US" sz="1000" b="0" i="0" u="none" strike="noStrike">
                          <a:effectLst/>
                          <a:latin typeface="Arial"/>
                        </a:rPr>
                        <a:t>42%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5D4F"/>
                    </a:solidFill>
                  </a:tcPr>
                </a:tc>
                <a:tc>
                  <a:txBody>
                    <a:bodyPr/>
                    <a:lstStyle/>
                    <a:p>
                      <a:pPr algn="ctr" fontAlgn="b"/>
                      <a:r>
                        <a:rPr lang="en-US" sz="1000" b="0" i="0" u="none" strike="noStrike">
                          <a:effectLst/>
                          <a:latin typeface="Arial"/>
                        </a:rPr>
                        <a:t>45%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400">
                <a:tc>
                  <a:txBody>
                    <a:bodyPr/>
                    <a:lstStyle/>
                    <a:p>
                      <a:pPr algn="r" fontAlgn="b"/>
                      <a:r>
                        <a:rPr lang="en-US" sz="1000" b="0" i="0" u="none" strike="noStrike">
                          <a:effectLst/>
                          <a:latin typeface="Arial"/>
                        </a:rPr>
                        <a:t>9.00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41%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42%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5D4F"/>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41%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400">
                <a:tc>
                  <a:txBody>
                    <a:bodyPr/>
                    <a:lstStyle/>
                    <a:p>
                      <a:pPr algn="r" fontAlgn="b"/>
                      <a:r>
                        <a:rPr lang="en-US" sz="1000" b="0" i="0" u="none" strike="noStrike">
                          <a:effectLst/>
                          <a:latin typeface="Arial"/>
                        </a:rPr>
                        <a:t>7.00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32%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9B01"/>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5D4F"/>
                    </a:solidFill>
                  </a:tcPr>
                </a:tc>
                <a:tc>
                  <a:txBody>
                    <a:bodyPr/>
                    <a:lstStyle/>
                    <a:p>
                      <a:pPr algn="ctr" fontAlgn="b"/>
                      <a:r>
                        <a:rPr lang="en-US" sz="1000" b="0" i="0" u="none" strike="noStrike">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5D4F"/>
                    </a:solidFill>
                  </a:tcPr>
                </a:tc>
                <a:tc>
                  <a:txBody>
                    <a:bodyPr/>
                    <a:lstStyle/>
                    <a:p>
                      <a:pPr algn="ctr" fontAlgn="b"/>
                      <a:r>
                        <a:rPr lang="en-US" sz="1000" b="0" i="0" u="none" strike="noStrike">
                          <a:effectLst/>
                          <a:latin typeface="Arial"/>
                        </a:rPr>
                        <a:t>25%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9B01"/>
                    </a:solidFill>
                  </a:tcPr>
                </a:tc>
                <a:tc>
                  <a:txBody>
                    <a:bodyPr/>
                    <a:lstStyle/>
                    <a:p>
                      <a:pPr algn="ctr" fontAlgn="b"/>
                      <a:r>
                        <a:rPr lang="en-US" sz="1000" b="0" i="0" u="none" strike="noStrike">
                          <a:effectLst/>
                          <a:latin typeface="Arial"/>
                        </a:rPr>
                        <a:t>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5D4F"/>
                    </a:solidFill>
                  </a:tcPr>
                </a:tc>
                <a:tc>
                  <a:txBody>
                    <a:bodyPr/>
                    <a:lstStyle/>
                    <a:p>
                      <a:pPr algn="ctr" fontAlgn="b"/>
                      <a:r>
                        <a:rPr lang="en-US" sz="1000" b="0" i="0" u="none" strike="noStrike">
                          <a:effectLst/>
                          <a:latin typeface="Arial"/>
                        </a:rPr>
                        <a:t>32%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9B01"/>
                    </a:solidFill>
                  </a:tcPr>
                </a:tc>
              </a:tr>
              <a:tr h="152400">
                <a:tc>
                  <a:txBody>
                    <a:bodyPr/>
                    <a:lstStyle/>
                    <a:p>
                      <a:pPr algn="r" fontAlgn="b"/>
                      <a:r>
                        <a:rPr lang="en-US" sz="1000" b="0" i="0" u="none" strike="noStrike">
                          <a:effectLst/>
                          <a:latin typeface="Arial"/>
                        </a:rPr>
                        <a:t>8.00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36%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9B01"/>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25%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9B01"/>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5D4F"/>
                    </a:solidFill>
                  </a:tcPr>
                </a:tc>
                <a:tc>
                  <a:txBody>
                    <a:bodyPr/>
                    <a:lstStyle/>
                    <a:p>
                      <a:pPr algn="ctr" fontAlgn="b"/>
                      <a:r>
                        <a:rPr lang="en-US" sz="1000" b="0" i="0" u="none" strike="noStrike">
                          <a:effectLst/>
                          <a:latin typeface="Arial"/>
                        </a:rPr>
                        <a:t>36%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9B01"/>
                    </a:solidFill>
                  </a:tcPr>
                </a:tc>
              </a:tr>
              <a:tr h="152400">
                <a:tc>
                  <a:txBody>
                    <a:bodyPr/>
                    <a:lstStyle/>
                    <a:p>
                      <a:pPr algn="r" fontAlgn="b"/>
                      <a:r>
                        <a:rPr lang="en-US" sz="1000" b="0" i="0" u="none" strike="noStrike">
                          <a:effectLst/>
                          <a:latin typeface="Arial"/>
                        </a:rPr>
                        <a:t>14.00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64%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64%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r>
              <a:tr h="152400">
                <a:tc>
                  <a:txBody>
                    <a:bodyPr/>
                    <a:lstStyle/>
                    <a:p>
                      <a:pPr algn="r" fontAlgn="b"/>
                      <a:r>
                        <a:rPr lang="en-US" sz="1000" b="0" i="0" u="none" strike="noStrike">
                          <a:effectLst/>
                          <a:latin typeface="Arial"/>
                        </a:rPr>
                        <a:t>7.00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32%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9B01"/>
                    </a:solidFill>
                  </a:tcPr>
                </a:tc>
                <a:tc>
                  <a:txBody>
                    <a:bodyPr/>
                    <a:lstStyle/>
                    <a:p>
                      <a:pPr algn="ctr" fontAlgn="b"/>
                      <a:r>
                        <a:rPr lang="en-US" sz="1000" b="0" i="0" u="none" strike="noStrike">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5D4F"/>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33%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9B01"/>
                    </a:solidFill>
                  </a:tcPr>
                </a:tc>
                <a:tc>
                  <a:txBody>
                    <a:bodyPr/>
                    <a:lstStyle/>
                    <a:p>
                      <a:pPr algn="ctr" fontAlgn="b"/>
                      <a:r>
                        <a:rPr lang="en-US" sz="1000" b="0" i="0" u="none" strike="noStrike">
                          <a:effectLst/>
                          <a:latin typeface="Arial"/>
                        </a:rPr>
                        <a:t>25%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9B01"/>
                    </a:solidFill>
                  </a:tcPr>
                </a:tc>
                <a:tc>
                  <a:txBody>
                    <a:bodyPr/>
                    <a:lstStyle/>
                    <a:p>
                      <a:pPr algn="ctr" fontAlgn="b"/>
                      <a:r>
                        <a:rPr lang="en-US" sz="1000" b="0" i="0" u="none" strike="noStrike">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5D4F"/>
                    </a:solidFill>
                  </a:tcPr>
                </a:tc>
                <a:tc>
                  <a:txBody>
                    <a:bodyPr/>
                    <a:lstStyle/>
                    <a:p>
                      <a:pPr algn="ctr" fontAlgn="b"/>
                      <a:r>
                        <a:rPr lang="en-US" sz="1000" b="0" i="0" u="none" strike="noStrike">
                          <a:effectLst/>
                          <a:latin typeface="Arial"/>
                        </a:rPr>
                        <a:t>32%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9B01"/>
                    </a:solidFill>
                  </a:tcPr>
                </a:tc>
              </a:tr>
              <a:tr h="152400">
                <a:tc>
                  <a:txBody>
                    <a:bodyPr/>
                    <a:lstStyle/>
                    <a:p>
                      <a:pPr algn="r" fontAlgn="b"/>
                      <a:r>
                        <a:rPr lang="en-US" sz="1000" b="0" i="0" u="none" strike="noStrike">
                          <a:effectLst/>
                          <a:latin typeface="Arial"/>
                        </a:rPr>
                        <a:t>13.00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59%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42%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59%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400">
                <a:tc>
                  <a:txBody>
                    <a:bodyPr/>
                    <a:lstStyle/>
                    <a:p>
                      <a:pPr algn="r" fontAlgn="b"/>
                      <a:r>
                        <a:rPr lang="en-US" sz="1000" b="0" i="0" u="none" strike="noStrike">
                          <a:effectLst/>
                          <a:latin typeface="Arial"/>
                        </a:rPr>
                        <a:t>12.00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55%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42%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55%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400">
                <a:tc>
                  <a:txBody>
                    <a:bodyPr/>
                    <a:lstStyle/>
                    <a:p>
                      <a:pPr algn="r" fontAlgn="b"/>
                      <a:r>
                        <a:rPr lang="en-US" sz="1000" b="0" i="0" u="none" strike="noStrike">
                          <a:effectLst/>
                          <a:latin typeface="Arial"/>
                        </a:rPr>
                        <a:t>8.00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36%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9B01"/>
                    </a:solidFill>
                  </a:tcPr>
                </a:tc>
                <a:tc>
                  <a:txBody>
                    <a:bodyPr/>
                    <a:lstStyle/>
                    <a:p>
                      <a:pPr algn="ctr" fontAlgn="b"/>
                      <a:r>
                        <a:rPr lang="en-US" sz="1000" b="0" i="0" u="none" strike="noStrike">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5D4F"/>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5D4F"/>
                    </a:solidFill>
                  </a:tcPr>
                </a:tc>
                <a:tc>
                  <a:txBody>
                    <a:bodyPr/>
                    <a:lstStyle/>
                    <a:p>
                      <a:pPr algn="ctr" fontAlgn="b"/>
                      <a:r>
                        <a:rPr lang="en-US" sz="1000" b="0" i="0" u="none" strike="noStrike">
                          <a:effectLst/>
                          <a:latin typeface="Arial"/>
                        </a:rPr>
                        <a:t>42%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25%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9B01"/>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36%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9B01"/>
                    </a:solidFill>
                  </a:tcPr>
                </a:tc>
              </a:tr>
              <a:tr h="152400">
                <a:tc>
                  <a:txBody>
                    <a:bodyPr/>
                    <a:lstStyle/>
                    <a:p>
                      <a:pPr algn="r" fontAlgn="b"/>
                      <a:r>
                        <a:rPr lang="en-US" sz="1000" b="0" i="0" u="none" strike="noStrike">
                          <a:effectLst/>
                          <a:latin typeface="Arial"/>
                        </a:rPr>
                        <a:t>6.00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27%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9B01"/>
                    </a:solidFill>
                  </a:tcPr>
                </a:tc>
                <a:tc>
                  <a:txBody>
                    <a:bodyPr/>
                    <a:lstStyle/>
                    <a:p>
                      <a:pPr algn="ctr" fontAlgn="b"/>
                      <a:r>
                        <a:rPr lang="en-US" sz="1000" b="0" i="0" u="none" strike="noStrike">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5D4F"/>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5D4F"/>
                    </a:solidFill>
                  </a:tcPr>
                </a:tc>
                <a:tc>
                  <a:txBody>
                    <a:bodyPr/>
                    <a:lstStyle/>
                    <a:p>
                      <a:pPr algn="ctr" fontAlgn="b"/>
                      <a:r>
                        <a:rPr lang="en-US" sz="1000" b="0" i="0" u="none" strike="noStrike">
                          <a:effectLst/>
                          <a:latin typeface="Arial"/>
                        </a:rPr>
                        <a:t>25%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9B01"/>
                    </a:solidFill>
                  </a:tcPr>
                </a:tc>
                <a:tc>
                  <a:txBody>
                    <a:bodyPr/>
                    <a:lstStyle/>
                    <a:p>
                      <a:pPr algn="ctr" fontAlgn="b"/>
                      <a:r>
                        <a:rPr lang="en-US" sz="1000" b="0" i="0" u="none" strike="noStrike">
                          <a:effectLst/>
                          <a:latin typeface="Arial"/>
                        </a:rPr>
                        <a:t>25%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9B01"/>
                    </a:solidFill>
                  </a:tcPr>
                </a:tc>
                <a:tc>
                  <a:txBody>
                    <a:bodyPr/>
                    <a:lstStyle/>
                    <a:p>
                      <a:pPr algn="ctr" fontAlgn="b"/>
                      <a:r>
                        <a:rPr lang="en-US" sz="1000" b="0" i="0" u="none" strike="noStrike">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5D4F"/>
                    </a:solidFill>
                  </a:tcPr>
                </a:tc>
                <a:tc>
                  <a:txBody>
                    <a:bodyPr/>
                    <a:lstStyle/>
                    <a:p>
                      <a:pPr algn="ctr" fontAlgn="b"/>
                      <a:r>
                        <a:rPr lang="en-US" sz="1000" b="0" i="0" u="none" strike="noStrike">
                          <a:effectLst/>
                          <a:latin typeface="Arial"/>
                        </a:rPr>
                        <a:t>27%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9B01"/>
                    </a:solidFill>
                  </a:tcPr>
                </a:tc>
              </a:tr>
              <a:tr h="152400">
                <a:tc>
                  <a:txBody>
                    <a:bodyPr/>
                    <a:lstStyle/>
                    <a:p>
                      <a:pPr algn="r" fontAlgn="b"/>
                      <a:r>
                        <a:rPr lang="en-US" sz="1000" b="0" i="0" u="none" strike="noStrike">
                          <a:effectLst/>
                          <a:latin typeface="Arial"/>
                        </a:rPr>
                        <a:t>13.00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59%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42%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59%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400">
                <a:tc>
                  <a:txBody>
                    <a:bodyPr/>
                    <a:lstStyle/>
                    <a:p>
                      <a:pPr algn="r" fontAlgn="b"/>
                      <a:r>
                        <a:rPr lang="en-US" sz="1000" b="0" i="0" u="none" strike="noStrike">
                          <a:effectLst/>
                          <a:latin typeface="Arial"/>
                        </a:rPr>
                        <a:t>14.00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64%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67%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5D4F"/>
                    </a:solidFill>
                  </a:tcPr>
                </a:tc>
                <a:tc>
                  <a:txBody>
                    <a:bodyPr/>
                    <a:lstStyle/>
                    <a:p>
                      <a:pPr algn="ctr" fontAlgn="b"/>
                      <a:r>
                        <a:rPr lang="en-US" sz="1000" b="0" i="0" u="none" strike="noStrike">
                          <a:effectLst/>
                          <a:latin typeface="Arial"/>
                        </a:rPr>
                        <a:t>64%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r>
              <a:tr h="152400">
                <a:tc>
                  <a:txBody>
                    <a:bodyPr/>
                    <a:lstStyle/>
                    <a:p>
                      <a:pPr algn="r" fontAlgn="b"/>
                      <a:r>
                        <a:rPr lang="en-US" sz="1000" b="0" i="0" u="none" strike="noStrike">
                          <a:effectLst/>
                          <a:latin typeface="Arial"/>
                        </a:rPr>
                        <a:t>12.00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55%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42%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55%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400">
                <a:tc>
                  <a:txBody>
                    <a:bodyPr/>
                    <a:lstStyle/>
                    <a:p>
                      <a:pPr algn="r" fontAlgn="b"/>
                      <a:r>
                        <a:rPr lang="en-US" sz="1000" b="0" i="0" u="none" strike="noStrike">
                          <a:effectLst/>
                          <a:latin typeface="Arial"/>
                        </a:rPr>
                        <a:t>10.00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45%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5D4F"/>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5D4F"/>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45%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400">
                <a:tc>
                  <a:txBody>
                    <a:bodyPr/>
                    <a:lstStyle/>
                    <a:p>
                      <a:pPr algn="r" fontAlgn="b"/>
                      <a:r>
                        <a:rPr lang="en-US" sz="1000" b="0" i="0" u="none" strike="noStrike">
                          <a:effectLst/>
                          <a:latin typeface="Arial"/>
                        </a:rPr>
                        <a:t>12.00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55%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5D4F"/>
                    </a:solidFill>
                  </a:tcPr>
                </a:tc>
                <a:tc>
                  <a:txBody>
                    <a:bodyPr/>
                    <a:lstStyle/>
                    <a:p>
                      <a:pPr algn="ctr" fontAlgn="b"/>
                      <a:r>
                        <a:rPr lang="en-US" sz="1000" b="0" i="0" u="none" strike="noStrike">
                          <a:effectLst/>
                          <a:latin typeface="Arial"/>
                        </a:rPr>
                        <a:t>58%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5D4F"/>
                    </a:solidFill>
                  </a:tcPr>
                </a:tc>
                <a:tc>
                  <a:txBody>
                    <a:bodyPr/>
                    <a:lstStyle/>
                    <a:p>
                      <a:pPr algn="ctr" fontAlgn="b"/>
                      <a:r>
                        <a:rPr lang="en-US" sz="1000" b="0" i="0" u="none" strike="noStrike">
                          <a:effectLst/>
                          <a:latin typeface="Arial"/>
                        </a:rPr>
                        <a:t>55%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400">
                <a:tc>
                  <a:txBody>
                    <a:bodyPr/>
                    <a:lstStyle/>
                    <a:p>
                      <a:pPr algn="r" fontAlgn="b"/>
                      <a:r>
                        <a:rPr lang="en-US" sz="1000" b="0" i="0" u="none" strike="noStrike">
                          <a:effectLst/>
                          <a:latin typeface="Arial"/>
                        </a:rPr>
                        <a:t>15.00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68%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68%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r>
              <a:tr h="152400">
                <a:tc>
                  <a:txBody>
                    <a:bodyPr/>
                    <a:lstStyle/>
                    <a:p>
                      <a:pPr algn="r" fontAlgn="b"/>
                      <a:r>
                        <a:rPr lang="en-US" sz="1000" b="0" i="0" u="none" strike="noStrike">
                          <a:effectLst/>
                          <a:latin typeface="Arial"/>
                        </a:rPr>
                        <a:t>14.00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64%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5D4F"/>
                    </a:solidFill>
                  </a:tcPr>
                </a:tc>
                <a:tc>
                  <a:txBody>
                    <a:bodyPr/>
                    <a:lstStyle/>
                    <a:p>
                      <a:pPr algn="ctr" fontAlgn="b"/>
                      <a:r>
                        <a:rPr lang="en-US" sz="1000" b="0" i="0" u="none" strike="noStrike">
                          <a:effectLst/>
                          <a:latin typeface="Arial"/>
                        </a:rPr>
                        <a:t>58%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64%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r>
              <a:tr h="152400">
                <a:tc>
                  <a:txBody>
                    <a:bodyPr/>
                    <a:lstStyle/>
                    <a:p>
                      <a:pPr algn="r" fontAlgn="b"/>
                      <a:r>
                        <a:rPr lang="en-US" sz="1000" b="0" i="0" u="none" strike="noStrike">
                          <a:effectLst/>
                          <a:latin typeface="Arial"/>
                        </a:rPr>
                        <a:t>6.00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27%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9B01"/>
                    </a:solidFill>
                  </a:tcPr>
                </a:tc>
                <a:tc>
                  <a:txBody>
                    <a:bodyPr/>
                    <a:lstStyle/>
                    <a:p>
                      <a:pPr algn="ctr" fontAlgn="b"/>
                      <a:r>
                        <a:rPr lang="en-US" sz="1000" b="0" i="0" u="none" strike="noStrike">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5D4F"/>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5D4F"/>
                    </a:solidFill>
                  </a:tcPr>
                </a:tc>
                <a:tc>
                  <a:txBody>
                    <a:bodyPr/>
                    <a:lstStyle/>
                    <a:p>
                      <a:pPr algn="ctr" fontAlgn="b"/>
                      <a:r>
                        <a:rPr lang="en-US" sz="1000" b="0" i="0" u="none" strike="noStrike">
                          <a:effectLst/>
                          <a:latin typeface="Arial"/>
                        </a:rPr>
                        <a:t>25%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9B01"/>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5D4F"/>
                    </a:solidFill>
                  </a:tcPr>
                </a:tc>
                <a:tc>
                  <a:txBody>
                    <a:bodyPr/>
                    <a:lstStyle/>
                    <a:p>
                      <a:pPr algn="ctr" fontAlgn="b"/>
                      <a:r>
                        <a:rPr lang="en-US" sz="1000" b="0" i="0" u="none" strike="noStrike">
                          <a:effectLst/>
                          <a:latin typeface="Arial"/>
                        </a:rPr>
                        <a:t>27%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9B01"/>
                    </a:solidFill>
                  </a:tcPr>
                </a:tc>
              </a:tr>
              <a:tr h="152400">
                <a:tc>
                  <a:txBody>
                    <a:bodyPr/>
                    <a:lstStyle/>
                    <a:p>
                      <a:pPr algn="r" fontAlgn="b"/>
                      <a:r>
                        <a:rPr lang="en-US" sz="1000" b="0" i="0" u="none" strike="noStrike">
                          <a:effectLst/>
                          <a:latin typeface="Arial"/>
                        </a:rPr>
                        <a:t>8.00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36%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9B01"/>
                    </a:solidFill>
                  </a:tcPr>
                </a:tc>
                <a:tc>
                  <a:txBody>
                    <a:bodyPr/>
                    <a:lstStyle/>
                    <a:p>
                      <a:pPr algn="ctr" fontAlgn="b"/>
                      <a:r>
                        <a:rPr lang="en-US" sz="1000" b="0" i="0" u="none" strike="noStrike">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5D4F"/>
                    </a:solidFill>
                  </a:tcPr>
                </a:tc>
                <a:tc>
                  <a:txBody>
                    <a:bodyPr/>
                    <a:lstStyle/>
                    <a:p>
                      <a:pPr algn="ctr" fontAlgn="b"/>
                      <a:r>
                        <a:rPr lang="en-US" sz="1000" b="0" i="0" u="none" strike="noStrike">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5D4F"/>
                    </a:solidFill>
                  </a:tcPr>
                </a:tc>
                <a:tc>
                  <a:txBody>
                    <a:bodyPr/>
                    <a:lstStyle/>
                    <a:p>
                      <a:pPr algn="ctr" fontAlgn="b"/>
                      <a:r>
                        <a:rPr lang="en-US" sz="1000" b="0" i="0" u="none" strike="noStrike">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5D4F"/>
                    </a:solidFill>
                  </a:tcPr>
                </a:tc>
                <a:tc>
                  <a:txBody>
                    <a:bodyPr/>
                    <a:lstStyle/>
                    <a:p>
                      <a:pPr algn="ctr" fontAlgn="b"/>
                      <a:r>
                        <a:rPr lang="en-US" sz="1000" b="0" i="0" u="none" strike="noStrike">
                          <a:effectLst/>
                          <a:latin typeface="Arial"/>
                        </a:rPr>
                        <a:t>33%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9B01"/>
                    </a:solidFill>
                  </a:tcPr>
                </a:tc>
                <a:tc>
                  <a:txBody>
                    <a:bodyPr/>
                    <a:lstStyle/>
                    <a:p>
                      <a:pPr algn="ctr" fontAlgn="b"/>
                      <a:r>
                        <a:rPr lang="en-US" sz="1000" b="0" i="0" u="none" strike="noStrike">
                          <a:effectLst/>
                          <a:latin typeface="Arial"/>
                        </a:rPr>
                        <a:t>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36%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9B01"/>
                    </a:solidFill>
                  </a:tcPr>
                </a:tc>
              </a:tr>
              <a:tr h="152400">
                <a:tc>
                  <a:txBody>
                    <a:bodyPr/>
                    <a:lstStyle/>
                    <a:p>
                      <a:pPr algn="r" fontAlgn="b"/>
                      <a:r>
                        <a:rPr lang="en-US" sz="1000" b="0" i="0" u="none" strike="noStrike">
                          <a:effectLst/>
                          <a:latin typeface="Arial"/>
                        </a:rPr>
                        <a:t>3.00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14%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5D4F"/>
                    </a:solidFill>
                  </a:tcPr>
                </a:tc>
                <a:tc>
                  <a:txBody>
                    <a:bodyPr/>
                    <a:lstStyle/>
                    <a:p>
                      <a:pPr algn="ctr" fontAlgn="b"/>
                      <a:r>
                        <a:rPr lang="en-US" sz="1000" b="0" i="0" u="none" strike="noStrike">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5D4F"/>
                    </a:solidFill>
                  </a:tcPr>
                </a:tc>
                <a:tc>
                  <a:txBody>
                    <a:bodyPr/>
                    <a:lstStyle/>
                    <a:p>
                      <a:pPr algn="ctr" fontAlgn="b"/>
                      <a:r>
                        <a:rPr lang="en-US" sz="1000" b="0" i="0" u="none" strike="noStrike">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5D4F"/>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5D4F"/>
                    </a:solidFill>
                  </a:tcPr>
                </a:tc>
                <a:tc>
                  <a:txBody>
                    <a:bodyPr/>
                    <a:lstStyle/>
                    <a:p>
                      <a:pPr algn="ctr" fontAlgn="b"/>
                      <a:r>
                        <a:rPr lang="en-US" sz="1000" b="0" i="0" u="none" strike="noStrike">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5D4F"/>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14%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5D4F"/>
                    </a:solidFill>
                  </a:tcPr>
                </a:tc>
              </a:tr>
              <a:tr h="152400">
                <a:tc>
                  <a:txBody>
                    <a:bodyPr/>
                    <a:lstStyle/>
                    <a:p>
                      <a:pPr algn="r" fontAlgn="b"/>
                      <a:r>
                        <a:rPr lang="en-US" sz="1000" b="0" i="0" u="none" strike="noStrike">
                          <a:effectLst/>
                          <a:latin typeface="Arial"/>
                        </a:rPr>
                        <a:t>10.24</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47%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67%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52%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57%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42%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55%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38%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9B01"/>
                    </a:solidFill>
                  </a:tcPr>
                </a:tc>
                <a:tc>
                  <a:txBody>
                    <a:bodyPr/>
                    <a:lstStyle/>
                    <a:p>
                      <a:pPr algn="ctr" fontAlgn="b"/>
                      <a:r>
                        <a:rPr lang="en-US" sz="1000" b="0" i="0" u="none" strike="noStrike">
                          <a:effectLst/>
                          <a:latin typeface="Arial"/>
                        </a:rPr>
                        <a:t>47%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400">
                <a:tc>
                  <a:txBody>
                    <a:bodyPr/>
                    <a:lstStyle/>
                    <a:p>
                      <a:pPr algn="l" fontAlgn="b"/>
                      <a:endParaRPr lang="en-US" sz="1000" b="0" i="0" u="none" strike="noStrike">
                        <a:effectLst/>
                        <a:latin typeface="Arial"/>
                      </a:endParaRPr>
                    </a:p>
                  </a:txBody>
                  <a:tcPr marL="12700" marR="12700" marT="12700" marB="0" anchor="b">
                    <a:lnL>
                      <a:noFill/>
                    </a:lnL>
                    <a:lnR>
                      <a:noFill/>
                    </a:lnR>
                    <a:lnT>
                      <a:noFill/>
                    </a:lnT>
                    <a:lnB>
                      <a:noFill/>
                    </a:lnB>
                  </a:tcPr>
                </a:tc>
                <a:tc>
                  <a:txBody>
                    <a:bodyPr/>
                    <a:lstStyle/>
                    <a:p>
                      <a:pPr algn="l" fontAlgn="b"/>
                      <a:endParaRPr lang="en-US" sz="1000" b="0" i="0" u="none" strike="noStrike">
                        <a:effectLst/>
                        <a:latin typeface="Arial"/>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effectLst/>
                        <a:latin typeface="Arial"/>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336519638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Strategy</a:t>
            </a:r>
            <a:endParaRPr lang="en-US" dirty="0"/>
          </a:p>
        </p:txBody>
      </p:sp>
      <p:sp>
        <p:nvSpPr>
          <p:cNvPr id="4" name="Content Placeholder 3"/>
          <p:cNvSpPr>
            <a:spLocks noGrp="1"/>
          </p:cNvSpPr>
          <p:nvPr>
            <p:ph idx="1"/>
          </p:nvPr>
        </p:nvSpPr>
        <p:spPr>
          <a:xfrm>
            <a:off x="457200" y="1600200"/>
            <a:ext cx="8229600" cy="5029200"/>
          </a:xfrm>
        </p:spPr>
        <p:txBody>
          <a:bodyPr>
            <a:normAutofit fontScale="92500" lnSpcReduction="20000"/>
          </a:bodyPr>
          <a:lstStyle/>
          <a:p>
            <a:r>
              <a:rPr lang="en-US" dirty="0" smtClean="0"/>
              <a:t>Intro to Body Systems</a:t>
            </a:r>
          </a:p>
          <a:p>
            <a:pPr lvl="1"/>
            <a:r>
              <a:rPr lang="en-US" dirty="0"/>
              <a:t>Interactive notes</a:t>
            </a:r>
          </a:p>
          <a:p>
            <a:pPr lvl="1"/>
            <a:r>
              <a:rPr lang="en-US" dirty="0"/>
              <a:t>Concept </a:t>
            </a:r>
            <a:r>
              <a:rPr lang="en-US" dirty="0" smtClean="0"/>
              <a:t>map</a:t>
            </a:r>
          </a:p>
          <a:p>
            <a:r>
              <a:rPr lang="en-US" dirty="0" smtClean="0"/>
              <a:t>Content Knowledge</a:t>
            </a:r>
          </a:p>
          <a:p>
            <a:pPr lvl="1"/>
            <a:r>
              <a:rPr lang="en-US" dirty="0"/>
              <a:t>Jigsaw groups: </a:t>
            </a:r>
            <a:endParaRPr lang="en-US" dirty="0" smtClean="0"/>
          </a:p>
          <a:p>
            <a:pPr lvl="2"/>
            <a:r>
              <a:rPr lang="en-US" dirty="0"/>
              <a:t>students meet in a group to learn one body system</a:t>
            </a:r>
          </a:p>
          <a:p>
            <a:pPr lvl="2"/>
            <a:r>
              <a:rPr lang="en-US" dirty="0"/>
              <a:t>Students meet in 2</a:t>
            </a:r>
            <a:r>
              <a:rPr lang="en-US" baseline="30000" dirty="0"/>
              <a:t>nd</a:t>
            </a:r>
            <a:r>
              <a:rPr lang="en-US" dirty="0"/>
              <a:t> group to present their body system and to learn the other </a:t>
            </a:r>
            <a:r>
              <a:rPr lang="en-US" dirty="0" smtClean="0"/>
              <a:t>systems</a:t>
            </a:r>
          </a:p>
          <a:p>
            <a:pPr lvl="1"/>
            <a:r>
              <a:rPr lang="en-US" dirty="0" smtClean="0"/>
              <a:t>Frog Dissection</a:t>
            </a:r>
            <a:endParaRPr lang="en-US" dirty="0"/>
          </a:p>
          <a:p>
            <a:r>
              <a:rPr lang="en-US" dirty="0" smtClean="0"/>
              <a:t>Summary:</a:t>
            </a:r>
          </a:p>
          <a:p>
            <a:pPr lvl="1"/>
            <a:r>
              <a:rPr lang="en-US" dirty="0" smtClean="0"/>
              <a:t>Report out to class</a:t>
            </a:r>
          </a:p>
          <a:p>
            <a:pPr lvl="1"/>
            <a:r>
              <a:rPr lang="en-US" dirty="0" smtClean="0"/>
              <a:t>Review activities</a:t>
            </a:r>
          </a:p>
          <a:p>
            <a:pPr marL="914400" lvl="2" indent="0">
              <a:buNone/>
            </a:pPr>
            <a:endParaRPr lang="en-US" dirty="0" smtClean="0"/>
          </a:p>
          <a:p>
            <a:pPr lvl="1"/>
            <a:endParaRPr lang="en-US" dirty="0" smtClean="0"/>
          </a:p>
          <a:p>
            <a:pPr marL="457200" lvl="1" indent="0">
              <a:buNone/>
            </a:pPr>
            <a:endParaRPr lang="en-US" dirty="0" smtClean="0"/>
          </a:p>
          <a:p>
            <a:endParaRPr lang="en-US" dirty="0"/>
          </a:p>
        </p:txBody>
      </p:sp>
    </p:spTree>
    <p:extLst>
      <p:ext uri="{BB962C8B-B14F-4D97-AF65-F5344CB8AC3E}">
        <p14:creationId xmlns:p14="http://schemas.microsoft.com/office/powerpoint/2010/main" val="424287758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Post-test Result Summary</a:t>
            </a:r>
            <a:endParaRPr lang="en-US" dirty="0"/>
          </a:p>
        </p:txBody>
      </p:sp>
      <p:pic>
        <p:nvPicPr>
          <p:cNvPr id="5" name="Content Placeholder 4" descr="myimage.php.png"/>
          <p:cNvPicPr>
            <a:picLocks noGrp="1" noChangeAspect="1"/>
          </p:cNvPicPr>
          <p:nvPr>
            <p:ph idx="1"/>
          </p:nvPr>
        </p:nvPicPr>
        <p:blipFill>
          <a:blip r:embed="rId2">
            <a:extLst>
              <a:ext uri="{28A0092B-C50C-407E-A947-70E740481C1C}">
                <a14:useLocalDpi xmlns:a14="http://schemas.microsoft.com/office/drawing/2010/main" val="0"/>
              </a:ext>
            </a:extLst>
          </a:blip>
          <a:srcRect l="18897" r="18897"/>
          <a:stretch>
            <a:fillRect/>
          </a:stretch>
        </p:blipFill>
        <p:spPr>
          <a:xfrm>
            <a:off x="685800" y="1981200"/>
            <a:ext cx="7924800" cy="3840163"/>
          </a:xfrm>
        </p:spPr>
      </p:pic>
    </p:spTree>
    <p:extLst>
      <p:ext uri="{BB962C8B-B14F-4D97-AF65-F5344CB8AC3E}">
        <p14:creationId xmlns:p14="http://schemas.microsoft.com/office/powerpoint/2010/main" val="54185067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Summary for Post-test</a:t>
            </a:r>
            <a:endParaRPr lang="en-US" dirty="0"/>
          </a:p>
        </p:txBody>
      </p:sp>
      <p:sp>
        <p:nvSpPr>
          <p:cNvPr id="3" name="Rectangle 2"/>
          <p:cNvSpPr/>
          <p:nvPr/>
        </p:nvSpPr>
        <p:spPr>
          <a:xfrm>
            <a:off x="1219200" y="1447800"/>
            <a:ext cx="7467600" cy="3108544"/>
          </a:xfrm>
          <a:prstGeom prst="rect">
            <a:avLst/>
          </a:prstGeom>
        </p:spPr>
        <p:txBody>
          <a:bodyPr wrap="square">
            <a:spAutoFit/>
          </a:bodyPr>
          <a:lstStyle/>
          <a:p>
            <a:r>
              <a:rPr lang="en-US" sz="2800" dirty="0"/>
              <a:t>Performance </a:t>
            </a:r>
            <a:r>
              <a:rPr lang="en-US" sz="2800" dirty="0" smtClean="0"/>
              <a:t>Level	</a:t>
            </a:r>
            <a:r>
              <a:rPr lang="en-US" sz="2800" dirty="0"/>
              <a:t>	# Students	% Students</a:t>
            </a:r>
          </a:p>
          <a:p>
            <a:r>
              <a:rPr lang="en-US" sz="2800" dirty="0"/>
              <a:t>Advanced	</a:t>
            </a:r>
            <a:r>
              <a:rPr lang="en-US" sz="2800" dirty="0" smtClean="0"/>
              <a:t>			0</a:t>
            </a:r>
            <a:r>
              <a:rPr lang="en-US" sz="2800" dirty="0"/>
              <a:t>	</a:t>
            </a:r>
            <a:r>
              <a:rPr lang="en-US" sz="2800" dirty="0" smtClean="0"/>
              <a:t>	0</a:t>
            </a:r>
            <a:endParaRPr lang="en-US" sz="2800" dirty="0"/>
          </a:p>
          <a:p>
            <a:r>
              <a:rPr lang="en-US" sz="2800" dirty="0"/>
              <a:t>Proficient	</a:t>
            </a:r>
            <a:r>
              <a:rPr lang="en-US" sz="2800" dirty="0" smtClean="0"/>
              <a:t>			12</a:t>
            </a:r>
            <a:r>
              <a:rPr lang="en-US" sz="2800" dirty="0"/>
              <a:t>	</a:t>
            </a:r>
            <a:r>
              <a:rPr lang="en-US" sz="2800" dirty="0" smtClean="0"/>
              <a:t>	57</a:t>
            </a:r>
            <a:endParaRPr lang="en-US" sz="2800" dirty="0"/>
          </a:p>
          <a:p>
            <a:r>
              <a:rPr lang="en-US" sz="2800" dirty="0"/>
              <a:t>Basic	</a:t>
            </a:r>
            <a:r>
              <a:rPr lang="en-US" sz="2800" dirty="0" smtClean="0"/>
              <a:t>				9</a:t>
            </a:r>
            <a:r>
              <a:rPr lang="en-US" sz="2800" dirty="0"/>
              <a:t>	</a:t>
            </a:r>
            <a:r>
              <a:rPr lang="en-US" sz="2800" dirty="0" smtClean="0"/>
              <a:t>	43</a:t>
            </a:r>
            <a:endParaRPr lang="en-US" sz="2800" dirty="0"/>
          </a:p>
          <a:p>
            <a:r>
              <a:rPr lang="en-US" sz="2800" dirty="0"/>
              <a:t>Below Basic	</a:t>
            </a:r>
            <a:r>
              <a:rPr lang="en-US" sz="2800" dirty="0" smtClean="0"/>
              <a:t>			0	</a:t>
            </a:r>
            <a:r>
              <a:rPr lang="en-US" sz="2800" dirty="0"/>
              <a:t>	0</a:t>
            </a:r>
          </a:p>
          <a:p>
            <a:r>
              <a:rPr lang="en-US" sz="2800" dirty="0"/>
              <a:t>Far Below Basic	</a:t>
            </a:r>
            <a:r>
              <a:rPr lang="en-US" sz="2800" dirty="0" smtClean="0"/>
              <a:t>		0	</a:t>
            </a:r>
            <a:r>
              <a:rPr lang="en-US" sz="2800" dirty="0"/>
              <a:t>	0</a:t>
            </a:r>
          </a:p>
          <a:p>
            <a:r>
              <a:rPr lang="en-US" sz="2800" dirty="0"/>
              <a:t>Total	</a:t>
            </a:r>
            <a:r>
              <a:rPr lang="en-US" sz="2800" dirty="0" smtClean="0"/>
              <a:t>				21</a:t>
            </a:r>
            <a:r>
              <a:rPr lang="en-US" sz="2800" dirty="0"/>
              <a:t>	</a:t>
            </a:r>
            <a:r>
              <a:rPr lang="en-US" sz="2800" dirty="0" smtClean="0"/>
              <a:t>	100</a:t>
            </a:r>
            <a:r>
              <a:rPr lang="en-US" sz="2800" dirty="0"/>
              <a:t>%</a:t>
            </a:r>
          </a:p>
        </p:txBody>
      </p:sp>
    </p:spTree>
    <p:extLst>
      <p:ext uri="{BB962C8B-B14F-4D97-AF65-F5344CB8AC3E}">
        <p14:creationId xmlns:p14="http://schemas.microsoft.com/office/powerpoint/2010/main" val="103362602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Post-test Result by Standard</a:t>
            </a:r>
            <a:endParaRPr lang="en-US" dirty="0"/>
          </a:p>
        </p:txBody>
      </p:sp>
      <p:graphicFrame>
        <p:nvGraphicFramePr>
          <p:cNvPr id="3" name="Table 2"/>
          <p:cNvGraphicFramePr>
            <a:graphicFrameLocks noGrp="1"/>
          </p:cNvGraphicFramePr>
          <p:nvPr/>
        </p:nvGraphicFramePr>
        <p:xfrm>
          <a:off x="1206500" y="1640681"/>
          <a:ext cx="6731000" cy="4445000"/>
        </p:xfrm>
        <a:graphic>
          <a:graphicData uri="http://schemas.openxmlformats.org/drawingml/2006/table">
            <a:tbl>
              <a:tblPr/>
              <a:tblGrid>
                <a:gridCol w="673100"/>
                <a:gridCol w="673100"/>
                <a:gridCol w="673100"/>
                <a:gridCol w="673100"/>
                <a:gridCol w="673100"/>
                <a:gridCol w="673100"/>
                <a:gridCol w="673100"/>
                <a:gridCol w="673100"/>
                <a:gridCol w="673100"/>
                <a:gridCol w="673100"/>
              </a:tblGrid>
              <a:tr h="152400">
                <a:tc>
                  <a:txBody>
                    <a:bodyPr/>
                    <a:lstStyle/>
                    <a:p>
                      <a:pPr algn="l" fontAlgn="b"/>
                      <a:r>
                        <a:rPr lang="en-US" sz="1000" b="0" i="0" u="none" strike="noStrike">
                          <a:effectLst/>
                          <a:latin typeface="Arial"/>
                        </a:rPr>
                        <a:t># Points</a:t>
                      </a:r>
                    </a:p>
                  </a:txBody>
                  <a:tcPr marL="12700" marR="12700" marT="12700" marB="0" anchor="b">
                    <a:lnL>
                      <a:noFill/>
                    </a:lnL>
                    <a:lnR>
                      <a:noFill/>
                    </a:lnR>
                    <a:lnT>
                      <a:noFill/>
                    </a:lnT>
                    <a:lnB>
                      <a:noFill/>
                    </a:lnB>
                  </a:tcPr>
                </a:tc>
                <a:tc>
                  <a:txBody>
                    <a:bodyPr/>
                    <a:lstStyle/>
                    <a:p>
                      <a:pPr algn="l" fontAlgn="b"/>
                      <a:r>
                        <a:rPr lang="en-US" sz="1000" b="0" i="0" u="none" strike="noStrike">
                          <a:effectLst/>
                          <a:latin typeface="Arial"/>
                        </a:rPr>
                        <a:t>% Points</a:t>
                      </a:r>
                    </a:p>
                  </a:txBody>
                  <a:tcPr marL="12700" marR="12700" marT="12700" marB="0" anchor="b">
                    <a:lnL>
                      <a:noFill/>
                    </a:lnL>
                    <a:lnR>
                      <a:noFill/>
                    </a:lnR>
                    <a:lnT>
                      <a:noFill/>
                    </a:lnT>
                    <a:lnB>
                      <a:noFill/>
                    </a:lnB>
                  </a:tcPr>
                </a:tc>
                <a:tc>
                  <a:txBody>
                    <a:bodyPr/>
                    <a:lstStyle/>
                    <a:p>
                      <a:pPr algn="l" fontAlgn="b"/>
                      <a:r>
                        <a:rPr lang="de-DE" sz="1000" b="0" i="0" u="none" strike="noStrike">
                          <a:effectLst/>
                          <a:latin typeface="Arial"/>
                        </a:rPr>
                        <a:t>SCI.9-12.B2.3</a:t>
                      </a:r>
                    </a:p>
                  </a:txBody>
                  <a:tcPr marL="12700" marR="12700" marT="12700" marB="0" anchor="b">
                    <a:lnL>
                      <a:noFill/>
                    </a:lnL>
                    <a:lnR>
                      <a:noFill/>
                    </a:lnR>
                    <a:lnT>
                      <a:noFill/>
                    </a:lnT>
                    <a:lnB>
                      <a:noFill/>
                    </a:lnB>
                  </a:tcPr>
                </a:tc>
                <a:tc>
                  <a:txBody>
                    <a:bodyPr/>
                    <a:lstStyle/>
                    <a:p>
                      <a:pPr algn="l" fontAlgn="b"/>
                      <a:r>
                        <a:rPr lang="de-DE" sz="1000" b="0" i="0" u="none" strike="noStrike">
                          <a:effectLst/>
                          <a:latin typeface="Arial"/>
                        </a:rPr>
                        <a:t>SCI.9-12.B2.3B</a:t>
                      </a:r>
                    </a:p>
                  </a:txBody>
                  <a:tcPr marL="12700" marR="12700" marT="12700" marB="0" anchor="b">
                    <a:lnL>
                      <a:noFill/>
                    </a:lnL>
                    <a:lnR>
                      <a:noFill/>
                    </a:lnR>
                    <a:lnT>
                      <a:noFill/>
                    </a:lnT>
                    <a:lnB>
                      <a:noFill/>
                    </a:lnB>
                  </a:tcPr>
                </a:tc>
                <a:tc>
                  <a:txBody>
                    <a:bodyPr/>
                    <a:lstStyle/>
                    <a:p>
                      <a:pPr algn="l" fontAlgn="b"/>
                      <a:r>
                        <a:rPr lang="de-DE" sz="1000" b="0" i="0" u="none" strike="noStrike">
                          <a:effectLst/>
                          <a:latin typeface="Arial"/>
                        </a:rPr>
                        <a:t>SCI.9-12.B2.3C</a:t>
                      </a:r>
                    </a:p>
                  </a:txBody>
                  <a:tcPr marL="12700" marR="12700" marT="12700" marB="0" anchor="b">
                    <a:lnL>
                      <a:noFill/>
                    </a:lnL>
                    <a:lnR>
                      <a:noFill/>
                    </a:lnR>
                    <a:lnT>
                      <a:noFill/>
                    </a:lnT>
                    <a:lnB>
                      <a:noFill/>
                    </a:lnB>
                  </a:tcPr>
                </a:tc>
                <a:tc>
                  <a:txBody>
                    <a:bodyPr/>
                    <a:lstStyle/>
                    <a:p>
                      <a:pPr algn="l" fontAlgn="b"/>
                      <a:r>
                        <a:rPr lang="de-DE" sz="1000" b="0" i="0" u="none" strike="noStrike">
                          <a:effectLst/>
                          <a:latin typeface="Arial"/>
                        </a:rPr>
                        <a:t>SCI.9-12.B2.3d</a:t>
                      </a:r>
                    </a:p>
                  </a:txBody>
                  <a:tcPr marL="12700" marR="12700" marT="12700" marB="0" anchor="b">
                    <a:lnL>
                      <a:noFill/>
                    </a:lnL>
                    <a:lnR>
                      <a:noFill/>
                    </a:lnR>
                    <a:lnT>
                      <a:noFill/>
                    </a:lnT>
                    <a:lnB>
                      <a:noFill/>
                    </a:lnB>
                  </a:tcPr>
                </a:tc>
                <a:tc>
                  <a:txBody>
                    <a:bodyPr/>
                    <a:lstStyle/>
                    <a:p>
                      <a:pPr algn="l" fontAlgn="b"/>
                      <a:r>
                        <a:rPr lang="de-DE" sz="1000" b="0" i="0" u="none" strike="noStrike">
                          <a:effectLst/>
                          <a:latin typeface="Arial"/>
                        </a:rPr>
                        <a:t>SCI.9-12.B2.3f</a:t>
                      </a:r>
                    </a:p>
                  </a:txBody>
                  <a:tcPr marL="12700" marR="12700" marT="12700" marB="0" anchor="b">
                    <a:lnL>
                      <a:noFill/>
                    </a:lnL>
                    <a:lnR>
                      <a:noFill/>
                    </a:lnR>
                    <a:lnT>
                      <a:noFill/>
                    </a:lnT>
                    <a:lnB>
                      <a:noFill/>
                    </a:lnB>
                  </a:tcPr>
                </a:tc>
                <a:tc>
                  <a:txBody>
                    <a:bodyPr/>
                    <a:lstStyle/>
                    <a:p>
                      <a:pPr algn="l" fontAlgn="b"/>
                      <a:r>
                        <a:rPr lang="de-DE" sz="1000" b="0" i="0" u="none" strike="noStrike">
                          <a:effectLst/>
                          <a:latin typeface="Arial"/>
                        </a:rPr>
                        <a:t>SCI.9-12.B2.3x</a:t>
                      </a:r>
                    </a:p>
                  </a:txBody>
                  <a:tcPr marL="12700" marR="12700" marT="12700" marB="0" anchor="b">
                    <a:lnL>
                      <a:noFill/>
                    </a:lnL>
                    <a:lnR>
                      <a:noFill/>
                    </a:lnR>
                    <a:lnT>
                      <a:noFill/>
                    </a:lnT>
                    <a:lnB>
                      <a:noFill/>
                    </a:lnB>
                  </a:tcPr>
                </a:tc>
                <a:tc gridSpan="2">
                  <a:txBody>
                    <a:bodyPr/>
                    <a:lstStyle/>
                    <a:p>
                      <a:pPr algn="l" fontAlgn="b"/>
                      <a:r>
                        <a:rPr lang="en-US" sz="1000" b="0" i="0" u="none" strike="noStrike">
                          <a:effectLst/>
                          <a:latin typeface="Arial"/>
                        </a:rPr>
                        <a:t>No section title</a:t>
                      </a:r>
                    </a:p>
                  </a:txBody>
                  <a:tcPr marL="12700" marR="12700" marT="12700" marB="0" anchor="b">
                    <a:lnL>
                      <a:noFill/>
                    </a:lnL>
                    <a:lnR>
                      <a:noFill/>
                    </a:lnR>
                    <a:lnT>
                      <a:noFill/>
                    </a:lnT>
                    <a:lnB>
                      <a:noFill/>
                    </a:lnB>
                  </a:tcPr>
                </a:tc>
                <a:tc hMerge="1">
                  <a:txBody>
                    <a:bodyPr/>
                    <a:lstStyle/>
                    <a:p>
                      <a:endParaRPr lang="en-US"/>
                    </a:p>
                  </a:txBody>
                  <a:tcPr/>
                </a:tc>
              </a:tr>
              <a:tr h="152400">
                <a:tc>
                  <a:txBody>
                    <a:bodyPr/>
                    <a:lstStyle/>
                    <a:p>
                      <a:pPr algn="l" fontAlgn="b"/>
                      <a:endParaRPr lang="en-US" sz="1000" b="0" i="0" u="none" strike="noStrike">
                        <a:effectLst/>
                        <a:latin typeface="Arial"/>
                      </a:endParaRPr>
                    </a:p>
                  </a:txBody>
                  <a:tcPr marL="12700" marR="12700" marT="12700" marB="0" anchor="b">
                    <a:lnL>
                      <a:noFill/>
                    </a:lnL>
                    <a:lnR>
                      <a:noFill/>
                    </a:lnR>
                    <a:lnT>
                      <a:noFill/>
                    </a:lnT>
                    <a:lnB>
                      <a:noFill/>
                    </a:lnB>
                  </a:tcPr>
                </a:tc>
                <a:tc>
                  <a:txBody>
                    <a:bodyPr/>
                    <a:lstStyle/>
                    <a:p>
                      <a:pPr algn="l" fontAlgn="b"/>
                      <a:endParaRPr lang="en-US" sz="1000" b="0" i="0" u="none" strike="noStrike">
                        <a:effectLst/>
                        <a:latin typeface="Arial"/>
                      </a:endParaRPr>
                    </a:p>
                  </a:txBody>
                  <a:tcPr marL="12700" marR="12700" marT="12700" marB="0" anchor="b">
                    <a:lnL>
                      <a:noFill/>
                    </a:lnL>
                    <a:lnR>
                      <a:noFill/>
                    </a:lnR>
                    <a:lnT>
                      <a:noFill/>
                    </a:lnT>
                    <a:lnB>
                      <a:noFill/>
                    </a:lnB>
                  </a:tcPr>
                </a:tc>
                <a:tc>
                  <a:txBody>
                    <a:bodyPr/>
                    <a:lstStyle/>
                    <a:p>
                      <a:pPr algn="r" fontAlgn="b"/>
                      <a:r>
                        <a:rPr lang="en-US" sz="1000" b="0" i="0" u="none" strike="noStrike">
                          <a:effectLst/>
                          <a:latin typeface="Arial"/>
                        </a:rPr>
                        <a:t>1</a:t>
                      </a:r>
                    </a:p>
                  </a:txBody>
                  <a:tcPr marL="12700" marR="12700" marT="12700" marB="0" anchor="b">
                    <a:lnL>
                      <a:noFill/>
                    </a:lnL>
                    <a:lnR>
                      <a:noFill/>
                    </a:lnR>
                    <a:lnT>
                      <a:noFill/>
                    </a:lnT>
                    <a:lnB>
                      <a:noFill/>
                    </a:lnB>
                  </a:tcPr>
                </a:tc>
                <a:tc>
                  <a:txBody>
                    <a:bodyPr/>
                    <a:lstStyle/>
                    <a:p>
                      <a:pPr algn="r" fontAlgn="b"/>
                      <a:r>
                        <a:rPr lang="en-US" sz="1000" b="0" i="0" u="none" strike="noStrike">
                          <a:effectLst/>
                          <a:latin typeface="Arial"/>
                        </a:rPr>
                        <a:t>2</a:t>
                      </a:r>
                    </a:p>
                  </a:txBody>
                  <a:tcPr marL="12700" marR="12700" marT="12700" marB="0" anchor="b">
                    <a:lnL>
                      <a:noFill/>
                    </a:lnL>
                    <a:lnR>
                      <a:noFill/>
                    </a:lnR>
                    <a:lnT>
                      <a:noFill/>
                    </a:lnT>
                    <a:lnB>
                      <a:noFill/>
                    </a:lnB>
                  </a:tcPr>
                </a:tc>
                <a:tc>
                  <a:txBody>
                    <a:bodyPr/>
                    <a:lstStyle/>
                    <a:p>
                      <a:pPr algn="r" fontAlgn="b"/>
                      <a:r>
                        <a:rPr lang="en-US" sz="1000" b="0" i="0" u="none" strike="noStrike">
                          <a:effectLst/>
                          <a:latin typeface="Arial"/>
                        </a:rPr>
                        <a:t>1</a:t>
                      </a:r>
                    </a:p>
                  </a:txBody>
                  <a:tcPr marL="12700" marR="12700" marT="12700" marB="0" anchor="b">
                    <a:lnL>
                      <a:noFill/>
                    </a:lnL>
                    <a:lnR>
                      <a:noFill/>
                    </a:lnR>
                    <a:lnT>
                      <a:noFill/>
                    </a:lnT>
                    <a:lnB>
                      <a:noFill/>
                    </a:lnB>
                  </a:tcPr>
                </a:tc>
                <a:tc>
                  <a:txBody>
                    <a:bodyPr/>
                    <a:lstStyle/>
                    <a:p>
                      <a:pPr algn="r" fontAlgn="b"/>
                      <a:r>
                        <a:rPr lang="en-US" sz="1000" b="0" i="0" u="none" strike="noStrike">
                          <a:effectLst/>
                          <a:latin typeface="Arial"/>
                        </a:rPr>
                        <a:t>12</a:t>
                      </a:r>
                    </a:p>
                  </a:txBody>
                  <a:tcPr marL="12700" marR="12700" marT="12700" marB="0" anchor="b">
                    <a:lnL>
                      <a:noFill/>
                    </a:lnL>
                    <a:lnR>
                      <a:noFill/>
                    </a:lnR>
                    <a:lnT>
                      <a:noFill/>
                    </a:lnT>
                    <a:lnB>
                      <a:noFill/>
                    </a:lnB>
                  </a:tcPr>
                </a:tc>
                <a:tc>
                  <a:txBody>
                    <a:bodyPr/>
                    <a:lstStyle/>
                    <a:p>
                      <a:pPr algn="r" fontAlgn="b"/>
                      <a:r>
                        <a:rPr lang="en-US" sz="1000" b="0" i="0" u="none" strike="noStrike">
                          <a:effectLst/>
                          <a:latin typeface="Arial"/>
                        </a:rPr>
                        <a:t>4</a:t>
                      </a:r>
                    </a:p>
                  </a:txBody>
                  <a:tcPr marL="12700" marR="12700" marT="12700" marB="0" anchor="b">
                    <a:lnL>
                      <a:noFill/>
                    </a:lnL>
                    <a:lnR>
                      <a:noFill/>
                    </a:lnR>
                    <a:lnT>
                      <a:noFill/>
                    </a:lnT>
                    <a:lnB>
                      <a:noFill/>
                    </a:lnB>
                  </a:tcPr>
                </a:tc>
                <a:tc>
                  <a:txBody>
                    <a:bodyPr/>
                    <a:lstStyle/>
                    <a:p>
                      <a:pPr algn="r" fontAlgn="b"/>
                      <a:r>
                        <a:rPr lang="en-US" sz="1000" b="0" i="0" u="none" strike="noStrike">
                          <a:effectLst/>
                          <a:latin typeface="Arial"/>
                        </a:rPr>
                        <a:t>2</a:t>
                      </a:r>
                    </a:p>
                  </a:txBody>
                  <a:tcPr marL="12700" marR="12700" marT="12700" marB="0" anchor="b">
                    <a:lnL>
                      <a:noFill/>
                    </a:lnL>
                    <a:lnR>
                      <a:noFill/>
                    </a:lnR>
                    <a:lnT>
                      <a:noFill/>
                    </a:lnT>
                    <a:lnB>
                      <a:noFill/>
                    </a:lnB>
                  </a:tcPr>
                </a:tc>
                <a:tc>
                  <a:txBody>
                    <a:bodyPr/>
                    <a:lstStyle/>
                    <a:p>
                      <a:pPr algn="r" fontAlgn="b"/>
                      <a:r>
                        <a:rPr lang="en-US" sz="1000" b="0" i="0" u="none" strike="noStrike">
                          <a:effectLst/>
                          <a:latin typeface="Arial"/>
                        </a:rPr>
                        <a:t>22</a:t>
                      </a:r>
                    </a:p>
                  </a:txBody>
                  <a:tcPr marL="12700" marR="12700" marT="12700" marB="0" anchor="b">
                    <a:lnL>
                      <a:noFill/>
                    </a:lnL>
                    <a:lnR>
                      <a:noFill/>
                    </a:lnR>
                    <a:lnT>
                      <a:noFill/>
                    </a:lnT>
                    <a:lnB>
                      <a:noFill/>
                    </a:lnB>
                  </a:tcPr>
                </a:tc>
                <a:tc>
                  <a:txBody>
                    <a:bodyPr/>
                    <a:lstStyle/>
                    <a:p>
                      <a:pPr algn="l" fontAlgn="b"/>
                      <a:endParaRPr lang="en-US" sz="1000" b="0" i="0" u="none" strike="noStrike">
                        <a:effectLst/>
                        <a:latin typeface="Arial"/>
                      </a:endParaRPr>
                    </a:p>
                  </a:txBody>
                  <a:tcPr marL="12700" marR="12700" marT="12700" marB="0" anchor="b">
                    <a:lnL>
                      <a:noFill/>
                    </a:lnL>
                    <a:lnR>
                      <a:noFill/>
                    </a:lnR>
                    <a:lnT>
                      <a:noFill/>
                    </a:lnT>
                    <a:lnB>
                      <a:noFill/>
                    </a:lnB>
                  </a:tcPr>
                </a:tc>
              </a:tr>
              <a:tr h="152400">
                <a:tc>
                  <a:txBody>
                    <a:bodyPr/>
                    <a:lstStyle/>
                    <a:p>
                      <a:pPr algn="r" fontAlgn="b"/>
                      <a:r>
                        <a:rPr lang="en-US" sz="1000" b="0" i="0" u="none" strike="noStrike">
                          <a:effectLst/>
                          <a:latin typeface="Arial"/>
                        </a:rPr>
                        <a:t>22</a:t>
                      </a:r>
                    </a:p>
                  </a:txBody>
                  <a:tcPr marL="12700" marR="12700" marT="12700" marB="0" anchor="b">
                    <a:lnL>
                      <a:noFill/>
                    </a:lnL>
                    <a:lnR>
                      <a:noFill/>
                    </a:lnR>
                    <a:lnT>
                      <a:noFill/>
                    </a:lnT>
                    <a:lnB>
                      <a:noFill/>
                    </a:lnB>
                  </a:tcPr>
                </a:tc>
                <a:tc>
                  <a:txBody>
                    <a:bodyPr/>
                    <a:lstStyle/>
                    <a:p>
                      <a:pPr algn="r" fontAlgn="b"/>
                      <a:r>
                        <a:rPr lang="en-US" sz="1000" b="0" i="0" u="none" strike="noStrike">
                          <a:effectLst/>
                          <a:latin typeface="Arial"/>
                        </a:rPr>
                        <a:t>100%</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a:rPr>
                        <a:t>1</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a:rPr>
                        <a:t>2</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a:rPr>
                        <a:t>1</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a:rPr>
                        <a:t>12</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a:rPr>
                        <a:t>4</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a:rPr>
                        <a:t>2</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a:rPr>
                        <a:t>22</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a:endParaRPr>
                    </a:p>
                  </a:txBody>
                  <a:tcPr marL="12700" marR="12700" marT="12700" marB="0" anchor="b">
                    <a:lnL>
                      <a:noFill/>
                    </a:lnL>
                    <a:lnR>
                      <a:noFill/>
                    </a:lnR>
                    <a:lnT>
                      <a:noFill/>
                    </a:lnT>
                    <a:lnB>
                      <a:noFill/>
                    </a:lnB>
                  </a:tcPr>
                </a:tc>
              </a:tr>
              <a:tr h="152400">
                <a:tc>
                  <a:txBody>
                    <a:bodyPr/>
                    <a:lstStyle/>
                    <a:p>
                      <a:pPr algn="r" fontAlgn="b"/>
                      <a:r>
                        <a:rPr lang="en-US" sz="1000" b="0" i="0" u="none" strike="noStrike">
                          <a:effectLst/>
                          <a:latin typeface="Arial"/>
                        </a:rPr>
                        <a:t>13.00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59%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42%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59%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000" b="0" i="0" u="none" strike="noStrike">
                        <a:effectLst/>
                        <a:latin typeface="Arial"/>
                      </a:endParaRP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r>
              <a:tr h="152400">
                <a:tc>
                  <a:txBody>
                    <a:bodyPr/>
                    <a:lstStyle/>
                    <a:p>
                      <a:pPr algn="r" fontAlgn="b"/>
                      <a:r>
                        <a:rPr lang="en-US" sz="1000" b="0" i="0" u="none" strike="noStrike">
                          <a:effectLst/>
                          <a:latin typeface="Arial"/>
                        </a:rPr>
                        <a:t>11.00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5D4F"/>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5D4F"/>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000" b="0" i="0" u="none" strike="noStrike">
                        <a:effectLst/>
                        <a:latin typeface="Arial"/>
                      </a:endParaRP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r>
              <a:tr h="152400">
                <a:tc>
                  <a:txBody>
                    <a:bodyPr/>
                    <a:lstStyle/>
                    <a:p>
                      <a:pPr algn="r" fontAlgn="b"/>
                      <a:r>
                        <a:rPr lang="en-US" sz="1000" b="0" i="0" u="none" strike="noStrike">
                          <a:effectLst/>
                          <a:latin typeface="Arial"/>
                        </a:rPr>
                        <a:t>15.00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68%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58%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68%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l" fontAlgn="b"/>
                      <a:endParaRPr lang="en-US" sz="1000" b="0" i="0" u="none" strike="noStrike">
                        <a:effectLst/>
                        <a:latin typeface="Arial"/>
                      </a:endParaRP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r>
              <a:tr h="152400">
                <a:tc>
                  <a:txBody>
                    <a:bodyPr/>
                    <a:lstStyle/>
                    <a:p>
                      <a:pPr algn="r" fontAlgn="b"/>
                      <a:r>
                        <a:rPr lang="en-US" sz="1000" b="0" i="0" u="none" strike="noStrike">
                          <a:effectLst/>
                          <a:latin typeface="Arial"/>
                        </a:rPr>
                        <a:t>10.00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45%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5D4F"/>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42%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5D4F"/>
                    </a:solidFill>
                  </a:tcPr>
                </a:tc>
                <a:tc>
                  <a:txBody>
                    <a:bodyPr/>
                    <a:lstStyle/>
                    <a:p>
                      <a:pPr algn="ctr" fontAlgn="b"/>
                      <a:r>
                        <a:rPr lang="en-US" sz="1000" b="0" i="0" u="none" strike="noStrike">
                          <a:effectLst/>
                          <a:latin typeface="Arial"/>
                        </a:rPr>
                        <a:t>45%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000" b="0" i="0" u="none" strike="noStrike">
                        <a:effectLst/>
                        <a:latin typeface="Arial"/>
                      </a:endParaRP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r>
              <a:tr h="152400">
                <a:tc>
                  <a:txBody>
                    <a:bodyPr/>
                    <a:lstStyle/>
                    <a:p>
                      <a:pPr algn="r" fontAlgn="b"/>
                      <a:r>
                        <a:rPr lang="en-US" sz="1000" b="0" i="0" u="none" strike="noStrike">
                          <a:effectLst/>
                          <a:latin typeface="Arial"/>
                        </a:rPr>
                        <a:t>14.00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64%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64%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l" fontAlgn="b"/>
                      <a:endParaRPr lang="en-US" sz="1000" b="0" i="0" u="none" strike="noStrike">
                        <a:effectLst/>
                        <a:latin typeface="Arial"/>
                      </a:endParaRP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r>
              <a:tr h="152400">
                <a:tc>
                  <a:txBody>
                    <a:bodyPr/>
                    <a:lstStyle/>
                    <a:p>
                      <a:pPr algn="r" fontAlgn="b"/>
                      <a:r>
                        <a:rPr lang="en-US" sz="1000" b="0" i="0" u="none" strike="noStrike">
                          <a:effectLst/>
                          <a:latin typeface="Arial"/>
                        </a:rPr>
                        <a:t>15.00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68%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58%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68%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l" fontAlgn="b"/>
                      <a:endParaRPr lang="en-US" sz="1000" b="0" i="0" u="none" strike="noStrike">
                        <a:effectLst/>
                        <a:latin typeface="Arial"/>
                      </a:endParaRP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r>
              <a:tr h="152400">
                <a:tc>
                  <a:txBody>
                    <a:bodyPr/>
                    <a:lstStyle/>
                    <a:p>
                      <a:pPr algn="r" fontAlgn="b"/>
                      <a:r>
                        <a:rPr lang="en-US" sz="1000" b="0" i="0" u="none" strike="noStrike">
                          <a:effectLst/>
                          <a:latin typeface="Arial"/>
                        </a:rPr>
                        <a:t>15.00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68%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67%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68%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l" fontAlgn="b"/>
                      <a:endParaRPr lang="en-US" sz="1000" b="0" i="0" u="none" strike="noStrike">
                        <a:effectLst/>
                        <a:latin typeface="Arial"/>
                      </a:endParaRP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r>
              <a:tr h="152400">
                <a:tc>
                  <a:txBody>
                    <a:bodyPr/>
                    <a:lstStyle/>
                    <a:p>
                      <a:pPr algn="r" fontAlgn="b"/>
                      <a:r>
                        <a:rPr lang="en-US" sz="1000" b="0" i="0" u="none" strike="noStrike">
                          <a:effectLst/>
                          <a:latin typeface="Arial"/>
                        </a:rPr>
                        <a:t>12.00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55%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5D4F"/>
                    </a:solidFill>
                  </a:tcPr>
                </a:tc>
                <a:tc>
                  <a:txBody>
                    <a:bodyPr/>
                    <a:lstStyle/>
                    <a:p>
                      <a:pPr algn="ctr" fontAlgn="b"/>
                      <a:r>
                        <a:rPr lang="en-US" sz="1000" b="0" i="0" u="none" strike="noStrike">
                          <a:effectLst/>
                          <a:latin typeface="Arial"/>
                        </a:rPr>
                        <a:t>42%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55%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000" b="0" i="0" u="none" strike="noStrike">
                        <a:effectLst/>
                        <a:latin typeface="Arial"/>
                      </a:endParaRP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r>
              <a:tr h="152400">
                <a:tc>
                  <a:txBody>
                    <a:bodyPr/>
                    <a:lstStyle/>
                    <a:p>
                      <a:pPr algn="r" fontAlgn="b"/>
                      <a:r>
                        <a:rPr lang="en-US" sz="1000" b="0" i="0" u="none" strike="noStrike">
                          <a:effectLst/>
                          <a:latin typeface="Arial"/>
                        </a:rPr>
                        <a:t>16.00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73%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67%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73%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l" fontAlgn="b"/>
                      <a:endParaRPr lang="en-US" sz="1000" b="0" i="0" u="none" strike="noStrike">
                        <a:effectLst/>
                        <a:latin typeface="Arial"/>
                      </a:endParaRP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r>
              <a:tr h="152400">
                <a:tc>
                  <a:txBody>
                    <a:bodyPr/>
                    <a:lstStyle/>
                    <a:p>
                      <a:pPr algn="r" fontAlgn="b"/>
                      <a:r>
                        <a:rPr lang="en-US" sz="1000" b="0" i="0" u="none" strike="noStrike">
                          <a:effectLst/>
                          <a:latin typeface="Arial"/>
                        </a:rPr>
                        <a:t>14.00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64%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64%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l" fontAlgn="b"/>
                      <a:endParaRPr lang="en-US" sz="1000" b="0" i="0" u="none" strike="noStrike">
                        <a:effectLst/>
                        <a:latin typeface="Arial"/>
                      </a:endParaRP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r>
              <a:tr h="152400">
                <a:tc>
                  <a:txBody>
                    <a:bodyPr/>
                    <a:lstStyle/>
                    <a:p>
                      <a:pPr algn="r" fontAlgn="b"/>
                      <a:r>
                        <a:rPr lang="en-US" sz="1000" b="0" i="0" u="none" strike="noStrike">
                          <a:effectLst/>
                          <a:latin typeface="Arial"/>
                        </a:rPr>
                        <a:t>16.00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73%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58%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73%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l" fontAlgn="b"/>
                      <a:endParaRPr lang="en-US" sz="1000" b="0" i="0" u="none" strike="noStrike">
                        <a:effectLst/>
                        <a:latin typeface="Arial"/>
                      </a:endParaRP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r>
              <a:tr h="152400">
                <a:tc>
                  <a:txBody>
                    <a:bodyPr/>
                    <a:lstStyle/>
                    <a:p>
                      <a:pPr algn="r" fontAlgn="b"/>
                      <a:r>
                        <a:rPr lang="en-US" sz="1000" b="0" i="0" u="none" strike="noStrike">
                          <a:effectLst/>
                          <a:latin typeface="Arial"/>
                        </a:rPr>
                        <a:t>17.00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77%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77%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l" fontAlgn="b"/>
                      <a:endParaRPr lang="en-US" sz="1000" b="0" i="0" u="none" strike="noStrike">
                        <a:effectLst/>
                        <a:latin typeface="Arial"/>
                      </a:endParaRP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r>
              <a:tr h="152400">
                <a:tc>
                  <a:txBody>
                    <a:bodyPr/>
                    <a:lstStyle/>
                    <a:p>
                      <a:pPr algn="r" fontAlgn="b"/>
                      <a:r>
                        <a:rPr lang="en-US" sz="1000" b="0" i="0" u="none" strike="noStrike">
                          <a:effectLst/>
                          <a:latin typeface="Arial"/>
                        </a:rPr>
                        <a:t>13.00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59%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59%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000" b="0" i="0" u="none" strike="noStrike">
                        <a:effectLst/>
                        <a:latin typeface="Arial"/>
                      </a:endParaRP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r>
              <a:tr h="152400">
                <a:tc>
                  <a:txBody>
                    <a:bodyPr/>
                    <a:lstStyle/>
                    <a:p>
                      <a:pPr algn="r" fontAlgn="b"/>
                      <a:r>
                        <a:rPr lang="en-US" sz="1000" b="0" i="0" u="none" strike="noStrike">
                          <a:effectLst/>
                          <a:latin typeface="Arial"/>
                        </a:rPr>
                        <a:t>12.00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55%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5D4F"/>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55%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000" b="0" i="0" u="none" strike="noStrike">
                        <a:effectLst/>
                        <a:latin typeface="Arial"/>
                      </a:endParaRP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r>
              <a:tr h="152400">
                <a:tc>
                  <a:txBody>
                    <a:bodyPr/>
                    <a:lstStyle/>
                    <a:p>
                      <a:pPr algn="r" fontAlgn="b"/>
                      <a:r>
                        <a:rPr lang="en-US" sz="1000" b="0" i="0" u="none" strike="noStrike">
                          <a:effectLst/>
                          <a:latin typeface="Arial"/>
                        </a:rPr>
                        <a:t>17.00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77%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77%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l" fontAlgn="b"/>
                      <a:endParaRPr lang="en-US" sz="1000" b="0" i="0" u="none" strike="noStrike">
                        <a:effectLst/>
                        <a:latin typeface="Arial"/>
                      </a:endParaRP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r>
              <a:tr h="152400">
                <a:tc>
                  <a:txBody>
                    <a:bodyPr/>
                    <a:lstStyle/>
                    <a:p>
                      <a:pPr algn="r" fontAlgn="b"/>
                      <a:r>
                        <a:rPr lang="en-US" sz="1000" b="0" i="0" u="none" strike="noStrike">
                          <a:effectLst/>
                          <a:latin typeface="Arial"/>
                        </a:rPr>
                        <a:t>15.00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68%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67%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68%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l" fontAlgn="b"/>
                      <a:endParaRPr lang="en-US" sz="1000" b="0" i="0" u="none" strike="noStrike">
                        <a:effectLst/>
                        <a:latin typeface="Arial"/>
                      </a:endParaRP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r>
              <a:tr h="152400">
                <a:tc>
                  <a:txBody>
                    <a:bodyPr/>
                    <a:lstStyle/>
                    <a:p>
                      <a:pPr algn="r" fontAlgn="b"/>
                      <a:r>
                        <a:rPr lang="en-US" sz="1000" b="0" i="0" u="none" strike="noStrike">
                          <a:effectLst/>
                          <a:latin typeface="Arial"/>
                        </a:rPr>
                        <a:t>14.00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64%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5D4F"/>
                    </a:solidFill>
                  </a:tcPr>
                </a:tc>
                <a:tc>
                  <a:txBody>
                    <a:bodyPr/>
                    <a:lstStyle/>
                    <a:p>
                      <a:pPr algn="ctr" fontAlgn="b"/>
                      <a:r>
                        <a:rPr lang="en-US" sz="1000" b="0" i="0" u="none" strike="noStrike">
                          <a:effectLst/>
                          <a:latin typeface="Arial"/>
                        </a:rPr>
                        <a:t>67%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5D4F"/>
                    </a:solidFill>
                  </a:tcPr>
                </a:tc>
                <a:tc>
                  <a:txBody>
                    <a:bodyPr/>
                    <a:lstStyle/>
                    <a:p>
                      <a:pPr algn="ctr" fontAlgn="b"/>
                      <a:r>
                        <a:rPr lang="en-US" sz="1000" b="0" i="0" u="none" strike="noStrike">
                          <a:effectLst/>
                          <a:latin typeface="Arial"/>
                        </a:rPr>
                        <a:t>64%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l" fontAlgn="b"/>
                      <a:endParaRPr lang="en-US" sz="1000" b="0" i="0" u="none" strike="noStrike">
                        <a:effectLst/>
                        <a:latin typeface="Arial"/>
                      </a:endParaRP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r>
              <a:tr h="152400">
                <a:tc>
                  <a:txBody>
                    <a:bodyPr/>
                    <a:lstStyle/>
                    <a:p>
                      <a:pPr algn="r" fontAlgn="b"/>
                      <a:r>
                        <a:rPr lang="en-US" sz="1000" b="0" i="0" u="none" strike="noStrike">
                          <a:effectLst/>
                          <a:latin typeface="Arial"/>
                        </a:rPr>
                        <a:t>12.00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55%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33%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9B01"/>
                    </a:solidFill>
                  </a:tcPr>
                </a:tc>
                <a:tc>
                  <a:txBody>
                    <a:bodyPr/>
                    <a:lstStyle/>
                    <a:p>
                      <a:pPr algn="ctr" fontAlgn="b"/>
                      <a:r>
                        <a:rPr lang="en-US" sz="1000" b="0" i="0" u="none" strike="noStrike">
                          <a:effectLst/>
                          <a:latin typeface="Arial"/>
                        </a:rPr>
                        <a:t>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55%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000" b="0" i="0" u="none" strike="noStrike">
                        <a:effectLst/>
                        <a:latin typeface="Arial"/>
                      </a:endParaRP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r>
              <a:tr h="152400">
                <a:tc>
                  <a:txBody>
                    <a:bodyPr/>
                    <a:lstStyle/>
                    <a:p>
                      <a:pPr algn="r" fontAlgn="b"/>
                      <a:r>
                        <a:rPr lang="en-US" sz="1000" b="0" i="0" u="none" strike="noStrike">
                          <a:effectLst/>
                          <a:latin typeface="Arial"/>
                        </a:rPr>
                        <a:t>13.00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59%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58%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59%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000" b="0" i="0" u="none" strike="noStrike">
                        <a:effectLst/>
                        <a:latin typeface="Arial"/>
                      </a:endParaRP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r>
              <a:tr h="152400">
                <a:tc>
                  <a:txBody>
                    <a:bodyPr/>
                    <a:lstStyle/>
                    <a:p>
                      <a:pPr algn="r" fontAlgn="b"/>
                      <a:r>
                        <a:rPr lang="en-US" sz="1000" b="0" i="0" u="none" strike="noStrike">
                          <a:effectLst/>
                          <a:latin typeface="Arial"/>
                        </a:rPr>
                        <a:t>14.00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64%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58%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64%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l" fontAlgn="b"/>
                      <a:endParaRPr lang="en-US" sz="1000" b="0" i="0" u="none" strike="noStrike">
                        <a:effectLst/>
                        <a:latin typeface="Arial"/>
                      </a:endParaRP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r>
              <a:tr h="152400">
                <a:tc>
                  <a:txBody>
                    <a:bodyPr/>
                    <a:lstStyle/>
                    <a:p>
                      <a:pPr algn="r" fontAlgn="b"/>
                      <a:r>
                        <a:rPr lang="en-US" sz="1000" b="0" i="0" u="none" strike="noStrike">
                          <a:effectLst/>
                          <a:latin typeface="Arial"/>
                        </a:rPr>
                        <a:t>12.00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55%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5D4F"/>
                    </a:solidFill>
                  </a:tcPr>
                </a:tc>
                <a:tc>
                  <a:txBody>
                    <a:bodyPr/>
                    <a:lstStyle/>
                    <a:p>
                      <a:pPr algn="ctr" fontAlgn="b"/>
                      <a:r>
                        <a:rPr lang="en-US" sz="1000" b="0" i="0" u="none" strike="noStrike">
                          <a:effectLst/>
                          <a:latin typeface="Arial"/>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5D4F"/>
                    </a:solidFill>
                  </a:tcPr>
                </a:tc>
                <a:tc>
                  <a:txBody>
                    <a:bodyPr/>
                    <a:lstStyle/>
                    <a:p>
                      <a:pPr algn="ctr" fontAlgn="b"/>
                      <a:r>
                        <a:rPr lang="en-US" sz="1000" b="0" i="0" u="none" strike="noStrike">
                          <a:effectLst/>
                          <a:latin typeface="Arial"/>
                        </a:rPr>
                        <a:t>55%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000" b="0" i="0" u="none" strike="noStrike">
                        <a:effectLst/>
                        <a:latin typeface="Arial"/>
                      </a:endParaRP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r>
              <a:tr h="152400">
                <a:tc>
                  <a:txBody>
                    <a:bodyPr/>
                    <a:lstStyle/>
                    <a:p>
                      <a:pPr algn="r" fontAlgn="b"/>
                      <a:r>
                        <a:rPr lang="en-US" sz="1000" b="0" i="0" u="none" strike="noStrike">
                          <a:effectLst/>
                          <a:latin typeface="Arial"/>
                        </a:rPr>
                        <a:t>13.81</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a:rPr>
                        <a:t>63%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BC04"/>
                    </a:solidFill>
                  </a:tcPr>
                </a:tc>
                <a:tc>
                  <a:txBody>
                    <a:bodyPr/>
                    <a:lstStyle/>
                    <a:p>
                      <a:pPr algn="ctr" fontAlgn="b"/>
                      <a:r>
                        <a:rPr lang="en-US" sz="1000" b="0" i="0" u="none" strike="noStrike">
                          <a:effectLst/>
                          <a:latin typeface="Arial"/>
                        </a:rPr>
                        <a:t>64%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76%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56%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ctr" fontAlgn="b"/>
                      <a:r>
                        <a:rPr lang="en-US" sz="1000" b="0" i="0" u="none" strike="noStrike">
                          <a:effectLst/>
                          <a:latin typeface="Arial"/>
                        </a:rPr>
                        <a:t>55%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a:rPr>
                        <a:t>63%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C02"/>
                    </a:solidFill>
                  </a:tcPr>
                </a:tc>
                <a:tc>
                  <a:txBody>
                    <a:bodyPr/>
                    <a:lstStyle/>
                    <a:p>
                      <a:pPr algn="l" fontAlgn="b"/>
                      <a:endParaRPr lang="en-US" sz="1000" b="0" i="0" u="none" strike="noStrike">
                        <a:effectLst/>
                        <a:latin typeface="Arial"/>
                      </a:endParaRP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r>
              <a:tr h="152400">
                <a:tc>
                  <a:txBody>
                    <a:bodyPr/>
                    <a:lstStyle/>
                    <a:p>
                      <a:pPr algn="l" fontAlgn="b"/>
                      <a:endParaRPr lang="en-US" sz="1000" b="0" i="0" u="none" strike="noStrike">
                        <a:effectLst/>
                        <a:latin typeface="Arial"/>
                      </a:endParaRPr>
                    </a:p>
                  </a:txBody>
                  <a:tcPr marL="12700" marR="12700" marT="12700" marB="0" anchor="b">
                    <a:lnL>
                      <a:noFill/>
                    </a:lnL>
                    <a:lnR>
                      <a:noFill/>
                    </a:lnR>
                    <a:lnT>
                      <a:noFill/>
                    </a:lnT>
                    <a:lnB>
                      <a:noFill/>
                    </a:lnB>
                  </a:tcPr>
                </a:tc>
                <a:tc>
                  <a:txBody>
                    <a:bodyPr/>
                    <a:lstStyle/>
                    <a:p>
                      <a:pPr algn="l" fontAlgn="b"/>
                      <a:endParaRPr lang="en-US" sz="1000" b="0" i="0" u="none" strike="noStrike">
                        <a:effectLst/>
                        <a:latin typeface="Arial"/>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effectLst/>
                        <a:latin typeface="Arial"/>
                      </a:endParaRPr>
                    </a:p>
                  </a:txBody>
                  <a:tcPr marL="12700" marR="12700" marT="12700" marB="0" anchor="b">
                    <a:lnL>
                      <a:noFill/>
                    </a:lnL>
                    <a:lnR>
                      <a:noFill/>
                    </a:lnR>
                    <a:lnT>
                      <a:noFill/>
                    </a:lnT>
                    <a:lnB>
                      <a:noFill/>
                    </a:lnB>
                  </a:tcPr>
                </a:tc>
              </a:tr>
            </a:tbl>
          </a:graphicData>
        </a:graphic>
      </p:graphicFrame>
    </p:spTree>
    <p:extLst>
      <p:ext uri="{BB962C8B-B14F-4D97-AF65-F5344CB8AC3E}">
        <p14:creationId xmlns:p14="http://schemas.microsoft.com/office/powerpoint/2010/main" val="263593465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Informal Summary</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smtClean="0"/>
              <a:t>The Good--all students showed growth in meeting these standards</a:t>
            </a:r>
          </a:p>
          <a:p>
            <a:pPr lvl="1"/>
            <a:r>
              <a:rPr lang="en-US" dirty="0"/>
              <a:t>38% moved from below basic or far below basic to basic</a:t>
            </a:r>
          </a:p>
          <a:p>
            <a:pPr lvl="1"/>
            <a:r>
              <a:rPr lang="en-US" dirty="0"/>
              <a:t>4% moved from less basic to more basic</a:t>
            </a:r>
          </a:p>
          <a:p>
            <a:pPr lvl="1"/>
            <a:r>
              <a:rPr lang="en-US" dirty="0"/>
              <a:t>33% moved from basic to proficient</a:t>
            </a:r>
          </a:p>
          <a:p>
            <a:pPr lvl="1"/>
            <a:r>
              <a:rPr lang="en-US" dirty="0"/>
              <a:t>25% moved from less proficient to more </a:t>
            </a:r>
            <a:r>
              <a:rPr lang="en-US" dirty="0" smtClean="0"/>
              <a:t>proficient</a:t>
            </a:r>
          </a:p>
          <a:p>
            <a:r>
              <a:rPr lang="en-US" dirty="0" smtClean="0"/>
              <a:t>The Bad—no students moved from proficient to advanced </a:t>
            </a:r>
          </a:p>
          <a:p>
            <a:r>
              <a:rPr lang="en-US" dirty="0" smtClean="0"/>
              <a:t>The Really Important—I wouldn’t have known any of this had I not done this training!</a:t>
            </a:r>
          </a:p>
        </p:txBody>
      </p:sp>
    </p:spTree>
    <p:extLst>
      <p:ext uri="{BB962C8B-B14F-4D97-AF65-F5344CB8AC3E}">
        <p14:creationId xmlns:p14="http://schemas.microsoft.com/office/powerpoint/2010/main" val="16826165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I’ll Change Next Time</a:t>
            </a:r>
            <a:endParaRPr lang="en-US" dirty="0"/>
          </a:p>
        </p:txBody>
      </p:sp>
      <p:sp>
        <p:nvSpPr>
          <p:cNvPr id="3" name="Content Placeholder 2"/>
          <p:cNvSpPr>
            <a:spLocks noGrp="1"/>
          </p:cNvSpPr>
          <p:nvPr>
            <p:ph idx="1"/>
          </p:nvPr>
        </p:nvSpPr>
        <p:spPr/>
        <p:txBody>
          <a:bodyPr/>
          <a:lstStyle/>
          <a:p>
            <a:r>
              <a:rPr lang="en-US" dirty="0" smtClean="0"/>
              <a:t>Include a teacher summary of content so all students get core content even if their group did not run well</a:t>
            </a:r>
          </a:p>
          <a:p>
            <a:r>
              <a:rPr lang="en-US" dirty="0" smtClean="0"/>
              <a:t>More accountability in the group so that all members participate fully.</a:t>
            </a:r>
          </a:p>
          <a:p>
            <a:r>
              <a:rPr lang="en-US" dirty="0" smtClean="0"/>
              <a:t>Additional review diagrams and discussion.</a:t>
            </a:r>
          </a:p>
          <a:p>
            <a:pPr marL="0" indent="0">
              <a:buNone/>
            </a:pPr>
            <a:endParaRPr lang="en-US" dirty="0"/>
          </a:p>
        </p:txBody>
      </p:sp>
    </p:spTree>
    <p:extLst>
      <p:ext uri="{BB962C8B-B14F-4D97-AF65-F5344CB8AC3E}">
        <p14:creationId xmlns:p14="http://schemas.microsoft.com/office/powerpoint/2010/main" val="6612037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Assessment</a:t>
            </a:r>
            <a:endParaRPr lang="en-US" dirty="0"/>
          </a:p>
        </p:txBody>
      </p:sp>
      <p:sp>
        <p:nvSpPr>
          <p:cNvPr id="6" name="Content Placeholder 5"/>
          <p:cNvSpPr>
            <a:spLocks noGrp="1"/>
          </p:cNvSpPr>
          <p:nvPr>
            <p:ph sz="half" idx="2"/>
          </p:nvPr>
        </p:nvSpPr>
        <p:spPr>
          <a:xfrm>
            <a:off x="4648200" y="1447800"/>
            <a:ext cx="4495800" cy="5105400"/>
          </a:xfrm>
        </p:spPr>
        <p:txBody>
          <a:bodyPr>
            <a:normAutofit fontScale="47500" lnSpcReduction="20000"/>
          </a:bodyPr>
          <a:lstStyle/>
          <a:p>
            <a:r>
              <a:rPr lang="en-US" sz="3400" b="1" dirty="0"/>
              <a:t>Assessment Questions– Close and Critical Reading</a:t>
            </a:r>
            <a:endParaRPr lang="en-US" sz="3400" dirty="0"/>
          </a:p>
          <a:p>
            <a:pPr>
              <a:buNone/>
            </a:pPr>
            <a:endParaRPr lang="en-US" sz="3400" dirty="0"/>
          </a:p>
          <a:p>
            <a:r>
              <a:rPr lang="en-US" sz="3400" b="1" dirty="0"/>
              <a:t>What does the text say? (Briefly summarize “Letter 1” at the literal level.)</a:t>
            </a:r>
            <a:endParaRPr lang="en-US" sz="3400" dirty="0"/>
          </a:p>
          <a:p>
            <a:pPr>
              <a:buNone/>
            </a:pPr>
            <a:endParaRPr lang="en-US" sz="3400" dirty="0"/>
          </a:p>
          <a:p>
            <a:r>
              <a:rPr lang="en-US" sz="3400" b="1" dirty="0" smtClean="0"/>
              <a:t>How </a:t>
            </a:r>
            <a:r>
              <a:rPr lang="en-US" sz="3400" b="1" dirty="0"/>
              <a:t>does it say it? In other words, how does the author develop the text to convey his/her purpose? (What are the genre, format, organization, features, etc.?)</a:t>
            </a:r>
            <a:endParaRPr lang="en-US" sz="3400" dirty="0"/>
          </a:p>
          <a:p>
            <a:pPr>
              <a:buNone/>
            </a:pPr>
            <a:r>
              <a:rPr lang="en-US" sz="3400" dirty="0"/>
              <a:t> </a:t>
            </a:r>
          </a:p>
          <a:p>
            <a:r>
              <a:rPr lang="en-US" sz="3400" b="1" dirty="0"/>
              <a:t>What does the text mean? (What message/theme/concept is the author trying to get across?)</a:t>
            </a:r>
            <a:endParaRPr lang="en-US" sz="3400" dirty="0"/>
          </a:p>
          <a:p>
            <a:pPr>
              <a:buNone/>
            </a:pPr>
            <a:r>
              <a:rPr lang="en-US" sz="3400" dirty="0"/>
              <a:t> </a:t>
            </a:r>
          </a:p>
          <a:p>
            <a:r>
              <a:rPr lang="en-US" sz="3400" b="1" dirty="0"/>
              <a:t>So what? (What does the message/theme/concept mean in your life and/or in the lives of others</a:t>
            </a:r>
            <a:r>
              <a:rPr lang="en-US" sz="3400" b="1" dirty="0" smtClean="0"/>
              <a:t>?</a:t>
            </a:r>
          </a:p>
          <a:p>
            <a:pPr>
              <a:buNone/>
            </a:pPr>
            <a:endParaRPr lang="en-US" sz="3400" dirty="0"/>
          </a:p>
          <a:p>
            <a:r>
              <a:rPr lang="en-US" sz="3400" b="1" dirty="0"/>
              <a:t>Why is it worth sharing/telling? What </a:t>
            </a:r>
            <a:r>
              <a:rPr lang="en-US" sz="3400" b="1" dirty="0" smtClean="0"/>
              <a:t>significance does </a:t>
            </a:r>
            <a:r>
              <a:rPr lang="en-US" sz="3400" b="1" dirty="0"/>
              <a:t>it have to your life and/or to the lives </a:t>
            </a:r>
            <a:r>
              <a:rPr lang="en-US" sz="3400" b="1" dirty="0" smtClean="0"/>
              <a:t>of others</a:t>
            </a:r>
            <a:r>
              <a:rPr lang="en-US" sz="3400" b="1" dirty="0"/>
              <a:t>?)</a:t>
            </a:r>
            <a:endParaRPr lang="en-US" sz="3400" dirty="0"/>
          </a:p>
          <a:p>
            <a:endParaRPr lang="en-US" dirty="0"/>
          </a:p>
        </p:txBody>
      </p:sp>
      <p:pic>
        <p:nvPicPr>
          <p:cNvPr id="9" name="Content Placeholder 8" descr="assessment.jpg"/>
          <p:cNvPicPr>
            <a:picLocks noGrp="1" noChangeAspect="1"/>
          </p:cNvPicPr>
          <p:nvPr>
            <p:ph sz="half" idx="1"/>
          </p:nvPr>
        </p:nvPicPr>
        <p:blipFill>
          <a:blip r:embed="rId2" cstate="print"/>
          <a:stretch>
            <a:fillRect/>
          </a:stretch>
        </p:blipFill>
        <p:spPr>
          <a:xfrm>
            <a:off x="304800" y="1295400"/>
            <a:ext cx="4267200" cy="5150961"/>
          </a:xfr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Students DID:</a:t>
            </a:r>
            <a:endParaRPr lang="en-US" dirty="0"/>
          </a:p>
        </p:txBody>
      </p:sp>
      <p:sp>
        <p:nvSpPr>
          <p:cNvPr id="6" name="Content Placeholder 5"/>
          <p:cNvSpPr>
            <a:spLocks noGrp="1"/>
          </p:cNvSpPr>
          <p:nvPr>
            <p:ph idx="1"/>
          </p:nvPr>
        </p:nvSpPr>
        <p:spPr/>
        <p:txBody>
          <a:bodyPr/>
          <a:lstStyle/>
          <a:p>
            <a:r>
              <a:rPr lang="en-US" dirty="0" smtClean="0"/>
              <a:t>Read and responded to Frankenstein Letter One for the Pre-test.</a:t>
            </a:r>
          </a:p>
          <a:p>
            <a:endParaRPr lang="en-US" dirty="0"/>
          </a:p>
          <a:p>
            <a:r>
              <a:rPr lang="en-US" dirty="0" smtClean="0"/>
              <a:t>Read and Responded to Frankenstein Letter Two for the post-test</a:t>
            </a:r>
            <a:endParaRPr lang="en-US" dirty="0"/>
          </a:p>
        </p:txBody>
      </p:sp>
      <p:sp>
        <p:nvSpPr>
          <p:cNvPr id="7" name="Rounded Rectangle 6"/>
          <p:cNvSpPr/>
          <p:nvPr/>
        </p:nvSpPr>
        <p:spPr>
          <a:xfrm>
            <a:off x="1143000" y="4648200"/>
            <a:ext cx="2057400" cy="1295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See </a:t>
            </a:r>
            <a:r>
              <a:rPr lang="en-US" dirty="0" smtClean="0">
                <a:hlinkClick r:id="rId2" action="ppaction://hlinksldjump"/>
              </a:rPr>
              <a:t>Letter</a:t>
            </a:r>
            <a:r>
              <a:rPr lang="en-US" dirty="0" smtClean="0"/>
              <a:t> One Here!</a:t>
            </a:r>
            <a:endParaRPr lang="en-US" dirty="0"/>
          </a:p>
        </p:txBody>
      </p:sp>
      <p:sp>
        <p:nvSpPr>
          <p:cNvPr id="10" name="Rounded Rectangle 9"/>
          <p:cNvSpPr/>
          <p:nvPr/>
        </p:nvSpPr>
        <p:spPr>
          <a:xfrm>
            <a:off x="4572000" y="4572000"/>
            <a:ext cx="2057400" cy="1295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See </a:t>
            </a:r>
            <a:r>
              <a:rPr lang="en-US" dirty="0" smtClean="0">
                <a:hlinkClick r:id="rId3" action="ppaction://hlinksldjump"/>
              </a:rPr>
              <a:t>Letter </a:t>
            </a:r>
            <a:r>
              <a:rPr lang="en-US" dirty="0" smtClean="0"/>
              <a:t>Two Here!</a:t>
            </a:r>
            <a:endParaRPr lang="en-US" dirty="0"/>
          </a:p>
        </p:txBody>
      </p:sp>
    </p:spTree>
    <p:extLst>
      <p:ext uri="{BB962C8B-B14F-4D97-AF65-F5344CB8AC3E}">
        <p14:creationId xmlns:p14="http://schemas.microsoft.com/office/powerpoint/2010/main" val="28979445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609600"/>
          </a:xfrm>
        </p:spPr>
        <p:txBody>
          <a:bodyPr>
            <a:normAutofit/>
          </a:bodyPr>
          <a:lstStyle/>
          <a:p>
            <a:r>
              <a:rPr lang="en-US" sz="1800" i="1" dirty="0" smtClean="0"/>
              <a:t>Frankenstein</a:t>
            </a:r>
            <a:r>
              <a:rPr lang="en-US" sz="1800" dirty="0" smtClean="0"/>
              <a:t> Letter One</a:t>
            </a:r>
            <a:endParaRPr lang="en-US" sz="1800" dirty="0"/>
          </a:p>
        </p:txBody>
      </p:sp>
      <p:sp>
        <p:nvSpPr>
          <p:cNvPr id="6" name="Content Placeholder 5"/>
          <p:cNvSpPr>
            <a:spLocks noGrp="1"/>
          </p:cNvSpPr>
          <p:nvPr>
            <p:ph idx="1"/>
          </p:nvPr>
        </p:nvSpPr>
        <p:spPr>
          <a:xfrm>
            <a:off x="457200" y="533400"/>
            <a:ext cx="8229600" cy="6324600"/>
          </a:xfrm>
        </p:spPr>
        <p:txBody>
          <a:bodyPr>
            <a:normAutofit fontScale="25000" lnSpcReduction="20000"/>
          </a:bodyPr>
          <a:lstStyle/>
          <a:p>
            <a:pPr>
              <a:buNone/>
            </a:pPr>
            <a:r>
              <a:rPr lang="en-US" b="1" i="1" dirty="0" smtClean="0"/>
              <a:t>Frankenstein</a:t>
            </a:r>
            <a:endParaRPr lang="en-US" dirty="0"/>
          </a:p>
          <a:p>
            <a:pPr>
              <a:buNone/>
            </a:pPr>
            <a:r>
              <a:rPr lang="en-US" b="1" dirty="0"/>
              <a:t>Letter 1 </a:t>
            </a:r>
          </a:p>
          <a:p>
            <a:pPr>
              <a:buNone/>
            </a:pPr>
            <a:r>
              <a:rPr lang="en-US" dirty="0"/>
              <a:t>St. </a:t>
            </a:r>
            <a:r>
              <a:rPr lang="en-US" dirty="0" err="1"/>
              <a:t>Petersburgh</a:t>
            </a:r>
            <a:r>
              <a:rPr lang="en-US" dirty="0"/>
              <a:t>, Dec. 11th, 17— </a:t>
            </a:r>
          </a:p>
          <a:p>
            <a:pPr>
              <a:buNone/>
            </a:pPr>
            <a:endParaRPr lang="en-US" dirty="0" smtClean="0"/>
          </a:p>
          <a:p>
            <a:pPr>
              <a:buNone/>
            </a:pPr>
            <a:r>
              <a:rPr lang="en-US" sz="4200" dirty="0" smtClean="0"/>
              <a:t>TO </a:t>
            </a:r>
            <a:r>
              <a:rPr lang="en-US" sz="4200" dirty="0"/>
              <a:t>Mrs. </a:t>
            </a:r>
            <a:r>
              <a:rPr lang="en-US" sz="4200" dirty="0" err="1"/>
              <a:t>Saville</a:t>
            </a:r>
            <a:r>
              <a:rPr lang="en-US" sz="4200" dirty="0"/>
              <a:t>, England </a:t>
            </a:r>
          </a:p>
          <a:p>
            <a:pPr>
              <a:buNone/>
            </a:pPr>
            <a:r>
              <a:rPr lang="en-US" sz="4200" dirty="0"/>
              <a:t>You will rejoice to hear that no disaster has accompanied the commencement of an enterprise which you have regarded with such evil </a:t>
            </a:r>
            <a:endParaRPr lang="en-US" sz="4200" dirty="0" smtClean="0"/>
          </a:p>
          <a:p>
            <a:pPr>
              <a:buNone/>
            </a:pPr>
            <a:r>
              <a:rPr lang="en-US" sz="4200" dirty="0" smtClean="0"/>
              <a:t>forebodings</a:t>
            </a:r>
            <a:r>
              <a:rPr lang="en-US" sz="4200" dirty="0"/>
              <a:t>. I arrived here yesterday, and my first </a:t>
            </a:r>
            <a:r>
              <a:rPr lang="en-US" sz="4200" dirty="0" err="1" smtClean="0"/>
              <a:t>tas</a:t>
            </a:r>
            <a:r>
              <a:rPr lang="en-US" sz="4200" dirty="0" smtClean="0"/>
              <a:t> assure </a:t>
            </a:r>
            <a:r>
              <a:rPr lang="en-US" sz="4200" dirty="0"/>
              <a:t>my dear sister of my welfare and increasing confidence in the success of my </a:t>
            </a:r>
            <a:endParaRPr lang="en-US" sz="4200" dirty="0" smtClean="0"/>
          </a:p>
          <a:p>
            <a:pPr>
              <a:buNone/>
            </a:pPr>
            <a:r>
              <a:rPr lang="en-US" sz="4200" dirty="0" smtClean="0"/>
              <a:t>undertaking</a:t>
            </a:r>
            <a:r>
              <a:rPr lang="en-US" sz="4200" dirty="0"/>
              <a:t>. </a:t>
            </a:r>
          </a:p>
          <a:p>
            <a:pPr>
              <a:buNone/>
            </a:pPr>
            <a:endParaRPr lang="en-US" sz="4200" dirty="0" smtClean="0"/>
          </a:p>
          <a:p>
            <a:pPr>
              <a:buNone/>
            </a:pPr>
            <a:r>
              <a:rPr lang="en-US" sz="4200" dirty="0" smtClean="0"/>
              <a:t>I </a:t>
            </a:r>
            <a:r>
              <a:rPr lang="en-US" sz="4200" dirty="0"/>
              <a:t>am already far north of London, and as I walk in the streets of </a:t>
            </a:r>
            <a:r>
              <a:rPr lang="en-US" sz="4200" dirty="0" err="1"/>
              <a:t>Petersburgh</a:t>
            </a:r>
            <a:r>
              <a:rPr lang="en-US" sz="4200" dirty="0"/>
              <a:t>, I feel a cold northern breeze play upon my cheeks, which braces </a:t>
            </a:r>
            <a:endParaRPr lang="en-US" sz="4200" dirty="0" smtClean="0"/>
          </a:p>
          <a:p>
            <a:pPr>
              <a:buNone/>
            </a:pPr>
            <a:r>
              <a:rPr lang="en-US" sz="4200" dirty="0" smtClean="0"/>
              <a:t>my </a:t>
            </a:r>
            <a:r>
              <a:rPr lang="en-US" sz="4200" dirty="0"/>
              <a:t>nerves and fills me with delight. Do you understand this feeling? This breeze, which has travelled from the regions towards which I am </a:t>
            </a:r>
            <a:endParaRPr lang="en-US" sz="4200" dirty="0" smtClean="0"/>
          </a:p>
          <a:p>
            <a:pPr>
              <a:buNone/>
            </a:pPr>
            <a:r>
              <a:rPr lang="en-US" sz="4200" dirty="0" smtClean="0"/>
              <a:t>advancing</a:t>
            </a:r>
            <a:r>
              <a:rPr lang="en-US" sz="4200" dirty="0"/>
              <a:t>, gives me a foretaste of those icy climes. Inspirited by this wind of promise, my daydreams become more fervent and vivid. I try in </a:t>
            </a:r>
            <a:endParaRPr lang="en-US" sz="4200" dirty="0" smtClean="0"/>
          </a:p>
          <a:p>
            <a:pPr>
              <a:buNone/>
            </a:pPr>
            <a:r>
              <a:rPr lang="en-US" sz="4200" dirty="0" smtClean="0"/>
              <a:t>vain </a:t>
            </a:r>
            <a:r>
              <a:rPr lang="en-US" sz="4200" dirty="0"/>
              <a:t>to be persuaded that the pole is the seat of frost and desolation; it ever presents itself to my imagination as the region of beauty and </a:t>
            </a:r>
            <a:endParaRPr lang="en-US" sz="4200" dirty="0" smtClean="0"/>
          </a:p>
          <a:p>
            <a:pPr>
              <a:buNone/>
            </a:pPr>
            <a:r>
              <a:rPr lang="en-US" sz="4200" dirty="0" smtClean="0"/>
              <a:t>delight</a:t>
            </a:r>
            <a:r>
              <a:rPr lang="en-US" sz="4200" dirty="0"/>
              <a:t>. There, Margaret, the sun is forever visible, its broad disk just skirting the horizon and diffusing a perpetual </a:t>
            </a:r>
            <a:r>
              <a:rPr lang="en-US" sz="4200" dirty="0" err="1"/>
              <a:t>splendour</a:t>
            </a:r>
            <a:r>
              <a:rPr lang="en-US" sz="4200" dirty="0"/>
              <a:t>. There—for </a:t>
            </a:r>
            <a:r>
              <a:rPr lang="en-US" sz="4200" dirty="0" smtClean="0"/>
              <a:t>with</a:t>
            </a:r>
          </a:p>
          <a:p>
            <a:pPr>
              <a:buNone/>
            </a:pPr>
            <a:r>
              <a:rPr lang="en-US" sz="4200" dirty="0" smtClean="0"/>
              <a:t> </a:t>
            </a:r>
            <a:r>
              <a:rPr lang="en-US" sz="4200" dirty="0"/>
              <a:t>your leave, my sister, I will put some trust in preceding navigators—there snow and frost are banished; and, sailing over a calm sea, we may </a:t>
            </a:r>
            <a:endParaRPr lang="en-US" sz="4200" dirty="0" smtClean="0"/>
          </a:p>
          <a:p>
            <a:pPr>
              <a:buNone/>
            </a:pPr>
            <a:r>
              <a:rPr lang="en-US" sz="4200" dirty="0" smtClean="0"/>
              <a:t>be </a:t>
            </a:r>
            <a:r>
              <a:rPr lang="en-US" sz="4200" dirty="0"/>
              <a:t>wafted to a land surpassing in wonders and in beauty every region hitherto discovered on the habitable globe. Its productions and features </a:t>
            </a:r>
            <a:endParaRPr lang="en-US" sz="4200" dirty="0" smtClean="0"/>
          </a:p>
          <a:p>
            <a:pPr>
              <a:buNone/>
            </a:pPr>
            <a:r>
              <a:rPr lang="en-US" sz="4200" dirty="0" smtClean="0"/>
              <a:t>may </a:t>
            </a:r>
            <a:r>
              <a:rPr lang="en-US" sz="4200" dirty="0"/>
              <a:t>be without example, as the phenomena of the heavenly bodies undoubtedly are in those undiscovered solitudes. What may not be </a:t>
            </a:r>
            <a:endParaRPr lang="en-US" sz="4200" dirty="0" smtClean="0"/>
          </a:p>
          <a:p>
            <a:pPr>
              <a:buNone/>
            </a:pPr>
            <a:r>
              <a:rPr lang="en-US" sz="4200" dirty="0" smtClean="0"/>
              <a:t>expected </a:t>
            </a:r>
            <a:r>
              <a:rPr lang="en-US" sz="4200" dirty="0"/>
              <a:t>in a country of eternal light? I may there discover the wondrous power which attracts the needle and may regulate a thousand </a:t>
            </a:r>
            <a:endParaRPr lang="en-US" sz="4200" dirty="0" smtClean="0"/>
          </a:p>
          <a:p>
            <a:pPr>
              <a:buNone/>
            </a:pPr>
            <a:r>
              <a:rPr lang="en-US" sz="4200" dirty="0" smtClean="0"/>
              <a:t>celestial </a:t>
            </a:r>
            <a:r>
              <a:rPr lang="en-US" sz="4200" dirty="0"/>
              <a:t>observations that require only this voyage to render their seeming eccentricities consistent forever. I shall satiate my ardent </a:t>
            </a:r>
            <a:r>
              <a:rPr lang="en-US" sz="4200" dirty="0" smtClean="0"/>
              <a:t>curiosity</a:t>
            </a:r>
          </a:p>
          <a:p>
            <a:pPr>
              <a:buNone/>
            </a:pPr>
            <a:r>
              <a:rPr lang="en-US" sz="4200" dirty="0" smtClean="0"/>
              <a:t> </a:t>
            </a:r>
            <a:r>
              <a:rPr lang="en-US" sz="4200" dirty="0"/>
              <a:t>with the sight of a part of the world never before visited, and may tread a land never before imprinted by the foot of man. These are my </a:t>
            </a:r>
            <a:endParaRPr lang="en-US" sz="4200" dirty="0" smtClean="0"/>
          </a:p>
          <a:p>
            <a:pPr>
              <a:buNone/>
            </a:pPr>
            <a:r>
              <a:rPr lang="en-US" sz="4200" dirty="0" smtClean="0"/>
              <a:t>enticements</a:t>
            </a:r>
            <a:r>
              <a:rPr lang="en-US" sz="4200" dirty="0"/>
              <a:t>, and they are sufficient to conquer all fear of danger or death and to induce me to commence this laborious voyage with the joy </a:t>
            </a:r>
            <a:endParaRPr lang="en-US" sz="4200" dirty="0" smtClean="0"/>
          </a:p>
          <a:p>
            <a:pPr>
              <a:buNone/>
            </a:pPr>
            <a:r>
              <a:rPr lang="en-US" sz="4200" dirty="0" smtClean="0"/>
              <a:t>a </a:t>
            </a:r>
            <a:r>
              <a:rPr lang="en-US" sz="4200" dirty="0"/>
              <a:t>child feels when he embarks in a little boat, with his holiday mates, on an expedition of discovery up his native river. But supposing all these </a:t>
            </a:r>
            <a:endParaRPr lang="en-US" sz="4200" dirty="0" smtClean="0"/>
          </a:p>
          <a:p>
            <a:pPr>
              <a:buNone/>
            </a:pPr>
            <a:r>
              <a:rPr lang="en-US" sz="4200" dirty="0" smtClean="0"/>
              <a:t>conjectures </a:t>
            </a:r>
            <a:r>
              <a:rPr lang="en-US" sz="4200" dirty="0"/>
              <a:t>to be false, you cannot contest the inestimable benefit which I shall confer on all mankind, to the last generation, by discovering a </a:t>
            </a:r>
            <a:endParaRPr lang="en-US" sz="4200" dirty="0" smtClean="0"/>
          </a:p>
          <a:p>
            <a:pPr>
              <a:buNone/>
            </a:pPr>
            <a:r>
              <a:rPr lang="en-US" sz="4200" dirty="0" smtClean="0"/>
              <a:t>passage </a:t>
            </a:r>
            <a:r>
              <a:rPr lang="en-US" sz="4200" dirty="0"/>
              <a:t>near the pole to those countries, to reach which at present so many months are requisite; or by ascertaining the secret of the </a:t>
            </a:r>
            <a:endParaRPr lang="en-US" sz="4200" dirty="0" smtClean="0"/>
          </a:p>
          <a:p>
            <a:pPr>
              <a:buNone/>
            </a:pPr>
            <a:r>
              <a:rPr lang="en-US" sz="4200" dirty="0" smtClean="0"/>
              <a:t>magnet</a:t>
            </a:r>
            <a:r>
              <a:rPr lang="en-US" sz="4200" dirty="0"/>
              <a:t>, which, if at all possible, can only be effected by an undertaking such as mine. </a:t>
            </a:r>
            <a:endParaRPr lang="en-US" sz="4200" dirty="0" smtClean="0"/>
          </a:p>
          <a:p>
            <a:pPr>
              <a:buNone/>
            </a:pPr>
            <a:endParaRPr lang="en-US" sz="4200" dirty="0"/>
          </a:p>
          <a:p>
            <a:pPr>
              <a:buNone/>
            </a:pPr>
            <a:r>
              <a:rPr lang="en-US" sz="4200" dirty="0"/>
              <a:t>These reflections have dispelled the agitation with which I began my letter, and I feel my heart glow with an enthusiasm which elevates me to </a:t>
            </a:r>
            <a:endParaRPr lang="en-US" sz="4200" dirty="0" smtClean="0"/>
          </a:p>
          <a:p>
            <a:pPr>
              <a:buNone/>
            </a:pPr>
            <a:r>
              <a:rPr lang="en-US" sz="4200" dirty="0" smtClean="0"/>
              <a:t>heaven</a:t>
            </a:r>
            <a:r>
              <a:rPr lang="en-US" sz="4200" dirty="0"/>
              <a:t>, for nothing contributes so much to tranquillize the mind as a steady purpose—a point on which the soul may fix its intellectual eye. </a:t>
            </a:r>
            <a:endParaRPr lang="en-US" sz="4200" dirty="0" smtClean="0"/>
          </a:p>
          <a:p>
            <a:pPr>
              <a:buNone/>
            </a:pPr>
            <a:r>
              <a:rPr lang="en-US" sz="4200" dirty="0" smtClean="0"/>
              <a:t>This </a:t>
            </a:r>
            <a:r>
              <a:rPr lang="en-US" sz="4200" dirty="0"/>
              <a:t>expedition has been the </a:t>
            </a:r>
            <a:r>
              <a:rPr lang="en-US" sz="4200" dirty="0" err="1"/>
              <a:t>favourite</a:t>
            </a:r>
            <a:r>
              <a:rPr lang="en-US" sz="4200" dirty="0"/>
              <a:t> dream of my early years. I have read with </a:t>
            </a:r>
            <a:r>
              <a:rPr lang="en-US" sz="4200" dirty="0" err="1"/>
              <a:t>ardour</a:t>
            </a:r>
            <a:r>
              <a:rPr lang="en-US" sz="4200" dirty="0"/>
              <a:t> the accounts of the various voyages which have been </a:t>
            </a:r>
            <a:endParaRPr lang="en-US" sz="4200" dirty="0" smtClean="0"/>
          </a:p>
          <a:p>
            <a:pPr>
              <a:buNone/>
            </a:pPr>
            <a:r>
              <a:rPr lang="en-US" sz="4200" dirty="0" smtClean="0"/>
              <a:t>made </a:t>
            </a:r>
            <a:r>
              <a:rPr lang="en-US" sz="4200" dirty="0"/>
              <a:t>in the prospect of arriving at the North Pacific Ocean through the seas which surround the pole. You may remember that a history of all </a:t>
            </a:r>
            <a:endParaRPr lang="en-US" sz="4200" dirty="0" smtClean="0"/>
          </a:p>
          <a:p>
            <a:pPr>
              <a:buNone/>
            </a:pPr>
            <a:r>
              <a:rPr lang="en-US" sz="4200" dirty="0" smtClean="0"/>
              <a:t>the </a:t>
            </a:r>
            <a:r>
              <a:rPr lang="en-US" sz="4200" dirty="0"/>
              <a:t>voyages made for purposes of discovery composed the whole of our good Uncle Thomas' library. My education was neglected, yet I was </a:t>
            </a:r>
            <a:endParaRPr lang="en-US" sz="4200" dirty="0" smtClean="0"/>
          </a:p>
          <a:p>
            <a:pPr>
              <a:buNone/>
            </a:pPr>
            <a:r>
              <a:rPr lang="en-US" sz="4200" dirty="0" smtClean="0"/>
              <a:t>passionately </a:t>
            </a:r>
            <a:r>
              <a:rPr lang="en-US" sz="4200" dirty="0"/>
              <a:t>fond of reading. These volumes were my study day and night, and my familiarity with them increased that regret which I had </a:t>
            </a:r>
            <a:endParaRPr lang="en-US" sz="4200" dirty="0" smtClean="0"/>
          </a:p>
          <a:p>
            <a:pPr>
              <a:buNone/>
            </a:pPr>
            <a:r>
              <a:rPr lang="en-US" sz="4200" dirty="0" smtClean="0"/>
              <a:t>felt</a:t>
            </a:r>
            <a:r>
              <a:rPr lang="en-US" sz="4200" dirty="0"/>
              <a:t>, as a child, on learning that my father's dying injunction had forbidden my uncle to allow me to embark in a seafaring life. </a:t>
            </a:r>
            <a:endParaRPr lang="en-US" sz="4200" dirty="0" smtClean="0"/>
          </a:p>
          <a:p>
            <a:pPr>
              <a:buNone/>
            </a:pPr>
            <a:endParaRPr lang="en-US" sz="4200" dirty="0"/>
          </a:p>
          <a:p>
            <a:pPr>
              <a:buNone/>
            </a:pPr>
            <a:r>
              <a:rPr lang="en-US" sz="4200" dirty="0"/>
              <a:t>These visions faded when I perused, for the first time, those poets whose effusions entranced my soul and lifted it to heaven. I also became a </a:t>
            </a:r>
            <a:endParaRPr lang="en-US" sz="4200" dirty="0" smtClean="0"/>
          </a:p>
          <a:p>
            <a:pPr>
              <a:buNone/>
            </a:pPr>
            <a:r>
              <a:rPr lang="en-US" sz="4200" dirty="0" smtClean="0"/>
              <a:t>poet </a:t>
            </a:r>
            <a:r>
              <a:rPr lang="en-US" sz="4200" dirty="0"/>
              <a:t>and for one year lived in a paradise of my own creation; I imagined that I also might obtain a niche in the temple where the names of </a:t>
            </a:r>
            <a:endParaRPr lang="en-US" sz="4200" dirty="0" smtClean="0"/>
          </a:p>
          <a:p>
            <a:pPr>
              <a:buNone/>
            </a:pPr>
            <a:r>
              <a:rPr lang="en-US" sz="4200" dirty="0" smtClean="0"/>
              <a:t>Homer </a:t>
            </a:r>
            <a:r>
              <a:rPr lang="en-US" sz="4200" dirty="0"/>
              <a:t>and Shakespeare are consecrated. You are well acquainted with my failure and how heavily I bore the disappointment. But just at that </a:t>
            </a:r>
            <a:endParaRPr lang="en-US" sz="4200" dirty="0" smtClean="0"/>
          </a:p>
          <a:p>
            <a:pPr>
              <a:buNone/>
            </a:pPr>
            <a:r>
              <a:rPr lang="en-US" sz="4200" dirty="0" smtClean="0"/>
              <a:t>time </a:t>
            </a:r>
            <a:r>
              <a:rPr lang="en-US" sz="4200" dirty="0"/>
              <a:t>I inherited the fortune of my cousin, and my thoughts were turned into the channel of their earlier bent. </a:t>
            </a:r>
            <a:r>
              <a:rPr lang="en-US" sz="4200" dirty="0" smtClean="0"/>
              <a:t>…… ETC…..</a:t>
            </a:r>
          </a:p>
          <a:p>
            <a:pPr>
              <a:buNone/>
            </a:pPr>
            <a:endParaRPr lang="en-US" sz="4200" dirty="0"/>
          </a:p>
          <a:p>
            <a:r>
              <a:rPr lang="en-US" sz="4200" dirty="0"/>
              <a:t>Six years have passed since I resolved on my present undertaking. I can, even now, remember the hour from which I dedicated myself to this great enterprise. I commenced by inuring my body to hardship. I accompanied the whale-fishers on several expeditions to the North Sea; I voluntarily endured cold, famine, thirst, and want of sleep; I often worked harder than the common sailors during the day and devoted my nights to the study of mathematics, the theory of medicine, and those branches of physical science from which a naval adventurer might derive the greatest practical advantage. Twice I actually hired myself as an under-mate in a Greenland whaler, and acquitted myself to admiration. I must own I felt a little proud when my captain offered me the second dignity in the vessel and entreated me to remain with the greatest earnestness, so valuable did he consider my services. And now, dear Margaret, do I not deserve to accomplish some great purpose? My life might have been passed in ease and luxury, but I preferred glory to every enticement that wealth placed in my path. Oh, that some encouraging voice would answer in the affirmative! My courage and my resolution is firm; but my hopes fluctuate, and my spirits are often depressed. I am about to proceed on a long and difficult voyage, the emergencies of which will demand all my fortitude: I am required not only to raise the spirits of others, but sometimes to sustain my own, when theirs are failing. </a:t>
            </a:r>
          </a:p>
          <a:p>
            <a:r>
              <a:rPr lang="en-US" sz="4200" dirty="0"/>
              <a:t>This is the most </a:t>
            </a:r>
            <a:r>
              <a:rPr lang="en-US" sz="4200" dirty="0" err="1"/>
              <a:t>favourable</a:t>
            </a:r>
            <a:r>
              <a:rPr lang="en-US" sz="4200" dirty="0"/>
              <a:t> period for travelling in Russia. They fly quickly over the snow in their sledges; the motion is pleasant, and, in my opinion, far more agreeable than that of an English stagecoach. The cold is not excessive, if you are wrapped in furs—a dress which I have already adopted, for there is a great difference between walking the deck and remaining seated motionless for hours, when no exercise prevents the blood from actually freezing in your veins. I have no ambition to lose my life on the post-road between St. </a:t>
            </a:r>
            <a:r>
              <a:rPr lang="en-US" sz="4200" dirty="0" err="1"/>
              <a:t>Petersburgh</a:t>
            </a:r>
            <a:r>
              <a:rPr lang="en-US" sz="4200" dirty="0"/>
              <a:t> and Archangel. I shall depart for the latter town in a fortnight or three weeks; and my intention is to hire a ship there, which can easily be done by paying the insurance for the owner, and to engage as many sailors as I think necessary among those who are accustomed to the whale-fishing. I do not intend to sail until the month of June; and when shall I return? Ah, dear sister, how can I answer this question? If I succeed, many, many months, perhaps years, will pass before you and I may meet. If I fail, you will see me again soon, or never. Farewell, my dear, excellent Margaret. Heaven shower down blessings on you, and save me, that I may again and again testify my gratitude for all your love and kindness. </a:t>
            </a:r>
          </a:p>
          <a:p>
            <a:r>
              <a:rPr lang="en-US" sz="4200" dirty="0"/>
              <a:t>Your affectionate brother,     R. Walton</a:t>
            </a:r>
          </a:p>
          <a:p>
            <a:endParaRPr lang="en-US" dirty="0"/>
          </a:p>
        </p:txBody>
      </p:sp>
      <p:sp>
        <p:nvSpPr>
          <p:cNvPr id="2" name="Left Arrow 1">
            <a:hlinkClick r:id="" action="ppaction://hlinkshowjump?jump=lastslideviewed"/>
          </p:cNvPr>
          <p:cNvSpPr/>
          <p:nvPr/>
        </p:nvSpPr>
        <p:spPr>
          <a:xfrm>
            <a:off x="6858000" y="304800"/>
            <a:ext cx="1371600" cy="5334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Return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Pre-Test</a:t>
            </a:r>
            <a:endParaRPr lang="en-US" dirty="0"/>
          </a:p>
        </p:txBody>
      </p:sp>
      <p:pic>
        <p:nvPicPr>
          <p:cNvPr id="4" name="Content Placeholder 3" descr="FirstLetterAlex.JPG"/>
          <p:cNvPicPr>
            <a:picLocks noGrp="1" noChangeAspect="1"/>
          </p:cNvPicPr>
          <p:nvPr>
            <p:ph idx="1"/>
          </p:nvPr>
        </p:nvPicPr>
        <p:blipFill>
          <a:blip r:embed="rId2" cstate="print"/>
          <a:stretch>
            <a:fillRect/>
          </a:stretch>
        </p:blipFill>
        <p:spPr>
          <a:xfrm>
            <a:off x="3429000" y="685800"/>
            <a:ext cx="4284003" cy="5995425"/>
          </a:xfr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Pre-test 1</a:t>
            </a:r>
            <a:r>
              <a:rPr lang="en-US" baseline="30000" dirty="0" smtClean="0"/>
              <a:t>st</a:t>
            </a:r>
            <a:r>
              <a:rPr lang="en-US" dirty="0" smtClean="0"/>
              <a:t> Letter</a:t>
            </a:r>
            <a:endParaRPr lang="en-US" dirty="0"/>
          </a:p>
        </p:txBody>
      </p:sp>
      <p:pic>
        <p:nvPicPr>
          <p:cNvPr id="9" name="Content Placeholder 8" descr="FirstLetterAndrew.JPG"/>
          <p:cNvPicPr>
            <a:picLocks noGrp="1" noChangeAspect="1"/>
          </p:cNvPicPr>
          <p:nvPr>
            <p:ph idx="1"/>
          </p:nvPr>
        </p:nvPicPr>
        <p:blipFill>
          <a:blip r:embed="rId2" cstate="print"/>
          <a:stretch>
            <a:fillRect/>
          </a:stretch>
        </p:blipFill>
        <p:spPr>
          <a:xfrm>
            <a:off x="2881823" y="1600200"/>
            <a:ext cx="3380354" cy="4525963"/>
          </a:xfr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Rubric First Two Questions</a:t>
            </a:r>
            <a:endParaRPr lang="en-US" dirty="0"/>
          </a:p>
        </p:txBody>
      </p:sp>
      <p:pic>
        <p:nvPicPr>
          <p:cNvPr id="7" name="Content Placeholder 6" descr="Firstpageofrubric.JPG"/>
          <p:cNvPicPr>
            <a:picLocks noGrp="1" noChangeAspect="1"/>
          </p:cNvPicPr>
          <p:nvPr>
            <p:ph idx="1"/>
          </p:nvPr>
        </p:nvPicPr>
        <p:blipFill>
          <a:blip r:embed="rId2" cstate="print"/>
          <a:stretch>
            <a:fillRect/>
          </a:stretch>
        </p:blipFill>
        <p:spPr>
          <a:xfrm>
            <a:off x="1219200" y="1295400"/>
            <a:ext cx="6553200" cy="5029199"/>
          </a:xfr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853</TotalTime>
  <Words>3858</Words>
  <Application>Microsoft Macintosh PowerPoint</Application>
  <PresentationFormat>On-screen Show (4:3)</PresentationFormat>
  <Paragraphs>681</Paragraphs>
  <Slides>37</Slides>
  <Notes>2</Notes>
  <HiddenSlides>7</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The Times They Are A Changing</vt:lpstr>
      <vt:lpstr>Data Boot Camp</vt:lpstr>
      <vt:lpstr>What we Did</vt:lpstr>
      <vt:lpstr>Assessment</vt:lpstr>
      <vt:lpstr>What Students DID:</vt:lpstr>
      <vt:lpstr>Frankenstein Letter One</vt:lpstr>
      <vt:lpstr>Pre-Test</vt:lpstr>
      <vt:lpstr>Pre-test 1st Letter</vt:lpstr>
      <vt:lpstr>Rubric First Two Questions</vt:lpstr>
      <vt:lpstr>Rubric Second Two Questions</vt:lpstr>
      <vt:lpstr>The good news? I can only go up!</vt:lpstr>
      <vt:lpstr>Teaching Strategies</vt:lpstr>
      <vt:lpstr>After Pre-test Review Sample Answer Sheet</vt:lpstr>
      <vt:lpstr>Romantic Poem Assignment</vt:lpstr>
      <vt:lpstr>Modeling: “In The Desert” – Stephen Crane  (1871-1900)</vt:lpstr>
      <vt:lpstr>Graphic Organizers</vt:lpstr>
      <vt:lpstr>Modeling</vt:lpstr>
      <vt:lpstr>Practice</vt:lpstr>
      <vt:lpstr>Scaffold Students to Theme</vt:lpstr>
      <vt:lpstr>Hallmark Card</vt:lpstr>
      <vt:lpstr>Hallmark Card – Potential theme of Lord of the Flies</vt:lpstr>
      <vt:lpstr>Hallmark Card – Potential theme of  Lord of the Flies</vt:lpstr>
      <vt:lpstr>Post-Test Last Letter</vt:lpstr>
      <vt:lpstr>Post-Test Last Letter</vt:lpstr>
      <vt:lpstr>http://www.boutell.com/frankenstein/chapter24c.html Chapter 24 (Part Three) September 12th… Last Letter of Frankenstein Post Test</vt:lpstr>
      <vt:lpstr>Learning Curve – Post Test Results When I Forgot to Note Evaluation Was A Rubric</vt:lpstr>
      <vt:lpstr>Close and Critical Reading Pre and Post Assessments</vt:lpstr>
      <vt:lpstr>On the Biology Side…</vt:lpstr>
      <vt:lpstr>Pre-test Result Summary</vt:lpstr>
      <vt:lpstr>Results Summary for Pre-test</vt:lpstr>
      <vt:lpstr>Pre-test Results by Standard</vt:lpstr>
      <vt:lpstr>Teaching Strategy</vt:lpstr>
      <vt:lpstr>Post-test Result Summary</vt:lpstr>
      <vt:lpstr>Results Summary for Post-test</vt:lpstr>
      <vt:lpstr>Post-test Result by Standard</vt:lpstr>
      <vt:lpstr>Informal Summary</vt:lpstr>
      <vt:lpstr>What I’ll Change Next Time</vt:lpstr>
    </vt:vector>
  </TitlesOfParts>
  <Company>Harper Creek Community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Close and Critical Reading Pre and Post Assessments</dc:title>
  <dc:creator> </dc:creator>
  <cp:lastModifiedBy>Emily Subers</cp:lastModifiedBy>
  <cp:revision>67</cp:revision>
  <dcterms:created xsi:type="dcterms:W3CDTF">2012-06-08T00:53:27Z</dcterms:created>
  <dcterms:modified xsi:type="dcterms:W3CDTF">2012-06-12T02:05:18Z</dcterms:modified>
</cp:coreProperties>
</file>