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8"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EAE220B-5DA8-4FBF-A63C-C727EF44A8A7}" type="datetimeFigureOut">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537954A-AFCF-4BBE-8273-71C6B5F42D4D}"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AE220B-5DA8-4FBF-A63C-C727EF44A8A7}" type="datetimeFigureOut">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7954A-AFCF-4BBE-8273-71C6B5F42D4D}"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AE220B-5DA8-4FBF-A63C-C727EF44A8A7}" type="datetimeFigureOut">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7954A-AFCF-4BBE-8273-71C6B5F42D4D}"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AE220B-5DA8-4FBF-A63C-C727EF44A8A7}" type="datetimeFigureOut">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7954A-AFCF-4BBE-8273-71C6B5F42D4D}"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EAE220B-5DA8-4FBF-A63C-C727EF44A8A7}" type="datetimeFigureOut">
              <a:rPr lang="en-US" smtClean="0"/>
              <a:t>6/11/2012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7954A-AFCF-4BBE-8273-71C6B5F42D4D}"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AE220B-5DA8-4FBF-A63C-C727EF44A8A7}" type="datetimeFigureOut">
              <a:rPr lang="en-US" smtClean="0"/>
              <a:t>6/11/2012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7954A-AFCF-4BBE-8273-71C6B5F42D4D}"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AE220B-5DA8-4FBF-A63C-C727EF44A8A7}" type="datetimeFigureOut">
              <a:rPr lang="en-US" smtClean="0"/>
              <a:t>6/11/2012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37954A-AFCF-4BBE-8273-71C6B5F42D4D}"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AE220B-5DA8-4FBF-A63C-C727EF44A8A7}" type="datetimeFigureOut">
              <a:rPr lang="en-US" smtClean="0"/>
              <a:t>6/11/2012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37954A-AFCF-4BBE-8273-71C6B5F42D4D}"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EAE220B-5DA8-4FBF-A63C-C727EF44A8A7}" type="datetimeFigureOut">
              <a:rPr lang="en-US" smtClean="0"/>
              <a:t>6/11/2012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37954A-AFCF-4BBE-8273-71C6B5F42D4D}"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AE220B-5DA8-4FBF-A63C-C727EF44A8A7}" type="datetimeFigureOut">
              <a:rPr lang="en-US" smtClean="0"/>
              <a:t>6/11/2012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7954A-AFCF-4BBE-8273-71C6B5F42D4D}"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5EAE220B-5DA8-4FBF-A63C-C727EF44A8A7}" type="datetimeFigureOut">
              <a:rPr lang="en-US" smtClean="0"/>
              <a:t>6/11/2012</a:t>
            </a:fld>
            <a:endParaRPr lang="en-US"/>
          </a:p>
        </p:txBody>
      </p:sp>
      <p:sp>
        <p:nvSpPr>
          <p:cNvPr id="7" name="Slide Number Placeholder 6"/>
          <p:cNvSpPr>
            <a:spLocks noGrp="1"/>
          </p:cNvSpPr>
          <p:nvPr>
            <p:ph type="sldNum" sz="quarter" idx="12"/>
          </p:nvPr>
        </p:nvSpPr>
        <p:spPr/>
        <p:txBody>
          <a:bodyPr/>
          <a:lstStyle/>
          <a:p>
            <a:fld id="{2537954A-AFCF-4BBE-8273-71C6B5F42D4D}"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accent6">
                <a:shade val="45000"/>
                <a:satMod val="135000"/>
              </a:schemeClr>
              <a:prstClr val="white"/>
            </a:duotone>
            <a:extLst>
              <a:ext uri="{BEBA8EAE-BF5A-486C-A8C5-ECC9F3942E4B}">
                <a14:imgProps xmlns:a14="http://schemas.microsoft.com/office/drawing/2010/main">
                  <a14:imgLayer r:embed="rId14">
                    <a14:imgEffect>
                      <a14:colorTemperature colorTemp="47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EAE220B-5DA8-4FBF-A63C-C727EF44A8A7}" type="datetimeFigureOut">
              <a:rPr lang="en-US" smtClean="0"/>
              <a:t>6/11/2012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537954A-AFCF-4BBE-8273-71C6B5F42D4D}"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98.achievedata.com/calhoun/?ExamSchoolSummaryExamPage"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98.achievedata.com/calhoun/?rosteryear=2012&amp;exams=20960&amp;reportType=exam&amp;by_roster=1&amp;fromExamView=1&amp;page=ExamSchoolSummaryExamPage&amp;ExamSchoolSummaryExamPage_grouped_avgs_table_sort=7&amp;ExamSchoolSummaryExamPage_grouped_avgs_table_prevorder=4&amp;grayscale=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98.achievedata.com/calhoun/?ExamSchoolSummaryExamPage"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www98.achievedata.com/calhoun/?rosteryear=2012&amp;exams=20696&amp;reportType=exam&amp;by_roster=1&amp;fromExamView=1&amp;page=ExamSchoolSummaryExamPage&amp;ExamSchoolSummaryExamPage_grouped_avgs_table_sort=7&amp;ExamSchoolSummaryExamPage_grouped_avgs_table_prevorder=4&amp;grayscale=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98.achievedata.com/calhoun/?ExamSchoolSummaryExamPage"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www98.achievedata.com/calhoun/?rosteryear=2012&amp;exams=20824&amp;reportType=exam&amp;by_roster=1&amp;fromExamView=1&amp;page=ExamSchoolSummaryExamPage&amp;ExamSchoolSummaryExamPage_grouped_avgs_table_sort=7&amp;ExamSchoolSummaryExamPage_grouped_avgs_table_prevorder=4&amp;grayscale=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Data Based instruction</a:t>
            </a:r>
            <a:endParaRPr lang="en-US" dirty="0"/>
          </a:p>
        </p:txBody>
      </p:sp>
      <p:sp>
        <p:nvSpPr>
          <p:cNvPr id="2" name="Title 1"/>
          <p:cNvSpPr>
            <a:spLocks noGrp="1"/>
          </p:cNvSpPr>
          <p:nvPr>
            <p:ph type="ctrTitle"/>
          </p:nvPr>
        </p:nvSpPr>
        <p:spPr/>
        <p:txBody>
          <a:bodyPr/>
          <a:lstStyle/>
          <a:p>
            <a:r>
              <a:rPr lang="en-US" dirty="0" smtClean="0"/>
              <a:t>DB 101</a:t>
            </a:r>
            <a:endParaRPr lang="en-US" dirty="0"/>
          </a:p>
        </p:txBody>
      </p:sp>
    </p:spTree>
    <p:extLst>
      <p:ext uri="{BB962C8B-B14F-4D97-AF65-F5344CB8AC3E}">
        <p14:creationId xmlns:p14="http://schemas.microsoft.com/office/powerpoint/2010/main" val="40438220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will come soft rains”</a:t>
            </a:r>
            <a:endParaRPr lang="en-US" dirty="0"/>
          </a:p>
        </p:txBody>
      </p:sp>
      <p:pic>
        <p:nvPicPr>
          <p:cNvPr id="3074" name="Picture 2" descr="https://www98.achievedata.com/calhoun/images/myimage.php?page=ExamSchoolSummaryExamPage&amp;imgid=fwchart_png_13394327128037&amp;uniqid=kcul1acp8icb6bopbtuenh78064fd61f08c4c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828800"/>
            <a:ext cx="8534400" cy="2971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3119891829"/>
              </p:ext>
            </p:extLst>
          </p:nvPr>
        </p:nvGraphicFramePr>
        <p:xfrm>
          <a:off x="457200" y="1981200"/>
          <a:ext cx="8382000" cy="3131820"/>
        </p:xfrm>
        <a:graphic>
          <a:graphicData uri="http://schemas.openxmlformats.org/drawingml/2006/table">
            <a:tbl>
              <a:tblPr/>
              <a:tblGrid>
                <a:gridCol w="1047750"/>
                <a:gridCol w="1047750"/>
                <a:gridCol w="1047750"/>
                <a:gridCol w="1047750"/>
                <a:gridCol w="1047750"/>
                <a:gridCol w="1047750"/>
                <a:gridCol w="1047750"/>
                <a:gridCol w="1047750"/>
              </a:tblGrid>
              <a:tr h="0">
                <a:tc>
                  <a:txBody>
                    <a:bodyPr/>
                    <a:lstStyle/>
                    <a:p>
                      <a:pPr marL="0" marR="0">
                        <a:spcBef>
                          <a:spcPts val="0"/>
                        </a:spcBef>
                        <a:spcAft>
                          <a:spcPts val="0"/>
                        </a:spcAft>
                      </a:pPr>
                      <a:r>
                        <a:rPr lang="en-US" b="1" dirty="0">
                          <a:solidFill>
                            <a:srgbClr val="333333"/>
                          </a:solidFill>
                          <a:effectLst/>
                        </a:rPr>
                        <a:t>Standard / Cluster</a:t>
                      </a:r>
                    </a:p>
                  </a:txBody>
                  <a:tcPr marL="19050" marR="19050" marT="19050" marB="19050"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b="1" dirty="0" err="1">
                          <a:solidFill>
                            <a:srgbClr val="333333"/>
                          </a:solidFill>
                          <a:effectLst/>
                        </a:rPr>
                        <a:t>Hagelgans</a:t>
                      </a:r>
                      <a:r>
                        <a:rPr lang="en-US" b="1" dirty="0">
                          <a:solidFill>
                            <a:srgbClr val="333333"/>
                          </a:solidFill>
                          <a:effectLst/>
                        </a:rPr>
                        <a:t>, Lesley</a:t>
                      </a:r>
                      <a:br>
                        <a:rPr lang="en-US" b="1" dirty="0">
                          <a:solidFill>
                            <a:srgbClr val="333333"/>
                          </a:solidFill>
                          <a:effectLst/>
                        </a:rPr>
                      </a:br>
                      <a:r>
                        <a:rPr lang="en-US" b="1" dirty="0">
                          <a:solidFill>
                            <a:srgbClr val="333333"/>
                          </a:solidFill>
                          <a:effectLst/>
                        </a:rPr>
                        <a:t>Period 1</a:t>
                      </a:r>
                      <a:br>
                        <a:rPr lang="en-US" b="1" dirty="0">
                          <a:solidFill>
                            <a:srgbClr val="333333"/>
                          </a:solidFill>
                          <a:effectLst/>
                        </a:rPr>
                      </a:br>
                      <a:r>
                        <a:rPr lang="en-US" b="1" dirty="0">
                          <a:solidFill>
                            <a:srgbClr val="333333"/>
                          </a:solidFill>
                          <a:effectLst/>
                          <a:hlinkClick r:id="rId3"/>
                        </a:rPr>
                        <a:t>26</a:t>
                      </a:r>
                      <a:r>
                        <a:rPr lang="en-US" b="1" dirty="0">
                          <a:solidFill>
                            <a:srgbClr val="333333"/>
                          </a:solidFill>
                          <a:effectLst/>
                        </a:rPr>
                        <a:t> Students</a:t>
                      </a:r>
                    </a:p>
                  </a:txBody>
                  <a:tcPr marL="19050" marR="19050" marT="19050" marB="19050"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b="1" dirty="0" err="1">
                          <a:solidFill>
                            <a:srgbClr val="333333"/>
                          </a:solidFill>
                          <a:effectLst/>
                        </a:rPr>
                        <a:t>Hagelgans</a:t>
                      </a:r>
                      <a:r>
                        <a:rPr lang="en-US" b="1" dirty="0">
                          <a:solidFill>
                            <a:srgbClr val="333333"/>
                          </a:solidFill>
                          <a:effectLst/>
                        </a:rPr>
                        <a:t>, Lesley</a:t>
                      </a:r>
                      <a:br>
                        <a:rPr lang="en-US" b="1" dirty="0">
                          <a:solidFill>
                            <a:srgbClr val="333333"/>
                          </a:solidFill>
                          <a:effectLst/>
                        </a:rPr>
                      </a:br>
                      <a:r>
                        <a:rPr lang="en-US" b="1" dirty="0">
                          <a:solidFill>
                            <a:srgbClr val="333333"/>
                          </a:solidFill>
                          <a:effectLst/>
                        </a:rPr>
                        <a:t>Period 3</a:t>
                      </a:r>
                      <a:br>
                        <a:rPr lang="en-US" b="1" dirty="0">
                          <a:solidFill>
                            <a:srgbClr val="333333"/>
                          </a:solidFill>
                          <a:effectLst/>
                        </a:rPr>
                      </a:br>
                      <a:r>
                        <a:rPr lang="en-US" b="1" dirty="0">
                          <a:solidFill>
                            <a:srgbClr val="333333"/>
                          </a:solidFill>
                          <a:effectLst/>
                          <a:hlinkClick r:id="rId3"/>
                        </a:rPr>
                        <a:t>25</a:t>
                      </a:r>
                      <a:r>
                        <a:rPr lang="en-US" b="1" dirty="0">
                          <a:solidFill>
                            <a:srgbClr val="333333"/>
                          </a:solidFill>
                          <a:effectLst/>
                        </a:rPr>
                        <a:t> Students</a:t>
                      </a:r>
                    </a:p>
                  </a:txBody>
                  <a:tcPr marL="19050" marR="19050" marT="19050" marB="19050"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b="1" dirty="0" err="1">
                          <a:solidFill>
                            <a:srgbClr val="333333"/>
                          </a:solidFill>
                          <a:effectLst/>
                        </a:rPr>
                        <a:t>Hagelgans</a:t>
                      </a:r>
                      <a:r>
                        <a:rPr lang="en-US" b="1" dirty="0">
                          <a:solidFill>
                            <a:srgbClr val="333333"/>
                          </a:solidFill>
                          <a:effectLst/>
                        </a:rPr>
                        <a:t>, Lesley</a:t>
                      </a:r>
                      <a:br>
                        <a:rPr lang="en-US" b="1" dirty="0">
                          <a:solidFill>
                            <a:srgbClr val="333333"/>
                          </a:solidFill>
                          <a:effectLst/>
                        </a:rPr>
                      </a:br>
                      <a:r>
                        <a:rPr lang="en-US" b="1" dirty="0">
                          <a:solidFill>
                            <a:srgbClr val="333333"/>
                          </a:solidFill>
                          <a:effectLst/>
                        </a:rPr>
                        <a:t>Period 4</a:t>
                      </a:r>
                      <a:br>
                        <a:rPr lang="en-US" b="1" dirty="0">
                          <a:solidFill>
                            <a:srgbClr val="333333"/>
                          </a:solidFill>
                          <a:effectLst/>
                        </a:rPr>
                      </a:br>
                      <a:r>
                        <a:rPr lang="en-US" b="1" dirty="0">
                          <a:solidFill>
                            <a:srgbClr val="333333"/>
                          </a:solidFill>
                          <a:effectLst/>
                          <a:hlinkClick r:id="rId3"/>
                        </a:rPr>
                        <a:t>22</a:t>
                      </a:r>
                      <a:r>
                        <a:rPr lang="en-US" b="1" dirty="0">
                          <a:solidFill>
                            <a:srgbClr val="333333"/>
                          </a:solidFill>
                          <a:effectLst/>
                        </a:rPr>
                        <a:t> Students</a:t>
                      </a:r>
                    </a:p>
                  </a:txBody>
                  <a:tcPr marL="19050" marR="19050" marT="19050" marB="19050"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b="1" dirty="0" err="1">
                          <a:solidFill>
                            <a:srgbClr val="333333"/>
                          </a:solidFill>
                          <a:effectLst/>
                        </a:rPr>
                        <a:t>Hagelgans</a:t>
                      </a:r>
                      <a:r>
                        <a:rPr lang="en-US" b="1" dirty="0">
                          <a:solidFill>
                            <a:srgbClr val="333333"/>
                          </a:solidFill>
                          <a:effectLst/>
                        </a:rPr>
                        <a:t>, Lesley</a:t>
                      </a:r>
                      <a:br>
                        <a:rPr lang="en-US" b="1" dirty="0">
                          <a:solidFill>
                            <a:srgbClr val="333333"/>
                          </a:solidFill>
                          <a:effectLst/>
                        </a:rPr>
                      </a:br>
                      <a:r>
                        <a:rPr lang="en-US" b="1" dirty="0">
                          <a:solidFill>
                            <a:srgbClr val="333333"/>
                          </a:solidFill>
                          <a:effectLst/>
                        </a:rPr>
                        <a:t>Period 5</a:t>
                      </a:r>
                      <a:br>
                        <a:rPr lang="en-US" b="1" dirty="0">
                          <a:solidFill>
                            <a:srgbClr val="333333"/>
                          </a:solidFill>
                          <a:effectLst/>
                        </a:rPr>
                      </a:br>
                      <a:r>
                        <a:rPr lang="en-US" b="1" dirty="0">
                          <a:solidFill>
                            <a:srgbClr val="333333"/>
                          </a:solidFill>
                          <a:effectLst/>
                          <a:hlinkClick r:id="rId3"/>
                        </a:rPr>
                        <a:t>6</a:t>
                      </a:r>
                      <a:r>
                        <a:rPr lang="en-US" b="1" dirty="0">
                          <a:solidFill>
                            <a:srgbClr val="333333"/>
                          </a:solidFill>
                          <a:effectLst/>
                        </a:rPr>
                        <a:t> Students</a:t>
                      </a:r>
                    </a:p>
                  </a:txBody>
                  <a:tcPr marL="19050" marR="19050" marT="19050" marB="19050"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b="1" dirty="0" err="1">
                          <a:solidFill>
                            <a:srgbClr val="333333"/>
                          </a:solidFill>
                          <a:effectLst/>
                        </a:rPr>
                        <a:t>Hagelgans</a:t>
                      </a:r>
                      <a:r>
                        <a:rPr lang="en-US" b="1" dirty="0">
                          <a:solidFill>
                            <a:srgbClr val="333333"/>
                          </a:solidFill>
                          <a:effectLst/>
                        </a:rPr>
                        <a:t>, Lesley</a:t>
                      </a:r>
                      <a:br>
                        <a:rPr lang="en-US" b="1" dirty="0">
                          <a:solidFill>
                            <a:srgbClr val="333333"/>
                          </a:solidFill>
                          <a:effectLst/>
                        </a:rPr>
                      </a:br>
                      <a:r>
                        <a:rPr lang="en-US" b="1" dirty="0">
                          <a:solidFill>
                            <a:srgbClr val="333333"/>
                          </a:solidFill>
                          <a:effectLst/>
                        </a:rPr>
                        <a:t>Period 6</a:t>
                      </a:r>
                      <a:br>
                        <a:rPr lang="en-US" b="1" dirty="0">
                          <a:solidFill>
                            <a:srgbClr val="333333"/>
                          </a:solidFill>
                          <a:effectLst/>
                        </a:rPr>
                      </a:br>
                      <a:r>
                        <a:rPr lang="en-US" b="1" dirty="0">
                          <a:solidFill>
                            <a:srgbClr val="333333"/>
                          </a:solidFill>
                          <a:effectLst/>
                          <a:hlinkClick r:id="rId3"/>
                        </a:rPr>
                        <a:t>20</a:t>
                      </a:r>
                      <a:r>
                        <a:rPr lang="en-US" b="1" dirty="0">
                          <a:solidFill>
                            <a:srgbClr val="333333"/>
                          </a:solidFill>
                          <a:effectLst/>
                        </a:rPr>
                        <a:t> Students</a:t>
                      </a:r>
                    </a:p>
                  </a:txBody>
                  <a:tcPr marL="19050" marR="19050" marT="19050" marB="19050"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b="1" dirty="0" err="1">
                          <a:solidFill>
                            <a:srgbClr val="333333"/>
                          </a:solidFill>
                          <a:effectLst/>
                        </a:rPr>
                        <a:t>Hagelgans</a:t>
                      </a:r>
                      <a:r>
                        <a:rPr lang="en-US" b="1" dirty="0">
                          <a:solidFill>
                            <a:srgbClr val="333333"/>
                          </a:solidFill>
                          <a:effectLst/>
                        </a:rPr>
                        <a:t>, Lesley</a:t>
                      </a:r>
                      <a:br>
                        <a:rPr lang="en-US" b="1" dirty="0">
                          <a:solidFill>
                            <a:srgbClr val="333333"/>
                          </a:solidFill>
                          <a:effectLst/>
                        </a:rPr>
                      </a:br>
                      <a:r>
                        <a:rPr lang="en-US" b="1" dirty="0">
                          <a:solidFill>
                            <a:srgbClr val="333333"/>
                          </a:solidFill>
                          <a:effectLst/>
                        </a:rPr>
                        <a:t>Period 7</a:t>
                      </a:r>
                      <a:br>
                        <a:rPr lang="en-US" b="1" dirty="0">
                          <a:solidFill>
                            <a:srgbClr val="333333"/>
                          </a:solidFill>
                          <a:effectLst/>
                        </a:rPr>
                      </a:br>
                      <a:r>
                        <a:rPr lang="en-US" b="1" dirty="0">
                          <a:solidFill>
                            <a:srgbClr val="333333"/>
                          </a:solidFill>
                          <a:effectLst/>
                          <a:hlinkClick r:id="rId3"/>
                        </a:rPr>
                        <a:t>17</a:t>
                      </a:r>
                      <a:r>
                        <a:rPr lang="en-US" b="1" dirty="0">
                          <a:solidFill>
                            <a:srgbClr val="333333"/>
                          </a:solidFill>
                          <a:effectLst/>
                        </a:rPr>
                        <a:t> Students</a:t>
                      </a:r>
                    </a:p>
                  </a:txBody>
                  <a:tcPr marL="19050" marR="19050" marT="19050" marB="19050"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b="1">
                          <a:solidFill>
                            <a:srgbClr val="333333"/>
                          </a:solidFill>
                          <a:effectLst/>
                          <a:hlinkClick r:id="rId4"/>
                        </a:rPr>
                        <a:t>Average</a:t>
                      </a:r>
                      <a:endParaRPr lang="en-US" b="1">
                        <a:solidFill>
                          <a:srgbClr val="333333"/>
                        </a:solidFill>
                        <a:effectLst/>
                      </a:endParaRPr>
                    </a:p>
                  </a:txBody>
                  <a:tcPr marL="19050" marR="19050" marT="19050" marB="19050"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r>
              <a:tr h="0">
                <a:tc>
                  <a:txBody>
                    <a:bodyPr/>
                    <a:lstStyle/>
                    <a:p>
                      <a:pPr marL="0" marR="0" algn="l" fontAlgn="t">
                        <a:spcBef>
                          <a:spcPts val="0"/>
                        </a:spcBef>
                        <a:spcAft>
                          <a:spcPts val="0"/>
                        </a:spcAft>
                      </a:pPr>
                      <a:r>
                        <a:rPr lang="en-US">
                          <a:solidFill>
                            <a:srgbClr val="333333"/>
                          </a:solidFill>
                          <a:effectLst/>
                          <a:hlinkClick r:id=""/>
                        </a:rPr>
                        <a:t>No section title</a:t>
                      </a:r>
                      <a:endParaRPr lang="en-US">
                        <a:solidFill>
                          <a:srgbClr val="333333"/>
                        </a:solidFill>
                        <a:effectLst/>
                      </a:endParaRPr>
                    </a:p>
                  </a:txBody>
                  <a:tcPr marL="19050" marR="19050" marT="19050" marB="19050">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fontAlgn="t">
                        <a:spcBef>
                          <a:spcPts val="0"/>
                        </a:spcBef>
                        <a:spcAft>
                          <a:spcPts val="0"/>
                        </a:spcAft>
                      </a:pPr>
                      <a:r>
                        <a:rPr lang="en-US">
                          <a:solidFill>
                            <a:srgbClr val="333333"/>
                          </a:solidFill>
                          <a:effectLst/>
                        </a:rPr>
                        <a:t>81.79%</a:t>
                      </a:r>
                    </a:p>
                  </a:txBody>
                  <a:tcPr marL="19050" marR="19050" marT="19050" marB="19050">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a:solidFill>
                            <a:srgbClr val="333333"/>
                          </a:solidFill>
                          <a:effectLst/>
                        </a:rPr>
                        <a:t>76.8%</a:t>
                      </a:r>
                    </a:p>
                  </a:txBody>
                  <a:tcPr marL="19050" marR="19050" marT="19050" marB="19050">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a:solidFill>
                            <a:srgbClr val="333333"/>
                          </a:solidFill>
                          <a:effectLst/>
                        </a:rPr>
                        <a:t>81.82%</a:t>
                      </a:r>
                    </a:p>
                  </a:txBody>
                  <a:tcPr marL="19050" marR="19050" marT="19050" marB="19050">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a:solidFill>
                            <a:srgbClr val="333333"/>
                          </a:solidFill>
                          <a:effectLst/>
                        </a:rPr>
                        <a:t>73.33%</a:t>
                      </a:r>
                    </a:p>
                  </a:txBody>
                  <a:tcPr marL="19050" marR="19050" marT="19050" marB="19050">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a:solidFill>
                            <a:srgbClr val="333333"/>
                          </a:solidFill>
                          <a:effectLst/>
                        </a:rPr>
                        <a:t>82.33%</a:t>
                      </a:r>
                    </a:p>
                  </a:txBody>
                  <a:tcPr marL="19050" marR="19050" marT="19050" marB="19050">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a:solidFill>
                            <a:srgbClr val="333333"/>
                          </a:solidFill>
                          <a:effectLst/>
                        </a:rPr>
                        <a:t>82.35%</a:t>
                      </a:r>
                    </a:p>
                  </a:txBody>
                  <a:tcPr marL="19050" marR="19050" marT="19050" marB="19050">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a:solidFill>
                            <a:srgbClr val="333333"/>
                          </a:solidFill>
                          <a:effectLst/>
                        </a:rPr>
                        <a:t>80.46%</a:t>
                      </a:r>
                    </a:p>
                  </a:txBody>
                  <a:tcPr marL="19050" marR="19050" marT="19050" marB="19050">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r>
              <a:tr h="0">
                <a:tc>
                  <a:txBody>
                    <a:bodyPr/>
                    <a:lstStyle/>
                    <a:p>
                      <a:pPr marL="0" marR="0" algn="l" fontAlgn="t">
                        <a:spcBef>
                          <a:spcPts val="0"/>
                        </a:spcBef>
                        <a:spcAft>
                          <a:spcPts val="0"/>
                        </a:spcAft>
                      </a:pPr>
                      <a:r>
                        <a:rPr lang="en-US">
                          <a:solidFill>
                            <a:srgbClr val="333333"/>
                          </a:solidFill>
                          <a:effectLst/>
                        </a:rPr>
                        <a:t>Overall Exam</a:t>
                      </a:r>
                    </a:p>
                  </a:txBody>
                  <a:tcPr marL="19050" marR="19050" marT="19050" marB="19050">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F5F5F5"/>
                    </a:solidFill>
                  </a:tcPr>
                </a:tc>
                <a:tc>
                  <a:txBody>
                    <a:bodyPr/>
                    <a:lstStyle/>
                    <a:p>
                      <a:pPr marL="0" marR="0" fontAlgn="t">
                        <a:spcBef>
                          <a:spcPts val="0"/>
                        </a:spcBef>
                        <a:spcAft>
                          <a:spcPts val="0"/>
                        </a:spcAft>
                      </a:pPr>
                      <a:r>
                        <a:rPr lang="en-US">
                          <a:solidFill>
                            <a:srgbClr val="333333"/>
                          </a:solidFill>
                          <a:effectLst/>
                        </a:rPr>
                        <a:t>81.79%</a:t>
                      </a:r>
                    </a:p>
                  </a:txBody>
                  <a:tcPr marL="19050" marR="19050" marT="19050" marB="19050">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a:solidFill>
                            <a:srgbClr val="333333"/>
                          </a:solidFill>
                          <a:effectLst/>
                        </a:rPr>
                        <a:t>76.8%</a:t>
                      </a:r>
                    </a:p>
                  </a:txBody>
                  <a:tcPr marL="19050" marR="19050" marT="19050" marB="19050">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a:solidFill>
                            <a:srgbClr val="333333"/>
                          </a:solidFill>
                          <a:effectLst/>
                        </a:rPr>
                        <a:t>81.82%</a:t>
                      </a:r>
                    </a:p>
                  </a:txBody>
                  <a:tcPr marL="19050" marR="19050" marT="19050" marB="19050">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a:solidFill>
                            <a:srgbClr val="333333"/>
                          </a:solidFill>
                          <a:effectLst/>
                        </a:rPr>
                        <a:t>73.33%</a:t>
                      </a:r>
                    </a:p>
                  </a:txBody>
                  <a:tcPr marL="19050" marR="19050" marT="19050" marB="19050">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a:solidFill>
                            <a:srgbClr val="333333"/>
                          </a:solidFill>
                          <a:effectLst/>
                        </a:rPr>
                        <a:t>82.33%</a:t>
                      </a:r>
                    </a:p>
                  </a:txBody>
                  <a:tcPr marL="19050" marR="19050" marT="19050" marB="19050">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a:solidFill>
                            <a:srgbClr val="333333"/>
                          </a:solidFill>
                          <a:effectLst/>
                        </a:rPr>
                        <a:t>82.35%</a:t>
                      </a:r>
                    </a:p>
                  </a:txBody>
                  <a:tcPr marL="19050" marR="19050" marT="19050" marB="19050">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dirty="0">
                          <a:solidFill>
                            <a:srgbClr val="333333"/>
                          </a:solidFill>
                          <a:effectLst/>
                        </a:rPr>
                        <a:t>80.46%</a:t>
                      </a:r>
                    </a:p>
                  </a:txBody>
                  <a:tcPr marL="19050" marR="19050" marT="19050" marB="19050">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r>
            </a:tbl>
          </a:graphicData>
        </a:graphic>
      </p:graphicFrame>
      <p:sp>
        <p:nvSpPr>
          <p:cNvPr id="6" name="Rectangle 3"/>
          <p:cNvSpPr>
            <a:spLocks noChangeArrowheads="1"/>
          </p:cNvSpPr>
          <p:nvPr/>
        </p:nvSpPr>
        <p:spPr bwMode="auto">
          <a:xfrm>
            <a:off x="457200" y="2373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100" y="1676400"/>
            <a:ext cx="8559800" cy="503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57200" y="2159963"/>
            <a:ext cx="8153400" cy="4093428"/>
          </a:xfrm>
          <a:prstGeom prst="rect">
            <a:avLst/>
          </a:prstGeom>
          <a:solidFill>
            <a:schemeClr val="bg2"/>
          </a:solidFill>
        </p:spPr>
        <p:txBody>
          <a:bodyPr wrap="square" rtlCol="0">
            <a:spAutoFit/>
          </a:bodyPr>
          <a:lstStyle/>
          <a:p>
            <a:r>
              <a:rPr lang="en-US" sz="2000" dirty="0" smtClean="0"/>
              <a:t>Analysis:</a:t>
            </a:r>
          </a:p>
          <a:p>
            <a:pPr marL="342900" indent="-342900">
              <a:buFont typeface="Arial" pitchFamily="34" charset="0"/>
              <a:buChar char="•"/>
            </a:pPr>
            <a:r>
              <a:rPr lang="en-US" sz="2000" dirty="0" smtClean="0"/>
              <a:t>First alarm bell was that in the insanity of my schedule, I didn’t take the time to put in the details about the strands.</a:t>
            </a:r>
          </a:p>
          <a:p>
            <a:pPr marL="342900" indent="-342900">
              <a:buFont typeface="Arial" pitchFamily="34" charset="0"/>
              <a:buChar char="•"/>
            </a:pPr>
            <a:r>
              <a:rPr lang="en-US" sz="2000" dirty="0" smtClean="0"/>
              <a:t>The good news was my data binder was at home so I could compare the quiz questions with the data.</a:t>
            </a:r>
          </a:p>
          <a:p>
            <a:pPr marL="342900" indent="-342900">
              <a:buFont typeface="Arial" pitchFamily="34" charset="0"/>
              <a:buChar char="•"/>
            </a:pPr>
            <a:r>
              <a:rPr lang="en-US" sz="2000" dirty="0" smtClean="0"/>
              <a:t>The data showed a greater improvement in the literary elements (understanding and application) but the questions that proved to be troublesome (much like the first quiz) were those that required students to make inferences about the text.</a:t>
            </a:r>
          </a:p>
          <a:p>
            <a:pPr marL="342900" indent="-342900">
              <a:buFont typeface="Arial" pitchFamily="34" charset="0"/>
              <a:buChar char="•"/>
            </a:pPr>
            <a:r>
              <a:rPr lang="en-US" sz="2000" dirty="0" smtClean="0"/>
              <a:t>The bright spot – students had maintained a high level of proficiency (80%) despite reduced scaffolding by the teacher.</a:t>
            </a:r>
            <a:endParaRPr lang="en-US" sz="2000" dirty="0"/>
          </a:p>
        </p:txBody>
      </p:sp>
    </p:spTree>
    <p:extLst>
      <p:ext uri="{BB962C8B-B14F-4D97-AF65-F5344CB8AC3E}">
        <p14:creationId xmlns:p14="http://schemas.microsoft.com/office/powerpoint/2010/main" val="92500065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0"/>
                                  </p:stCondLst>
                                  <p:childTnLst>
                                    <p:set>
                                      <p:cBhvr>
                                        <p:cTn id="18" dur="1" fill="hold">
                                          <p:stCondLst>
                                            <p:cond delay="0"/>
                                          </p:stCondLst>
                                        </p:cTn>
                                        <p:tgtEl>
                                          <p:spTgt spid="3076"/>
                                        </p:tgtEl>
                                        <p:attrNameLst>
                                          <p:attrName>style.visibility</p:attrName>
                                        </p:attrNameLst>
                                      </p:cBhvr>
                                      <p:to>
                                        <p:strVal val="visible"/>
                                      </p:to>
                                    </p:set>
                                    <p:animEffect transition="in" filter="fade">
                                      <p:cBhvr>
                                        <p:cTn id="19"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4581928" cy="1039427"/>
          </a:xfrm>
        </p:spPr>
        <p:txBody>
          <a:bodyPr/>
          <a:lstStyle/>
          <a:p>
            <a:r>
              <a:rPr lang="en-US" dirty="0" smtClean="0"/>
              <a:t>Side by side</a:t>
            </a:r>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4724" y="1667335"/>
            <a:ext cx="4666745" cy="1597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https://www98.achievedata.com/calhoun/images/myimage.php?page=ExamSchoolSummaryExamPage&amp;imgid=fwchart_png_13394320921053&amp;uniqid=kcul1acp8icb6bopbtuenh78064fd61c9c1a8d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724" y="3264360"/>
            <a:ext cx="4666745" cy="160447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409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4724" y="4876800"/>
            <a:ext cx="4663332" cy="16255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186149" y="685800"/>
            <a:ext cx="3581400" cy="5632311"/>
          </a:xfrm>
          <a:prstGeom prst="rect">
            <a:avLst/>
          </a:prstGeom>
          <a:solidFill>
            <a:schemeClr val="accent1"/>
          </a:solidFill>
        </p:spPr>
        <p:txBody>
          <a:bodyPr wrap="square" rtlCol="0">
            <a:spAutoFit/>
          </a:bodyPr>
          <a:lstStyle/>
          <a:p>
            <a:pPr marL="285750" indent="-285750">
              <a:buFont typeface="Arial" pitchFamily="34" charset="0"/>
              <a:buChar char="•"/>
            </a:pPr>
            <a:r>
              <a:rPr lang="en-US" b="1" dirty="0" smtClean="0">
                <a:solidFill>
                  <a:schemeClr val="bg1"/>
                </a:solidFill>
              </a:rPr>
              <a:t>At first glance, it appears that not much had changed from the first quiz to the last quiz.  What is interesting is how the method for teaching changed:</a:t>
            </a:r>
          </a:p>
          <a:p>
            <a:pPr marL="285750" indent="-285750">
              <a:buFont typeface="Arial" pitchFamily="34" charset="0"/>
              <a:buChar char="•"/>
            </a:pPr>
            <a:r>
              <a:rPr lang="en-US" b="1" dirty="0" smtClean="0">
                <a:solidFill>
                  <a:schemeClr val="bg1"/>
                </a:solidFill>
              </a:rPr>
              <a:t>In the first story, the follow-up discussion of the homework was teacher directed.</a:t>
            </a:r>
          </a:p>
          <a:p>
            <a:pPr marL="285750" indent="-285750">
              <a:buFont typeface="Arial" pitchFamily="34" charset="0"/>
              <a:buChar char="•"/>
            </a:pPr>
            <a:r>
              <a:rPr lang="en-US" b="1" dirty="0" smtClean="0">
                <a:solidFill>
                  <a:schemeClr val="bg1"/>
                </a:solidFill>
              </a:rPr>
              <a:t>In the second story, the discussion was carried out in groups of 4-5.</a:t>
            </a:r>
          </a:p>
          <a:p>
            <a:pPr marL="285750" indent="-285750">
              <a:buFont typeface="Arial" pitchFamily="34" charset="0"/>
              <a:buChar char="•"/>
            </a:pPr>
            <a:r>
              <a:rPr lang="en-US" b="1" dirty="0" smtClean="0">
                <a:solidFill>
                  <a:schemeClr val="bg1"/>
                </a:solidFill>
              </a:rPr>
              <a:t>In the third story, the discussion was carried out with a partner – thus continuing the transfer of ownership from the teacher to the students.</a:t>
            </a:r>
            <a:endParaRPr lang="en-US" b="1" dirty="0">
              <a:solidFill>
                <a:schemeClr val="bg1"/>
              </a:solidFill>
            </a:endParaRPr>
          </a:p>
        </p:txBody>
      </p:sp>
      <p:sp>
        <p:nvSpPr>
          <p:cNvPr id="9" name="TextBox 8"/>
          <p:cNvSpPr txBox="1"/>
          <p:nvPr/>
        </p:nvSpPr>
        <p:spPr>
          <a:xfrm>
            <a:off x="319634" y="3294201"/>
            <a:ext cx="1919115" cy="307777"/>
          </a:xfrm>
          <a:prstGeom prst="rect">
            <a:avLst/>
          </a:prstGeom>
          <a:noFill/>
        </p:spPr>
        <p:txBody>
          <a:bodyPr wrap="none" rtlCol="0">
            <a:spAutoFit/>
          </a:bodyPr>
          <a:lstStyle/>
          <a:p>
            <a:r>
              <a:rPr lang="en-US" sz="1400" dirty="0" smtClean="0"/>
              <a:t>“The Tell-Tale Heart”</a:t>
            </a:r>
            <a:endParaRPr lang="en-US" sz="1400" dirty="0"/>
          </a:p>
        </p:txBody>
      </p:sp>
      <p:sp>
        <p:nvSpPr>
          <p:cNvPr id="10" name="TextBox 9"/>
          <p:cNvSpPr txBox="1"/>
          <p:nvPr/>
        </p:nvSpPr>
        <p:spPr>
          <a:xfrm>
            <a:off x="319634" y="4859740"/>
            <a:ext cx="2630848" cy="307777"/>
          </a:xfrm>
          <a:prstGeom prst="rect">
            <a:avLst/>
          </a:prstGeom>
          <a:noFill/>
        </p:spPr>
        <p:txBody>
          <a:bodyPr wrap="none" rtlCol="0">
            <a:spAutoFit/>
          </a:bodyPr>
          <a:lstStyle/>
          <a:p>
            <a:r>
              <a:rPr lang="en-US" sz="1400" dirty="0" smtClean="0"/>
              <a:t>“There Will Come Soft Rains”</a:t>
            </a:r>
            <a:endParaRPr lang="en-US" sz="1400" dirty="0"/>
          </a:p>
        </p:txBody>
      </p:sp>
      <p:sp>
        <p:nvSpPr>
          <p:cNvPr id="11" name="TextBox 10"/>
          <p:cNvSpPr txBox="1"/>
          <p:nvPr/>
        </p:nvSpPr>
        <p:spPr>
          <a:xfrm>
            <a:off x="319634" y="1667334"/>
            <a:ext cx="1967205" cy="307777"/>
          </a:xfrm>
          <a:prstGeom prst="rect">
            <a:avLst/>
          </a:prstGeom>
          <a:noFill/>
        </p:spPr>
        <p:txBody>
          <a:bodyPr wrap="none" rtlCol="0">
            <a:spAutoFit/>
          </a:bodyPr>
          <a:lstStyle/>
          <a:p>
            <a:r>
              <a:rPr lang="en-US" sz="1400" dirty="0" smtClean="0"/>
              <a:t>“The Monkey’s Paw”</a:t>
            </a:r>
            <a:endParaRPr lang="en-US" sz="1400" dirty="0"/>
          </a:p>
        </p:txBody>
      </p:sp>
    </p:spTree>
    <p:extLst>
      <p:ext uri="{BB962C8B-B14F-4D97-AF65-F5344CB8AC3E}">
        <p14:creationId xmlns:p14="http://schemas.microsoft.com/office/powerpoint/2010/main" val="252519879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3" name="Content Placeholder 2"/>
          <p:cNvSpPr>
            <a:spLocks noGrp="1"/>
          </p:cNvSpPr>
          <p:nvPr>
            <p:ph idx="1"/>
          </p:nvPr>
        </p:nvSpPr>
        <p:spPr>
          <a:xfrm>
            <a:off x="228600" y="1752600"/>
            <a:ext cx="8610600" cy="4876800"/>
          </a:xfrm>
        </p:spPr>
        <p:txBody>
          <a:bodyPr>
            <a:normAutofit fontScale="92500" lnSpcReduction="20000"/>
          </a:bodyPr>
          <a:lstStyle/>
          <a:p>
            <a:r>
              <a:rPr lang="en-US" dirty="0" smtClean="0"/>
              <a:t>Students participated in </a:t>
            </a:r>
            <a:r>
              <a:rPr lang="en-US" dirty="0" err="1" smtClean="0"/>
              <a:t>prereading</a:t>
            </a:r>
            <a:r>
              <a:rPr lang="en-US" dirty="0" smtClean="0"/>
              <a:t> activities, listened to the stories on CD, completed questions to stimulate thinking for comprehension and vocabulary retention, the practice assignments were discussed in various ways (large group, small group, structured partners – </a:t>
            </a:r>
            <a:r>
              <a:rPr lang="en-US" dirty="0" err="1" smtClean="0"/>
              <a:t>Kagan</a:t>
            </a:r>
            <a:r>
              <a:rPr lang="en-US" dirty="0" smtClean="0"/>
              <a:t>), and students completed a study guide and participated in a review game (The Clickers!) before the final exam. </a:t>
            </a:r>
          </a:p>
          <a:p>
            <a:r>
              <a:rPr lang="en-US" dirty="0" smtClean="0"/>
              <a:t>Students seem to retain the most information when they are working with a partner in a structured activity.</a:t>
            </a:r>
          </a:p>
          <a:p>
            <a:r>
              <a:rPr lang="en-US" dirty="0" smtClean="0"/>
              <a:t>Students who performed well on the in class review (clicker game) did not have to take those correlating sections of the test.</a:t>
            </a:r>
          </a:p>
          <a:p>
            <a:r>
              <a:rPr lang="en-US" dirty="0" smtClean="0"/>
              <a:t>After the final exam, students could retake any part of the final they wanted after they had a discussion with the teacher. Retake requirements: identify what went wrong, create a plan to study differently next time, consult with parent and teacher at least three days prior to the retake.</a:t>
            </a:r>
            <a:endParaRPr lang="en-US" dirty="0"/>
          </a:p>
        </p:txBody>
      </p:sp>
    </p:spTree>
    <p:extLst>
      <p:ext uri="{BB962C8B-B14F-4D97-AF65-F5344CB8AC3E}">
        <p14:creationId xmlns:p14="http://schemas.microsoft.com/office/powerpoint/2010/main" val="334045014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what?</a:t>
            </a:r>
            <a:endParaRPr lang="en-US" dirty="0"/>
          </a:p>
        </p:txBody>
      </p:sp>
      <p:sp>
        <p:nvSpPr>
          <p:cNvPr id="3" name="Content Placeholder 2"/>
          <p:cNvSpPr>
            <a:spLocks noGrp="1"/>
          </p:cNvSpPr>
          <p:nvPr>
            <p:ph idx="1"/>
          </p:nvPr>
        </p:nvSpPr>
        <p:spPr>
          <a:xfrm>
            <a:off x="304800" y="1752600"/>
            <a:ext cx="8686800" cy="4373563"/>
          </a:xfrm>
        </p:spPr>
        <p:txBody>
          <a:bodyPr>
            <a:normAutofit/>
          </a:bodyPr>
          <a:lstStyle/>
          <a:p>
            <a:r>
              <a:rPr lang="en-US" dirty="0" smtClean="0"/>
              <a:t>This year we began the work of answering “How does this show growth?”  content vs. skill</a:t>
            </a:r>
          </a:p>
          <a:p>
            <a:r>
              <a:rPr lang="en-US" dirty="0" smtClean="0"/>
              <a:t>This year we revised 2/3 of our units (and correlating assessments) to put more emphasis on skill growth instead of content mastery.</a:t>
            </a:r>
          </a:p>
          <a:p>
            <a:r>
              <a:rPr lang="en-US" dirty="0" smtClean="0"/>
              <a:t>Next year the other units need to be revised in the same manner.  </a:t>
            </a:r>
          </a:p>
          <a:p>
            <a:r>
              <a:rPr lang="en-US" dirty="0" smtClean="0"/>
              <a:t>This year data was reported in a different manner – instead of Short Story Exam 85% (B), the test was broken down into 5 parts Comprehension, Literary Elements, Vocabulary, Story Map and Essay Questions.</a:t>
            </a:r>
            <a:endParaRPr lang="en-US" dirty="0"/>
          </a:p>
        </p:txBody>
      </p:sp>
    </p:spTree>
    <p:extLst>
      <p:ext uri="{BB962C8B-B14F-4D97-AF65-F5344CB8AC3E}">
        <p14:creationId xmlns:p14="http://schemas.microsoft.com/office/powerpoint/2010/main" val="411344796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role will DD play?</a:t>
            </a:r>
            <a:endParaRPr lang="en-US" dirty="0"/>
          </a:p>
        </p:txBody>
      </p:sp>
      <p:sp>
        <p:nvSpPr>
          <p:cNvPr id="3" name="Content Placeholder 2"/>
          <p:cNvSpPr>
            <a:spLocks noGrp="1"/>
          </p:cNvSpPr>
          <p:nvPr>
            <p:ph idx="1"/>
          </p:nvPr>
        </p:nvSpPr>
        <p:spPr>
          <a:xfrm>
            <a:off x="457200" y="1752600"/>
            <a:ext cx="8229600" cy="4876800"/>
          </a:xfrm>
        </p:spPr>
        <p:txBody>
          <a:bodyPr>
            <a:normAutofit lnSpcReduction="10000"/>
          </a:bodyPr>
          <a:lstStyle/>
          <a:p>
            <a:r>
              <a:rPr lang="en-US" dirty="0" smtClean="0"/>
              <a:t>Data director is like an IRA – it’s going to take some time to set up initially, but the dividends could be huge in the end.</a:t>
            </a:r>
          </a:p>
          <a:p>
            <a:r>
              <a:rPr lang="en-US" dirty="0" smtClean="0"/>
              <a:t>I need to get all of the assessments into Data Director (multiple choice and other – written pieces could also be integrated since they are graded using a rubric).</a:t>
            </a:r>
          </a:p>
          <a:p>
            <a:r>
              <a:rPr lang="en-US" dirty="0" smtClean="0"/>
              <a:t>Hopefully we can use the Turning Technologies clickers in place of the bubble sheets for even greater efficiency.</a:t>
            </a:r>
          </a:p>
          <a:p>
            <a:r>
              <a:rPr lang="en-US" dirty="0" smtClean="0"/>
              <a:t>I need more PD for how I could use Data Director to show student growth across an entire year through multiple units.</a:t>
            </a:r>
            <a:endParaRPr lang="en-US" dirty="0"/>
          </a:p>
        </p:txBody>
      </p:sp>
    </p:spTree>
    <p:extLst>
      <p:ext uri="{BB962C8B-B14F-4D97-AF65-F5344CB8AC3E}">
        <p14:creationId xmlns:p14="http://schemas.microsoft.com/office/powerpoint/2010/main" val="182607449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story unit</a:t>
            </a:r>
            <a:endParaRPr lang="en-US" dirty="0"/>
          </a:p>
        </p:txBody>
      </p:sp>
      <p:sp>
        <p:nvSpPr>
          <p:cNvPr id="3" name="Content Placeholder 2"/>
          <p:cNvSpPr>
            <a:spLocks noGrp="1"/>
          </p:cNvSpPr>
          <p:nvPr>
            <p:ph idx="1"/>
          </p:nvPr>
        </p:nvSpPr>
        <p:spPr/>
        <p:txBody>
          <a:bodyPr>
            <a:normAutofit/>
          </a:bodyPr>
          <a:lstStyle/>
          <a:p>
            <a:r>
              <a:rPr lang="en-US" dirty="0" smtClean="0"/>
              <a:t>The students read and studied 4 short stories to focus learning about the literary elements that make up plot in order to increase their ability to comprehend a story.</a:t>
            </a:r>
          </a:p>
          <a:p>
            <a:r>
              <a:rPr lang="en-US" dirty="0" smtClean="0"/>
              <a:t>Students were assessed using four methods:</a:t>
            </a:r>
          </a:p>
          <a:p>
            <a:pPr lvl="1"/>
            <a:r>
              <a:rPr lang="en-US" dirty="0" smtClean="0"/>
              <a:t>Filling out a story map applying the literary elements</a:t>
            </a:r>
          </a:p>
          <a:p>
            <a:pPr lvl="1"/>
            <a:r>
              <a:rPr lang="en-US" dirty="0" smtClean="0"/>
              <a:t>Answering multiple choice comprehension questions </a:t>
            </a:r>
          </a:p>
          <a:p>
            <a:pPr lvl="1"/>
            <a:r>
              <a:rPr lang="en-US" dirty="0" smtClean="0"/>
              <a:t>Writing their own short story </a:t>
            </a:r>
          </a:p>
          <a:p>
            <a:pPr lvl="1"/>
            <a:r>
              <a:rPr lang="en-US" dirty="0" smtClean="0"/>
              <a:t>Writing </a:t>
            </a:r>
            <a:r>
              <a:rPr lang="en-US" dirty="0"/>
              <a:t>an analysis of the various literary elements and how </a:t>
            </a:r>
            <a:r>
              <a:rPr lang="en-US" dirty="0" smtClean="0"/>
              <a:t>they enhance </a:t>
            </a:r>
            <a:r>
              <a:rPr lang="en-US" dirty="0"/>
              <a:t>text throughout the </a:t>
            </a:r>
            <a:r>
              <a:rPr lang="en-US" dirty="0" smtClean="0"/>
              <a:t>unit</a:t>
            </a:r>
            <a:endParaRPr lang="en-US" dirty="0"/>
          </a:p>
          <a:p>
            <a:pPr lvl="1"/>
            <a:endParaRPr lang="en-US" dirty="0" smtClean="0"/>
          </a:p>
          <a:p>
            <a:pPr lvl="2"/>
            <a:endParaRPr lang="en-US" dirty="0"/>
          </a:p>
        </p:txBody>
      </p:sp>
    </p:spTree>
    <p:extLst>
      <p:ext uri="{BB962C8B-B14F-4D97-AF65-F5344CB8AC3E}">
        <p14:creationId xmlns:p14="http://schemas.microsoft.com/office/powerpoint/2010/main" val="262719857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Merging the unit with db101</a:t>
            </a:r>
            <a:endParaRPr lang="en-US" dirty="0"/>
          </a:p>
        </p:txBody>
      </p:sp>
      <p:sp>
        <p:nvSpPr>
          <p:cNvPr id="3" name="Content Placeholder 2"/>
          <p:cNvSpPr>
            <a:spLocks noGrp="1"/>
          </p:cNvSpPr>
          <p:nvPr>
            <p:ph idx="1"/>
          </p:nvPr>
        </p:nvSpPr>
        <p:spPr/>
        <p:txBody>
          <a:bodyPr/>
          <a:lstStyle/>
          <a:p>
            <a:r>
              <a:rPr lang="en-US" dirty="0" smtClean="0"/>
              <a:t>I had started this unit prior to DB101</a:t>
            </a:r>
          </a:p>
          <a:p>
            <a:r>
              <a:rPr lang="en-US" dirty="0" smtClean="0"/>
              <a:t>Beginning of the unit – reviewed the basic meaning for the various elements of literature and created common language for each class (Cornell style).</a:t>
            </a:r>
          </a:p>
          <a:p>
            <a:r>
              <a:rPr lang="en-US" dirty="0" smtClean="0"/>
              <a:t>Beginning of each story – previewed the text, discussed the vocabulary, etc.</a:t>
            </a:r>
          </a:p>
          <a:p>
            <a:r>
              <a:rPr lang="en-US" dirty="0" smtClean="0"/>
              <a:t>During each story – students read along as they listened to the text on CD.  The story was played on CD again as students worked on their comprehension questions to stimulate thinking.</a:t>
            </a:r>
          </a:p>
        </p:txBody>
      </p:sp>
    </p:spTree>
    <p:extLst>
      <p:ext uri="{BB962C8B-B14F-4D97-AF65-F5344CB8AC3E}">
        <p14:creationId xmlns:p14="http://schemas.microsoft.com/office/powerpoint/2010/main" val="283499718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Merger</a:t>
            </a:r>
            <a:endParaRPr lang="en-US" dirty="0"/>
          </a:p>
        </p:txBody>
      </p:sp>
      <p:sp>
        <p:nvSpPr>
          <p:cNvPr id="3" name="Content Placeholder 2"/>
          <p:cNvSpPr>
            <a:spLocks noGrp="1"/>
          </p:cNvSpPr>
          <p:nvPr>
            <p:ph idx="1"/>
          </p:nvPr>
        </p:nvSpPr>
        <p:spPr/>
        <p:txBody>
          <a:bodyPr>
            <a:normAutofit lnSpcReduction="10000"/>
          </a:bodyPr>
          <a:lstStyle/>
          <a:p>
            <a:r>
              <a:rPr lang="en-US" dirty="0" smtClean="0"/>
              <a:t>After reading each story – students completed a story map about the story and answered comprehension questions (both tasks were done independently at first).  </a:t>
            </a:r>
          </a:p>
          <a:p>
            <a:r>
              <a:rPr lang="en-US" dirty="0" smtClean="0"/>
              <a:t>The following class period students brought their practice to class as a launch pad for discussion – sometimes as a large group, other times in smaller groups or with partners (all integrating </a:t>
            </a:r>
            <a:r>
              <a:rPr lang="en-US" dirty="0" err="1" smtClean="0"/>
              <a:t>Kagan</a:t>
            </a:r>
            <a:r>
              <a:rPr lang="en-US" dirty="0"/>
              <a:t> </a:t>
            </a:r>
            <a:r>
              <a:rPr lang="en-US" dirty="0" smtClean="0"/>
              <a:t>strategies).  </a:t>
            </a:r>
          </a:p>
          <a:p>
            <a:r>
              <a:rPr lang="en-US" dirty="0" smtClean="0"/>
              <a:t>These practice activities were only given credit/no credit and collectively weighed less than 3% in the overall student’s grade.</a:t>
            </a:r>
            <a:endParaRPr lang="en-US" dirty="0"/>
          </a:p>
        </p:txBody>
      </p:sp>
    </p:spTree>
    <p:extLst>
      <p:ext uri="{BB962C8B-B14F-4D97-AF65-F5344CB8AC3E}">
        <p14:creationId xmlns:p14="http://schemas.microsoft.com/office/powerpoint/2010/main" val="38355197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 of the unit</a:t>
            </a:r>
            <a:endParaRPr lang="en-US" dirty="0"/>
          </a:p>
        </p:txBody>
      </p:sp>
      <p:sp>
        <p:nvSpPr>
          <p:cNvPr id="3" name="Content Placeholder 2"/>
          <p:cNvSpPr>
            <a:spLocks noGrp="1"/>
          </p:cNvSpPr>
          <p:nvPr>
            <p:ph idx="1"/>
          </p:nvPr>
        </p:nvSpPr>
        <p:spPr/>
        <p:txBody>
          <a:bodyPr/>
          <a:lstStyle/>
          <a:p>
            <a:r>
              <a:rPr lang="en-US" dirty="0" smtClean="0"/>
              <a:t>At the end of the unit –</a:t>
            </a:r>
          </a:p>
          <a:p>
            <a:pPr lvl="1"/>
            <a:r>
              <a:rPr lang="en-US" dirty="0" smtClean="0"/>
              <a:t>Students used clickers from Beyond Question to review the Elements of Literature basic terminology and vocabulary for the exam.  (Students who scored 100% were excused from those correlating portions of the exam).  Students were also given a review packet and other materials to aid them in studying for the exam.</a:t>
            </a:r>
          </a:p>
          <a:p>
            <a:pPr lvl="1"/>
            <a:r>
              <a:rPr lang="en-US" dirty="0" smtClean="0"/>
              <a:t>Students completed a cold read of a new text while listening to the text on CD, completed a story map, answered multiple choice comprehension questions (similar in format to those on previous quizzes), and wrote an analysis of the various literary elements and how they had enhanced text throughout the unit.</a:t>
            </a:r>
            <a:endParaRPr lang="en-US" dirty="0"/>
          </a:p>
        </p:txBody>
      </p:sp>
    </p:spTree>
    <p:extLst>
      <p:ext uri="{BB962C8B-B14F-4D97-AF65-F5344CB8AC3E}">
        <p14:creationId xmlns:p14="http://schemas.microsoft.com/office/powerpoint/2010/main" val="25215623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did DB101 fit in?</a:t>
            </a:r>
            <a:endParaRPr lang="en-US" dirty="0"/>
          </a:p>
        </p:txBody>
      </p:sp>
      <p:sp>
        <p:nvSpPr>
          <p:cNvPr id="3" name="Content Placeholder 2"/>
          <p:cNvSpPr>
            <a:spLocks noGrp="1"/>
          </p:cNvSpPr>
          <p:nvPr>
            <p:ph idx="1"/>
          </p:nvPr>
        </p:nvSpPr>
        <p:spPr/>
        <p:txBody>
          <a:bodyPr/>
          <a:lstStyle/>
          <a:p>
            <a:r>
              <a:rPr lang="en-US" dirty="0" smtClean="0"/>
              <a:t>I was able to create bubble sheets and use data director to see where students were struggling.</a:t>
            </a:r>
          </a:p>
          <a:p>
            <a:r>
              <a:rPr lang="en-US" dirty="0" smtClean="0"/>
              <a:t>I gave three quizzes from this unit using bubble sheets.</a:t>
            </a:r>
          </a:p>
          <a:p>
            <a:r>
              <a:rPr lang="en-US" dirty="0" smtClean="0"/>
              <a:t>I was able to use the School Assessment Report to see where my students needed the most help.   </a:t>
            </a:r>
            <a:endParaRPr lang="en-US" dirty="0"/>
          </a:p>
        </p:txBody>
      </p:sp>
    </p:spTree>
    <p:extLst>
      <p:ext uri="{BB962C8B-B14F-4D97-AF65-F5344CB8AC3E}">
        <p14:creationId xmlns:p14="http://schemas.microsoft.com/office/powerpoint/2010/main" val="330719329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smtClean="0"/>
              <a:t>Proficiency Scale (loosely based on our school’s grading scale):</a:t>
            </a:r>
          </a:p>
          <a:p>
            <a:pPr lvl="1"/>
            <a:r>
              <a:rPr lang="en-US" sz="3200" dirty="0"/>
              <a:t>Highly Proficient 90-100</a:t>
            </a:r>
            <a:r>
              <a:rPr lang="en-US" sz="3200" dirty="0" smtClean="0"/>
              <a:t>%</a:t>
            </a:r>
          </a:p>
          <a:p>
            <a:pPr lvl="1"/>
            <a:r>
              <a:rPr lang="en-US" sz="3200" dirty="0" smtClean="0"/>
              <a:t>Proficient </a:t>
            </a:r>
            <a:r>
              <a:rPr lang="en-US" sz="3200" dirty="0"/>
              <a:t>73-89</a:t>
            </a:r>
            <a:r>
              <a:rPr lang="en-US" sz="3200" dirty="0" smtClean="0"/>
              <a:t>%</a:t>
            </a:r>
          </a:p>
          <a:p>
            <a:pPr lvl="1"/>
            <a:r>
              <a:rPr lang="en-US" sz="3200" dirty="0" smtClean="0"/>
              <a:t>Partially </a:t>
            </a:r>
            <a:r>
              <a:rPr lang="en-US" sz="3200" dirty="0"/>
              <a:t>Proficient </a:t>
            </a:r>
            <a:r>
              <a:rPr lang="en-US" sz="3200" dirty="0" smtClean="0"/>
              <a:t>60-72%</a:t>
            </a:r>
          </a:p>
          <a:p>
            <a:pPr lvl="1"/>
            <a:r>
              <a:rPr lang="en-US" sz="3200" dirty="0" smtClean="0"/>
              <a:t>59-0</a:t>
            </a:r>
            <a:r>
              <a:rPr lang="en-US" sz="3200" dirty="0"/>
              <a:t>% Not </a:t>
            </a:r>
            <a:r>
              <a:rPr lang="en-US" sz="3200" dirty="0" smtClean="0"/>
              <a:t>Proficient</a:t>
            </a:r>
            <a:endParaRPr lang="en-US" sz="3200" dirty="0"/>
          </a:p>
        </p:txBody>
      </p:sp>
    </p:spTree>
    <p:extLst>
      <p:ext uri="{BB962C8B-B14F-4D97-AF65-F5344CB8AC3E}">
        <p14:creationId xmlns:p14="http://schemas.microsoft.com/office/powerpoint/2010/main" val="396596947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monkey’s paw”</a:t>
            </a:r>
            <a:endParaRPr lang="en-US" dirty="0"/>
          </a:p>
        </p:txBody>
      </p:sp>
      <p:pic>
        <p:nvPicPr>
          <p:cNvPr id="1028" name="Picture 4" descr="https://www98.achievedata.com/calhoun/images/myimage.php?page=ExamSchoolSummaryExamPage&amp;imgid=fwchart_png_13394313377297&amp;uniqid=kcul1acp8icb6bopbtuenh78064fd619a9b2f3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752600"/>
            <a:ext cx="8464062" cy="2895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val="419357718"/>
              </p:ext>
            </p:extLst>
          </p:nvPr>
        </p:nvGraphicFramePr>
        <p:xfrm>
          <a:off x="304800" y="1752600"/>
          <a:ext cx="8534408" cy="4373564"/>
        </p:xfrm>
        <a:graphic>
          <a:graphicData uri="http://schemas.openxmlformats.org/drawingml/2006/table">
            <a:tbl>
              <a:tblPr/>
              <a:tblGrid>
                <a:gridCol w="1066801"/>
                <a:gridCol w="1066801"/>
                <a:gridCol w="1066801"/>
                <a:gridCol w="1066801"/>
                <a:gridCol w="1066801"/>
                <a:gridCol w="1066801"/>
                <a:gridCol w="1066801"/>
                <a:gridCol w="1066801"/>
              </a:tblGrid>
              <a:tr h="1063319">
                <a:tc>
                  <a:txBody>
                    <a:bodyPr/>
                    <a:lstStyle/>
                    <a:p>
                      <a:pPr marL="0" marR="0">
                        <a:spcBef>
                          <a:spcPts val="0"/>
                        </a:spcBef>
                        <a:spcAft>
                          <a:spcPts val="0"/>
                        </a:spcAft>
                      </a:pPr>
                      <a:r>
                        <a:rPr lang="en-US" sz="1100" b="1" dirty="0">
                          <a:solidFill>
                            <a:srgbClr val="333333"/>
                          </a:solidFill>
                          <a:effectLst/>
                        </a:rPr>
                        <a:t>Standard / Cluster</a:t>
                      </a:r>
                    </a:p>
                  </a:txBody>
                  <a:tcPr marL="12029" marR="12029" marT="12029" marB="12029"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sz="1100" b="1">
                          <a:solidFill>
                            <a:srgbClr val="333333"/>
                          </a:solidFill>
                          <a:effectLst/>
                        </a:rPr>
                        <a:t>Hagelgans, Lesley</a:t>
                      </a:r>
                      <a:br>
                        <a:rPr lang="en-US" sz="1100" b="1">
                          <a:solidFill>
                            <a:srgbClr val="333333"/>
                          </a:solidFill>
                          <a:effectLst/>
                        </a:rPr>
                      </a:br>
                      <a:r>
                        <a:rPr lang="en-US" sz="1100" b="1">
                          <a:solidFill>
                            <a:srgbClr val="333333"/>
                          </a:solidFill>
                          <a:effectLst/>
                        </a:rPr>
                        <a:t>Period 1</a:t>
                      </a:r>
                      <a:br>
                        <a:rPr lang="en-US" sz="1100" b="1">
                          <a:solidFill>
                            <a:srgbClr val="333333"/>
                          </a:solidFill>
                          <a:effectLst/>
                        </a:rPr>
                      </a:br>
                      <a:r>
                        <a:rPr lang="en-US" sz="1100" b="1">
                          <a:solidFill>
                            <a:srgbClr val="333333"/>
                          </a:solidFill>
                          <a:effectLst/>
                          <a:hlinkClick r:id="rId3"/>
                        </a:rPr>
                        <a:t>26</a:t>
                      </a:r>
                      <a:r>
                        <a:rPr lang="en-US" sz="1100" b="1">
                          <a:solidFill>
                            <a:srgbClr val="333333"/>
                          </a:solidFill>
                          <a:effectLst/>
                        </a:rPr>
                        <a:t> Students</a:t>
                      </a:r>
                    </a:p>
                  </a:txBody>
                  <a:tcPr marL="12029" marR="12029" marT="12029" marB="12029"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sz="1100" b="1" dirty="0" err="1">
                          <a:solidFill>
                            <a:srgbClr val="333333"/>
                          </a:solidFill>
                          <a:effectLst/>
                        </a:rPr>
                        <a:t>Hagelgans</a:t>
                      </a:r>
                      <a:r>
                        <a:rPr lang="en-US" sz="1100" b="1" dirty="0">
                          <a:solidFill>
                            <a:srgbClr val="333333"/>
                          </a:solidFill>
                          <a:effectLst/>
                        </a:rPr>
                        <a:t>, Lesley</a:t>
                      </a:r>
                      <a:br>
                        <a:rPr lang="en-US" sz="1100" b="1" dirty="0">
                          <a:solidFill>
                            <a:srgbClr val="333333"/>
                          </a:solidFill>
                          <a:effectLst/>
                        </a:rPr>
                      </a:br>
                      <a:r>
                        <a:rPr lang="en-US" sz="1100" b="1" dirty="0">
                          <a:solidFill>
                            <a:srgbClr val="333333"/>
                          </a:solidFill>
                          <a:effectLst/>
                        </a:rPr>
                        <a:t>Period 3</a:t>
                      </a:r>
                      <a:br>
                        <a:rPr lang="en-US" sz="1100" b="1" dirty="0">
                          <a:solidFill>
                            <a:srgbClr val="333333"/>
                          </a:solidFill>
                          <a:effectLst/>
                        </a:rPr>
                      </a:br>
                      <a:r>
                        <a:rPr lang="en-US" sz="1100" b="1" dirty="0">
                          <a:solidFill>
                            <a:srgbClr val="333333"/>
                          </a:solidFill>
                          <a:effectLst/>
                          <a:hlinkClick r:id="rId3"/>
                        </a:rPr>
                        <a:t>29</a:t>
                      </a:r>
                      <a:r>
                        <a:rPr lang="en-US" sz="1100" b="1" dirty="0">
                          <a:solidFill>
                            <a:srgbClr val="333333"/>
                          </a:solidFill>
                          <a:effectLst/>
                        </a:rPr>
                        <a:t> Students</a:t>
                      </a:r>
                    </a:p>
                  </a:txBody>
                  <a:tcPr marL="12029" marR="12029" marT="12029" marB="12029"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sz="1100" b="1" dirty="0" err="1">
                          <a:solidFill>
                            <a:srgbClr val="333333"/>
                          </a:solidFill>
                          <a:effectLst/>
                        </a:rPr>
                        <a:t>Hagelgans</a:t>
                      </a:r>
                      <a:r>
                        <a:rPr lang="en-US" sz="1100" b="1" dirty="0">
                          <a:solidFill>
                            <a:srgbClr val="333333"/>
                          </a:solidFill>
                          <a:effectLst/>
                        </a:rPr>
                        <a:t>, Lesley</a:t>
                      </a:r>
                      <a:br>
                        <a:rPr lang="en-US" sz="1100" b="1" dirty="0">
                          <a:solidFill>
                            <a:srgbClr val="333333"/>
                          </a:solidFill>
                          <a:effectLst/>
                        </a:rPr>
                      </a:br>
                      <a:r>
                        <a:rPr lang="en-US" sz="1100" b="1" dirty="0">
                          <a:solidFill>
                            <a:srgbClr val="333333"/>
                          </a:solidFill>
                          <a:effectLst/>
                        </a:rPr>
                        <a:t>Period 4</a:t>
                      </a:r>
                      <a:br>
                        <a:rPr lang="en-US" sz="1100" b="1" dirty="0">
                          <a:solidFill>
                            <a:srgbClr val="333333"/>
                          </a:solidFill>
                          <a:effectLst/>
                        </a:rPr>
                      </a:br>
                      <a:r>
                        <a:rPr lang="en-US" sz="1100" b="1" dirty="0">
                          <a:solidFill>
                            <a:srgbClr val="333333"/>
                          </a:solidFill>
                          <a:effectLst/>
                          <a:hlinkClick r:id="rId3"/>
                        </a:rPr>
                        <a:t>24</a:t>
                      </a:r>
                      <a:r>
                        <a:rPr lang="en-US" sz="1100" b="1" dirty="0">
                          <a:solidFill>
                            <a:srgbClr val="333333"/>
                          </a:solidFill>
                          <a:effectLst/>
                        </a:rPr>
                        <a:t> Students</a:t>
                      </a:r>
                    </a:p>
                  </a:txBody>
                  <a:tcPr marL="12029" marR="12029" marT="12029" marB="12029"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sz="1100" b="1">
                          <a:solidFill>
                            <a:srgbClr val="333333"/>
                          </a:solidFill>
                          <a:effectLst/>
                        </a:rPr>
                        <a:t>Hagelgans, Lesley</a:t>
                      </a:r>
                      <a:br>
                        <a:rPr lang="en-US" sz="1100" b="1">
                          <a:solidFill>
                            <a:srgbClr val="333333"/>
                          </a:solidFill>
                          <a:effectLst/>
                        </a:rPr>
                      </a:br>
                      <a:r>
                        <a:rPr lang="en-US" sz="1100" b="1">
                          <a:solidFill>
                            <a:srgbClr val="333333"/>
                          </a:solidFill>
                          <a:effectLst/>
                        </a:rPr>
                        <a:t>Period 5</a:t>
                      </a:r>
                      <a:br>
                        <a:rPr lang="en-US" sz="1100" b="1">
                          <a:solidFill>
                            <a:srgbClr val="333333"/>
                          </a:solidFill>
                          <a:effectLst/>
                        </a:rPr>
                      </a:br>
                      <a:r>
                        <a:rPr lang="en-US" sz="1100" b="1">
                          <a:solidFill>
                            <a:srgbClr val="333333"/>
                          </a:solidFill>
                          <a:effectLst/>
                          <a:hlinkClick r:id="rId3"/>
                        </a:rPr>
                        <a:t>7</a:t>
                      </a:r>
                      <a:r>
                        <a:rPr lang="en-US" sz="1100" b="1">
                          <a:solidFill>
                            <a:srgbClr val="333333"/>
                          </a:solidFill>
                          <a:effectLst/>
                        </a:rPr>
                        <a:t> Students</a:t>
                      </a:r>
                    </a:p>
                  </a:txBody>
                  <a:tcPr marL="12029" marR="12029" marT="12029" marB="12029"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sz="1100" b="1" dirty="0" err="1">
                          <a:solidFill>
                            <a:srgbClr val="333333"/>
                          </a:solidFill>
                          <a:effectLst/>
                        </a:rPr>
                        <a:t>Hagelgans</a:t>
                      </a:r>
                      <a:r>
                        <a:rPr lang="en-US" sz="1100" b="1" dirty="0">
                          <a:solidFill>
                            <a:srgbClr val="333333"/>
                          </a:solidFill>
                          <a:effectLst/>
                        </a:rPr>
                        <a:t>, Lesley</a:t>
                      </a:r>
                      <a:br>
                        <a:rPr lang="en-US" sz="1100" b="1" dirty="0">
                          <a:solidFill>
                            <a:srgbClr val="333333"/>
                          </a:solidFill>
                          <a:effectLst/>
                        </a:rPr>
                      </a:br>
                      <a:r>
                        <a:rPr lang="en-US" sz="1100" b="1" dirty="0">
                          <a:solidFill>
                            <a:srgbClr val="333333"/>
                          </a:solidFill>
                          <a:effectLst/>
                        </a:rPr>
                        <a:t>Period 6</a:t>
                      </a:r>
                      <a:br>
                        <a:rPr lang="en-US" sz="1100" b="1" dirty="0">
                          <a:solidFill>
                            <a:srgbClr val="333333"/>
                          </a:solidFill>
                          <a:effectLst/>
                        </a:rPr>
                      </a:br>
                      <a:r>
                        <a:rPr lang="en-US" sz="1100" b="1" dirty="0">
                          <a:solidFill>
                            <a:srgbClr val="333333"/>
                          </a:solidFill>
                          <a:effectLst/>
                          <a:hlinkClick r:id="rId3"/>
                        </a:rPr>
                        <a:t>22</a:t>
                      </a:r>
                      <a:r>
                        <a:rPr lang="en-US" sz="1100" b="1" dirty="0">
                          <a:solidFill>
                            <a:srgbClr val="333333"/>
                          </a:solidFill>
                          <a:effectLst/>
                        </a:rPr>
                        <a:t> Students</a:t>
                      </a:r>
                    </a:p>
                  </a:txBody>
                  <a:tcPr marL="12029" marR="12029" marT="12029" marB="12029"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sz="1100" b="1">
                          <a:solidFill>
                            <a:srgbClr val="333333"/>
                          </a:solidFill>
                          <a:effectLst/>
                        </a:rPr>
                        <a:t>Hagelgans, Lesley</a:t>
                      </a:r>
                      <a:br>
                        <a:rPr lang="en-US" sz="1100" b="1">
                          <a:solidFill>
                            <a:srgbClr val="333333"/>
                          </a:solidFill>
                          <a:effectLst/>
                        </a:rPr>
                      </a:br>
                      <a:r>
                        <a:rPr lang="en-US" sz="1100" b="1">
                          <a:solidFill>
                            <a:srgbClr val="333333"/>
                          </a:solidFill>
                          <a:effectLst/>
                        </a:rPr>
                        <a:t>Period 7</a:t>
                      </a:r>
                      <a:br>
                        <a:rPr lang="en-US" sz="1100" b="1">
                          <a:solidFill>
                            <a:srgbClr val="333333"/>
                          </a:solidFill>
                          <a:effectLst/>
                        </a:rPr>
                      </a:br>
                      <a:r>
                        <a:rPr lang="en-US" sz="1100" b="1">
                          <a:solidFill>
                            <a:srgbClr val="333333"/>
                          </a:solidFill>
                          <a:effectLst/>
                          <a:hlinkClick r:id="rId3"/>
                        </a:rPr>
                        <a:t>19</a:t>
                      </a:r>
                      <a:r>
                        <a:rPr lang="en-US" sz="1100" b="1">
                          <a:solidFill>
                            <a:srgbClr val="333333"/>
                          </a:solidFill>
                          <a:effectLst/>
                        </a:rPr>
                        <a:t> Students</a:t>
                      </a:r>
                    </a:p>
                  </a:txBody>
                  <a:tcPr marL="12029" marR="12029" marT="12029" marB="12029"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sz="1100" b="1">
                          <a:solidFill>
                            <a:srgbClr val="333333"/>
                          </a:solidFill>
                          <a:effectLst/>
                          <a:hlinkClick r:id="rId4"/>
                        </a:rPr>
                        <a:t>Average</a:t>
                      </a:r>
                      <a:endParaRPr lang="en-US" sz="1100" b="1">
                        <a:solidFill>
                          <a:srgbClr val="333333"/>
                        </a:solidFill>
                        <a:effectLst/>
                      </a:endParaRPr>
                    </a:p>
                  </a:txBody>
                  <a:tcPr marL="12029" marR="12029" marT="12029" marB="12029"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r>
              <a:tr h="370478">
                <a:tc>
                  <a:txBody>
                    <a:bodyPr/>
                    <a:lstStyle/>
                    <a:p>
                      <a:pPr marL="0" marR="0" algn="l" fontAlgn="t">
                        <a:spcBef>
                          <a:spcPts val="0"/>
                        </a:spcBef>
                        <a:spcAft>
                          <a:spcPts val="0"/>
                        </a:spcAft>
                      </a:pPr>
                      <a:r>
                        <a:rPr lang="en-US" sz="1100">
                          <a:solidFill>
                            <a:srgbClr val="333333"/>
                          </a:solidFill>
                          <a:effectLst/>
                          <a:hlinkClick r:id=""/>
                        </a:rPr>
                        <a:t>LA.8.R.MT.08.01</a:t>
                      </a:r>
                      <a:endParaRPr lang="en-US" sz="1100">
                        <a:solidFill>
                          <a:srgbClr val="333333"/>
                        </a:solidFill>
                        <a:effectLst/>
                      </a:endParaRP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fontAlgn="t">
                        <a:spcBef>
                          <a:spcPts val="0"/>
                        </a:spcBef>
                        <a:spcAft>
                          <a:spcPts val="0"/>
                        </a:spcAft>
                      </a:pPr>
                      <a:r>
                        <a:rPr lang="en-US" sz="1100">
                          <a:solidFill>
                            <a:srgbClr val="333333"/>
                          </a:solidFill>
                          <a:effectLst/>
                        </a:rPr>
                        <a:t>69.23%</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100">
                          <a:solidFill>
                            <a:srgbClr val="333333"/>
                          </a:solidFill>
                          <a:effectLst/>
                        </a:rPr>
                        <a:t>69.46%</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100">
                          <a:solidFill>
                            <a:srgbClr val="333333"/>
                          </a:solidFill>
                          <a:effectLst/>
                        </a:rPr>
                        <a:t>70.24%</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100" dirty="0">
                          <a:solidFill>
                            <a:srgbClr val="333333"/>
                          </a:solidFill>
                          <a:effectLst/>
                        </a:rPr>
                        <a:t>61.22%</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100">
                          <a:solidFill>
                            <a:srgbClr val="333333"/>
                          </a:solidFill>
                          <a:effectLst/>
                        </a:rPr>
                        <a:t>68.83%</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100">
                          <a:solidFill>
                            <a:srgbClr val="333333"/>
                          </a:solidFill>
                          <a:effectLst/>
                        </a:rPr>
                        <a:t>71.43%</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100">
                          <a:solidFill>
                            <a:srgbClr val="333333"/>
                          </a:solidFill>
                          <a:effectLst/>
                        </a:rPr>
                        <a:t>69.29%</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r>
              <a:tr h="370478">
                <a:tc>
                  <a:txBody>
                    <a:bodyPr/>
                    <a:lstStyle/>
                    <a:p>
                      <a:pPr marL="0" marR="0" algn="l" fontAlgn="t">
                        <a:spcBef>
                          <a:spcPts val="0"/>
                        </a:spcBef>
                        <a:spcAft>
                          <a:spcPts val="0"/>
                        </a:spcAft>
                      </a:pPr>
                      <a:r>
                        <a:rPr lang="en-US" sz="1100">
                          <a:solidFill>
                            <a:srgbClr val="333333"/>
                          </a:solidFill>
                          <a:effectLst/>
                          <a:hlinkClick r:id=""/>
                        </a:rPr>
                        <a:t>LA.8.R.NT.08.02</a:t>
                      </a:r>
                      <a:endParaRPr lang="en-US" sz="1100">
                        <a:solidFill>
                          <a:srgbClr val="333333"/>
                        </a:solidFill>
                        <a:effectLst/>
                      </a:endParaRP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fontAlgn="t">
                        <a:spcBef>
                          <a:spcPts val="0"/>
                        </a:spcBef>
                        <a:spcAft>
                          <a:spcPts val="0"/>
                        </a:spcAft>
                      </a:pPr>
                      <a:r>
                        <a:rPr lang="en-US" sz="1100">
                          <a:solidFill>
                            <a:srgbClr val="333333"/>
                          </a:solidFill>
                          <a:effectLst/>
                        </a:rPr>
                        <a:t>73.08%</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79.31%</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79.17%</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71.43%</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100">
                          <a:solidFill>
                            <a:srgbClr val="333333"/>
                          </a:solidFill>
                          <a:effectLst/>
                        </a:rPr>
                        <a:t>72.73%</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84.21%</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77.17%</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r>
              <a:tr h="370478">
                <a:tc>
                  <a:txBody>
                    <a:bodyPr/>
                    <a:lstStyle/>
                    <a:p>
                      <a:pPr marL="0" marR="0" algn="l" fontAlgn="t">
                        <a:spcBef>
                          <a:spcPts val="0"/>
                        </a:spcBef>
                        <a:spcAft>
                          <a:spcPts val="0"/>
                        </a:spcAft>
                      </a:pPr>
                      <a:r>
                        <a:rPr lang="en-US" sz="1100">
                          <a:solidFill>
                            <a:srgbClr val="333333"/>
                          </a:solidFill>
                          <a:effectLst/>
                          <a:hlinkClick r:id=""/>
                        </a:rPr>
                        <a:t>LA.8.R.WS.08.04</a:t>
                      </a:r>
                      <a:endParaRPr lang="en-US" sz="1100">
                        <a:solidFill>
                          <a:srgbClr val="333333"/>
                        </a:solidFill>
                        <a:effectLst/>
                      </a:endParaRP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fontAlgn="t">
                        <a:spcBef>
                          <a:spcPts val="0"/>
                        </a:spcBef>
                        <a:spcAft>
                          <a:spcPts val="0"/>
                        </a:spcAft>
                      </a:pPr>
                      <a:r>
                        <a:rPr lang="en-US" sz="1100">
                          <a:solidFill>
                            <a:srgbClr val="333333"/>
                          </a:solidFill>
                          <a:effectLst/>
                        </a:rPr>
                        <a:t>97.69%</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100">
                          <a:solidFill>
                            <a:srgbClr val="333333"/>
                          </a:solidFill>
                          <a:effectLst/>
                        </a:rPr>
                        <a:t>97.24%</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100">
                          <a:solidFill>
                            <a:srgbClr val="333333"/>
                          </a:solidFill>
                          <a:effectLst/>
                        </a:rPr>
                        <a:t>99.17%</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100">
                          <a:solidFill>
                            <a:srgbClr val="333333"/>
                          </a:solidFill>
                          <a:effectLst/>
                        </a:rPr>
                        <a:t>97.14%</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100">
                          <a:solidFill>
                            <a:srgbClr val="333333"/>
                          </a:solidFill>
                          <a:effectLst/>
                        </a:rPr>
                        <a:t>91.82%</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100">
                          <a:solidFill>
                            <a:srgbClr val="333333"/>
                          </a:solidFill>
                          <a:effectLst/>
                        </a:rPr>
                        <a:t>98.95%</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100">
                          <a:solidFill>
                            <a:srgbClr val="333333"/>
                          </a:solidFill>
                          <a:effectLst/>
                        </a:rPr>
                        <a:t>97.01%</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r>
              <a:tr h="370478">
                <a:tc>
                  <a:txBody>
                    <a:bodyPr/>
                    <a:lstStyle/>
                    <a:p>
                      <a:pPr marL="0" marR="0" algn="l" fontAlgn="t">
                        <a:spcBef>
                          <a:spcPts val="0"/>
                        </a:spcBef>
                        <a:spcAft>
                          <a:spcPts val="0"/>
                        </a:spcAft>
                      </a:pPr>
                      <a:r>
                        <a:rPr lang="en-US" sz="1100">
                          <a:solidFill>
                            <a:srgbClr val="333333"/>
                          </a:solidFill>
                          <a:effectLst/>
                          <a:hlinkClick r:id=""/>
                        </a:rPr>
                        <a:t>Comprehension</a:t>
                      </a:r>
                      <a:endParaRPr lang="en-US" sz="1100">
                        <a:solidFill>
                          <a:srgbClr val="333333"/>
                        </a:solidFill>
                        <a:effectLst/>
                      </a:endParaRP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fontAlgn="t">
                        <a:spcBef>
                          <a:spcPts val="0"/>
                        </a:spcBef>
                        <a:spcAft>
                          <a:spcPts val="0"/>
                        </a:spcAft>
                      </a:pPr>
                      <a:r>
                        <a:rPr lang="en-US" sz="1100">
                          <a:solidFill>
                            <a:srgbClr val="333333"/>
                          </a:solidFill>
                          <a:effectLst/>
                        </a:rPr>
                        <a:t>81.54%</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82.76%</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81.67%</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68.57%</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100">
                          <a:solidFill>
                            <a:srgbClr val="333333"/>
                          </a:solidFill>
                          <a:effectLst/>
                        </a:rPr>
                        <a:t>75.45%</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83.16%</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80.31%</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r>
              <a:tr h="370478">
                <a:tc>
                  <a:txBody>
                    <a:bodyPr/>
                    <a:lstStyle/>
                    <a:p>
                      <a:pPr marL="0" marR="0" algn="l" fontAlgn="t">
                        <a:spcBef>
                          <a:spcPts val="0"/>
                        </a:spcBef>
                        <a:spcAft>
                          <a:spcPts val="0"/>
                        </a:spcAft>
                      </a:pPr>
                      <a:r>
                        <a:rPr lang="en-US" sz="1100">
                          <a:solidFill>
                            <a:srgbClr val="333333"/>
                          </a:solidFill>
                          <a:effectLst/>
                          <a:hlinkClick r:id=""/>
                        </a:rPr>
                        <a:t>Literary Element</a:t>
                      </a:r>
                      <a:endParaRPr lang="en-US" sz="1100">
                        <a:solidFill>
                          <a:srgbClr val="333333"/>
                        </a:solidFill>
                        <a:effectLst/>
                      </a:endParaRP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fontAlgn="t">
                        <a:spcBef>
                          <a:spcPts val="0"/>
                        </a:spcBef>
                        <a:spcAft>
                          <a:spcPts val="0"/>
                        </a:spcAft>
                      </a:pPr>
                      <a:r>
                        <a:rPr lang="en-US" sz="1100">
                          <a:solidFill>
                            <a:srgbClr val="333333"/>
                          </a:solidFill>
                          <a:effectLst/>
                        </a:rPr>
                        <a:t>73.08%</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79.31%</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79.17%</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71.43%</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100">
                          <a:solidFill>
                            <a:srgbClr val="333333"/>
                          </a:solidFill>
                          <a:effectLst/>
                        </a:rPr>
                        <a:t>72.73%</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84.21%</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77.17%</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r>
              <a:tr h="716899">
                <a:tc>
                  <a:txBody>
                    <a:bodyPr/>
                    <a:lstStyle/>
                    <a:p>
                      <a:pPr marL="0" marR="0" algn="l" fontAlgn="t">
                        <a:spcBef>
                          <a:spcPts val="0"/>
                        </a:spcBef>
                        <a:spcAft>
                          <a:spcPts val="0"/>
                        </a:spcAft>
                      </a:pPr>
                      <a:r>
                        <a:rPr lang="en-US" sz="1100">
                          <a:solidFill>
                            <a:srgbClr val="333333"/>
                          </a:solidFill>
                          <a:effectLst/>
                          <a:hlinkClick r:id=""/>
                        </a:rPr>
                        <a:t>Reading Skills and Strategies</a:t>
                      </a:r>
                      <a:endParaRPr lang="en-US" sz="1100">
                        <a:solidFill>
                          <a:srgbClr val="333333"/>
                        </a:solidFill>
                        <a:effectLst/>
                      </a:endParaRP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fontAlgn="t">
                        <a:spcBef>
                          <a:spcPts val="0"/>
                        </a:spcBef>
                        <a:spcAft>
                          <a:spcPts val="0"/>
                        </a:spcAft>
                      </a:pPr>
                      <a:r>
                        <a:rPr lang="en-US" sz="1100">
                          <a:solidFill>
                            <a:srgbClr val="333333"/>
                          </a:solidFill>
                          <a:effectLst/>
                        </a:rPr>
                        <a:t>38.46%</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EF9B01"/>
                    </a:solidFill>
                  </a:tcPr>
                </a:tc>
                <a:tc>
                  <a:txBody>
                    <a:bodyPr/>
                    <a:lstStyle/>
                    <a:p>
                      <a:pPr marL="0" marR="0" fontAlgn="t">
                        <a:spcBef>
                          <a:spcPts val="0"/>
                        </a:spcBef>
                        <a:spcAft>
                          <a:spcPts val="0"/>
                        </a:spcAft>
                      </a:pPr>
                      <a:r>
                        <a:rPr lang="en-US" sz="1100">
                          <a:solidFill>
                            <a:srgbClr val="333333"/>
                          </a:solidFill>
                          <a:effectLst/>
                        </a:rPr>
                        <a:t>36.21%</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EF9B01"/>
                    </a:solidFill>
                  </a:tcPr>
                </a:tc>
                <a:tc>
                  <a:txBody>
                    <a:bodyPr/>
                    <a:lstStyle/>
                    <a:p>
                      <a:pPr marL="0" marR="0" fontAlgn="t">
                        <a:spcBef>
                          <a:spcPts val="0"/>
                        </a:spcBef>
                        <a:spcAft>
                          <a:spcPts val="0"/>
                        </a:spcAft>
                      </a:pPr>
                      <a:r>
                        <a:rPr lang="en-US" sz="1100">
                          <a:solidFill>
                            <a:srgbClr val="333333"/>
                          </a:solidFill>
                          <a:effectLst/>
                        </a:rPr>
                        <a:t>41.67%</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EF9B01"/>
                    </a:solidFill>
                  </a:tcPr>
                </a:tc>
                <a:tc>
                  <a:txBody>
                    <a:bodyPr/>
                    <a:lstStyle/>
                    <a:p>
                      <a:pPr marL="0" marR="0" fontAlgn="t">
                        <a:spcBef>
                          <a:spcPts val="0"/>
                        </a:spcBef>
                        <a:spcAft>
                          <a:spcPts val="0"/>
                        </a:spcAft>
                      </a:pPr>
                      <a:r>
                        <a:rPr lang="en-US" sz="1100">
                          <a:solidFill>
                            <a:srgbClr val="333333"/>
                          </a:solidFill>
                          <a:effectLst/>
                        </a:rPr>
                        <a:t>42.86%</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EF9B01"/>
                    </a:solidFill>
                  </a:tcPr>
                </a:tc>
                <a:tc>
                  <a:txBody>
                    <a:bodyPr/>
                    <a:lstStyle/>
                    <a:p>
                      <a:pPr marL="0" marR="0" fontAlgn="t">
                        <a:spcBef>
                          <a:spcPts val="0"/>
                        </a:spcBef>
                        <a:spcAft>
                          <a:spcPts val="0"/>
                        </a:spcAft>
                      </a:pPr>
                      <a:r>
                        <a:rPr lang="en-US" sz="1100">
                          <a:solidFill>
                            <a:srgbClr val="333333"/>
                          </a:solidFill>
                          <a:effectLst/>
                        </a:rPr>
                        <a:t>52.27%</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EF9B01"/>
                    </a:solidFill>
                  </a:tcPr>
                </a:tc>
                <a:tc>
                  <a:txBody>
                    <a:bodyPr/>
                    <a:lstStyle/>
                    <a:p>
                      <a:pPr marL="0" marR="0" fontAlgn="t">
                        <a:spcBef>
                          <a:spcPts val="0"/>
                        </a:spcBef>
                        <a:spcAft>
                          <a:spcPts val="0"/>
                        </a:spcAft>
                      </a:pPr>
                      <a:r>
                        <a:rPr lang="en-US" sz="1100">
                          <a:solidFill>
                            <a:srgbClr val="333333"/>
                          </a:solidFill>
                          <a:effectLst/>
                        </a:rPr>
                        <a:t>42.11%</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EF9B01"/>
                    </a:solidFill>
                  </a:tcPr>
                </a:tc>
                <a:tc>
                  <a:txBody>
                    <a:bodyPr/>
                    <a:lstStyle/>
                    <a:p>
                      <a:pPr marL="0" marR="0" fontAlgn="t">
                        <a:spcBef>
                          <a:spcPts val="0"/>
                        </a:spcBef>
                        <a:spcAft>
                          <a:spcPts val="0"/>
                        </a:spcAft>
                      </a:pPr>
                      <a:r>
                        <a:rPr lang="en-US" sz="1100">
                          <a:solidFill>
                            <a:srgbClr val="333333"/>
                          </a:solidFill>
                          <a:effectLst/>
                        </a:rPr>
                        <a:t>41.73%</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EF9B01"/>
                    </a:solidFill>
                  </a:tcPr>
                </a:tc>
              </a:tr>
              <a:tr h="370478">
                <a:tc>
                  <a:txBody>
                    <a:bodyPr/>
                    <a:lstStyle/>
                    <a:p>
                      <a:pPr marL="0" marR="0" algn="l" fontAlgn="t">
                        <a:spcBef>
                          <a:spcPts val="0"/>
                        </a:spcBef>
                        <a:spcAft>
                          <a:spcPts val="0"/>
                        </a:spcAft>
                      </a:pPr>
                      <a:r>
                        <a:rPr lang="en-US" sz="1100">
                          <a:solidFill>
                            <a:srgbClr val="333333"/>
                          </a:solidFill>
                          <a:effectLst/>
                          <a:hlinkClick r:id=""/>
                        </a:rPr>
                        <a:t>Vocabulary</a:t>
                      </a:r>
                      <a:endParaRPr lang="en-US" sz="1100">
                        <a:solidFill>
                          <a:srgbClr val="333333"/>
                        </a:solidFill>
                        <a:effectLst/>
                      </a:endParaRP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fontAlgn="t">
                        <a:spcBef>
                          <a:spcPts val="0"/>
                        </a:spcBef>
                        <a:spcAft>
                          <a:spcPts val="0"/>
                        </a:spcAft>
                      </a:pPr>
                      <a:r>
                        <a:rPr lang="en-US" sz="1100">
                          <a:solidFill>
                            <a:srgbClr val="333333"/>
                          </a:solidFill>
                          <a:effectLst/>
                        </a:rPr>
                        <a:t>97.69%</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100">
                          <a:solidFill>
                            <a:srgbClr val="333333"/>
                          </a:solidFill>
                          <a:effectLst/>
                        </a:rPr>
                        <a:t>97.24%</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100">
                          <a:solidFill>
                            <a:srgbClr val="333333"/>
                          </a:solidFill>
                          <a:effectLst/>
                        </a:rPr>
                        <a:t>99.17%</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100">
                          <a:solidFill>
                            <a:srgbClr val="333333"/>
                          </a:solidFill>
                          <a:effectLst/>
                        </a:rPr>
                        <a:t>97.14%</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100">
                          <a:solidFill>
                            <a:srgbClr val="333333"/>
                          </a:solidFill>
                          <a:effectLst/>
                        </a:rPr>
                        <a:t>91.82%</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100">
                          <a:solidFill>
                            <a:srgbClr val="333333"/>
                          </a:solidFill>
                          <a:effectLst/>
                        </a:rPr>
                        <a:t>98.95%</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100">
                          <a:solidFill>
                            <a:srgbClr val="333333"/>
                          </a:solidFill>
                          <a:effectLst/>
                        </a:rPr>
                        <a:t>97.01%</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r>
              <a:tr h="370478">
                <a:tc>
                  <a:txBody>
                    <a:bodyPr/>
                    <a:lstStyle/>
                    <a:p>
                      <a:pPr marL="0" marR="0" algn="l" fontAlgn="t">
                        <a:spcBef>
                          <a:spcPts val="0"/>
                        </a:spcBef>
                        <a:spcAft>
                          <a:spcPts val="0"/>
                        </a:spcAft>
                      </a:pPr>
                      <a:r>
                        <a:rPr lang="en-US" sz="1100">
                          <a:solidFill>
                            <a:srgbClr val="333333"/>
                          </a:solidFill>
                          <a:effectLst/>
                        </a:rPr>
                        <a:t>Overall Exam</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F5F5F5"/>
                    </a:solidFill>
                  </a:tcPr>
                </a:tc>
                <a:tc>
                  <a:txBody>
                    <a:bodyPr/>
                    <a:lstStyle/>
                    <a:p>
                      <a:pPr marL="0" marR="0" fontAlgn="t">
                        <a:spcBef>
                          <a:spcPts val="0"/>
                        </a:spcBef>
                        <a:spcAft>
                          <a:spcPts val="0"/>
                        </a:spcAft>
                      </a:pPr>
                      <a:r>
                        <a:rPr lang="en-US" sz="1100">
                          <a:solidFill>
                            <a:srgbClr val="333333"/>
                          </a:solidFill>
                          <a:effectLst/>
                        </a:rPr>
                        <a:t>80.47%</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80.9%</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82.05%</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75.82%</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77.97%</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a:solidFill>
                            <a:srgbClr val="333333"/>
                          </a:solidFill>
                          <a:effectLst/>
                        </a:rPr>
                        <a:t>83%</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100" dirty="0">
                          <a:solidFill>
                            <a:srgbClr val="333333"/>
                          </a:solidFill>
                          <a:effectLst/>
                        </a:rPr>
                        <a:t>80.56%</a:t>
                      </a:r>
                    </a:p>
                  </a:txBody>
                  <a:tcPr marL="12029" marR="12029" marT="12029" marB="12029">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r>
            </a:tbl>
          </a:graphicData>
        </a:graphic>
      </p:graphicFrame>
      <p:sp>
        <p:nvSpPr>
          <p:cNvPr id="7" name="Rectangle 5"/>
          <p:cNvSpPr>
            <a:spLocks noChangeArrowheads="1"/>
          </p:cNvSpPr>
          <p:nvPr/>
        </p:nvSpPr>
        <p:spPr bwMode="auto">
          <a:xfrm>
            <a:off x="1973263" y="175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634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p:nvPr/>
        </p:nvSpPr>
        <p:spPr>
          <a:xfrm>
            <a:off x="304800" y="1663890"/>
            <a:ext cx="8534400" cy="510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57200" y="1892490"/>
            <a:ext cx="8153400" cy="4708981"/>
          </a:xfrm>
          <a:prstGeom prst="rect">
            <a:avLst/>
          </a:prstGeom>
          <a:solidFill>
            <a:schemeClr val="bg2"/>
          </a:solidFill>
        </p:spPr>
        <p:txBody>
          <a:bodyPr wrap="square" rtlCol="0">
            <a:spAutoFit/>
          </a:bodyPr>
          <a:lstStyle/>
          <a:p>
            <a:r>
              <a:rPr lang="en-US" sz="2000" dirty="0" smtClean="0"/>
              <a:t>Analysis:</a:t>
            </a:r>
          </a:p>
          <a:p>
            <a:pPr marL="342900" indent="-342900">
              <a:buFont typeface="Arial" pitchFamily="34" charset="0"/>
              <a:buChar char="•"/>
            </a:pPr>
            <a:r>
              <a:rPr lang="en-US" sz="2000" dirty="0" smtClean="0"/>
              <a:t>The section of the report called Response Frequency was most helpful for interpreting the data on the previous chart.  From the response frequency I learned that only 1% of students got number 7 correct thus skewing the data in regards to Reading Skills and Strategies.  This concept was tested using two items.  I had put the wrong answer into data director, and that’s why so many students missed this question.  </a:t>
            </a:r>
          </a:p>
          <a:p>
            <a:pPr marL="342900" indent="-342900">
              <a:buFont typeface="Arial" pitchFamily="34" charset="0"/>
              <a:buChar char="•"/>
            </a:pPr>
            <a:r>
              <a:rPr lang="en-US" sz="2000" dirty="0" smtClean="0"/>
              <a:t>Once that anomaly was ruled out, the data revealed that students really needed more help in a different area.  The area I needed to provide students with more help was implementing </a:t>
            </a:r>
            <a:r>
              <a:rPr lang="en-US" sz="2000" dirty="0"/>
              <a:t>the strategies used by mature readers to increase comprehension including: predicting, constructing mental images, </a:t>
            </a:r>
            <a:r>
              <a:rPr lang="en-US" sz="2000" dirty="0" smtClean="0"/>
              <a:t>etc.</a:t>
            </a:r>
            <a:endParaRPr lang="en-US" sz="2000" dirty="0"/>
          </a:p>
        </p:txBody>
      </p:sp>
    </p:spTree>
    <p:extLst>
      <p:ext uri="{BB962C8B-B14F-4D97-AF65-F5344CB8AC3E}">
        <p14:creationId xmlns:p14="http://schemas.microsoft.com/office/powerpoint/2010/main" val="175846134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tell-tale heart”</a:t>
            </a:r>
            <a:endParaRPr lang="en-US" dirty="0"/>
          </a:p>
        </p:txBody>
      </p:sp>
      <p:pic>
        <p:nvPicPr>
          <p:cNvPr id="2050" name="Picture 2" descr="https://www98.achievedata.com/calhoun/images/myimage.php?page=ExamSchoolSummaryExamPage&amp;imgid=fwchart_png_13394320921053&amp;uniqid=kcul1acp8icb6bopbtuenh78064fd61c9c1a8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828800"/>
            <a:ext cx="8464062" cy="2895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3437711910"/>
              </p:ext>
            </p:extLst>
          </p:nvPr>
        </p:nvGraphicFramePr>
        <p:xfrm>
          <a:off x="304800" y="1828800"/>
          <a:ext cx="8464064" cy="4373564"/>
        </p:xfrm>
        <a:graphic>
          <a:graphicData uri="http://schemas.openxmlformats.org/drawingml/2006/table">
            <a:tbl>
              <a:tblPr/>
              <a:tblGrid>
                <a:gridCol w="1058008"/>
                <a:gridCol w="1058008"/>
                <a:gridCol w="1058008"/>
                <a:gridCol w="1058008"/>
                <a:gridCol w="1058008"/>
                <a:gridCol w="1058008"/>
                <a:gridCol w="1058008"/>
                <a:gridCol w="1058008"/>
              </a:tblGrid>
              <a:tr h="1353722">
                <a:tc>
                  <a:txBody>
                    <a:bodyPr/>
                    <a:lstStyle/>
                    <a:p>
                      <a:pPr marL="0" marR="0">
                        <a:spcBef>
                          <a:spcPts val="0"/>
                        </a:spcBef>
                        <a:spcAft>
                          <a:spcPts val="0"/>
                        </a:spcAft>
                      </a:pPr>
                      <a:r>
                        <a:rPr lang="en-US" sz="1400" b="1" dirty="0">
                          <a:solidFill>
                            <a:srgbClr val="333333"/>
                          </a:solidFill>
                          <a:effectLst/>
                        </a:rPr>
                        <a:t>Standard / Cluster</a:t>
                      </a:r>
                    </a:p>
                  </a:txBody>
                  <a:tcPr marL="15314" marR="15314" marT="15314" marB="15314"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sz="1400" b="1">
                          <a:solidFill>
                            <a:srgbClr val="333333"/>
                          </a:solidFill>
                          <a:effectLst/>
                        </a:rPr>
                        <a:t>Hagelgans, Lesley</a:t>
                      </a:r>
                      <a:br>
                        <a:rPr lang="en-US" sz="1400" b="1">
                          <a:solidFill>
                            <a:srgbClr val="333333"/>
                          </a:solidFill>
                          <a:effectLst/>
                        </a:rPr>
                      </a:br>
                      <a:r>
                        <a:rPr lang="en-US" sz="1400" b="1">
                          <a:solidFill>
                            <a:srgbClr val="333333"/>
                          </a:solidFill>
                          <a:effectLst/>
                        </a:rPr>
                        <a:t>Period 1</a:t>
                      </a:r>
                      <a:br>
                        <a:rPr lang="en-US" sz="1400" b="1">
                          <a:solidFill>
                            <a:srgbClr val="333333"/>
                          </a:solidFill>
                          <a:effectLst/>
                        </a:rPr>
                      </a:br>
                      <a:r>
                        <a:rPr lang="en-US" sz="1400" b="1">
                          <a:solidFill>
                            <a:srgbClr val="333333"/>
                          </a:solidFill>
                          <a:effectLst/>
                          <a:hlinkClick r:id="rId3"/>
                        </a:rPr>
                        <a:t>27</a:t>
                      </a:r>
                      <a:r>
                        <a:rPr lang="en-US" sz="1400" b="1">
                          <a:solidFill>
                            <a:srgbClr val="333333"/>
                          </a:solidFill>
                          <a:effectLst/>
                        </a:rPr>
                        <a:t> Students</a:t>
                      </a:r>
                    </a:p>
                  </a:txBody>
                  <a:tcPr marL="15314" marR="15314" marT="15314" marB="15314"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sz="1400" b="1">
                          <a:solidFill>
                            <a:srgbClr val="333333"/>
                          </a:solidFill>
                          <a:effectLst/>
                        </a:rPr>
                        <a:t>Hagelgans, Lesley</a:t>
                      </a:r>
                      <a:br>
                        <a:rPr lang="en-US" sz="1400" b="1">
                          <a:solidFill>
                            <a:srgbClr val="333333"/>
                          </a:solidFill>
                          <a:effectLst/>
                        </a:rPr>
                      </a:br>
                      <a:r>
                        <a:rPr lang="en-US" sz="1400" b="1">
                          <a:solidFill>
                            <a:srgbClr val="333333"/>
                          </a:solidFill>
                          <a:effectLst/>
                        </a:rPr>
                        <a:t>Period 3</a:t>
                      </a:r>
                      <a:br>
                        <a:rPr lang="en-US" sz="1400" b="1">
                          <a:solidFill>
                            <a:srgbClr val="333333"/>
                          </a:solidFill>
                          <a:effectLst/>
                        </a:rPr>
                      </a:br>
                      <a:r>
                        <a:rPr lang="en-US" sz="1400" b="1">
                          <a:solidFill>
                            <a:srgbClr val="333333"/>
                          </a:solidFill>
                          <a:effectLst/>
                          <a:hlinkClick r:id="rId3"/>
                        </a:rPr>
                        <a:t>29</a:t>
                      </a:r>
                      <a:r>
                        <a:rPr lang="en-US" sz="1400" b="1">
                          <a:solidFill>
                            <a:srgbClr val="333333"/>
                          </a:solidFill>
                          <a:effectLst/>
                        </a:rPr>
                        <a:t> Students</a:t>
                      </a:r>
                    </a:p>
                  </a:txBody>
                  <a:tcPr marL="15314" marR="15314" marT="15314" marB="15314"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sz="1400" b="1" dirty="0" err="1">
                          <a:solidFill>
                            <a:srgbClr val="333333"/>
                          </a:solidFill>
                          <a:effectLst/>
                        </a:rPr>
                        <a:t>Hagelgans</a:t>
                      </a:r>
                      <a:r>
                        <a:rPr lang="en-US" sz="1400" b="1" dirty="0">
                          <a:solidFill>
                            <a:srgbClr val="333333"/>
                          </a:solidFill>
                          <a:effectLst/>
                        </a:rPr>
                        <a:t>, Lesley</a:t>
                      </a:r>
                      <a:br>
                        <a:rPr lang="en-US" sz="1400" b="1" dirty="0">
                          <a:solidFill>
                            <a:srgbClr val="333333"/>
                          </a:solidFill>
                          <a:effectLst/>
                        </a:rPr>
                      </a:br>
                      <a:r>
                        <a:rPr lang="en-US" sz="1400" b="1" dirty="0">
                          <a:solidFill>
                            <a:srgbClr val="333333"/>
                          </a:solidFill>
                          <a:effectLst/>
                        </a:rPr>
                        <a:t>Period 4</a:t>
                      </a:r>
                      <a:br>
                        <a:rPr lang="en-US" sz="1400" b="1" dirty="0">
                          <a:solidFill>
                            <a:srgbClr val="333333"/>
                          </a:solidFill>
                          <a:effectLst/>
                        </a:rPr>
                      </a:br>
                      <a:r>
                        <a:rPr lang="en-US" sz="1400" b="1" dirty="0">
                          <a:solidFill>
                            <a:srgbClr val="333333"/>
                          </a:solidFill>
                          <a:effectLst/>
                          <a:hlinkClick r:id="rId3"/>
                        </a:rPr>
                        <a:t>23</a:t>
                      </a:r>
                      <a:r>
                        <a:rPr lang="en-US" sz="1400" b="1" dirty="0">
                          <a:solidFill>
                            <a:srgbClr val="333333"/>
                          </a:solidFill>
                          <a:effectLst/>
                        </a:rPr>
                        <a:t> Students</a:t>
                      </a:r>
                    </a:p>
                  </a:txBody>
                  <a:tcPr marL="15314" marR="15314" marT="15314" marB="15314"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sz="1400" b="1">
                          <a:solidFill>
                            <a:srgbClr val="333333"/>
                          </a:solidFill>
                          <a:effectLst/>
                        </a:rPr>
                        <a:t>Hagelgans, Lesley</a:t>
                      </a:r>
                      <a:br>
                        <a:rPr lang="en-US" sz="1400" b="1">
                          <a:solidFill>
                            <a:srgbClr val="333333"/>
                          </a:solidFill>
                          <a:effectLst/>
                        </a:rPr>
                      </a:br>
                      <a:r>
                        <a:rPr lang="en-US" sz="1400" b="1">
                          <a:solidFill>
                            <a:srgbClr val="333333"/>
                          </a:solidFill>
                          <a:effectLst/>
                        </a:rPr>
                        <a:t>Period 5</a:t>
                      </a:r>
                      <a:br>
                        <a:rPr lang="en-US" sz="1400" b="1">
                          <a:solidFill>
                            <a:srgbClr val="333333"/>
                          </a:solidFill>
                          <a:effectLst/>
                        </a:rPr>
                      </a:br>
                      <a:r>
                        <a:rPr lang="en-US" sz="1400" b="1">
                          <a:solidFill>
                            <a:srgbClr val="333333"/>
                          </a:solidFill>
                          <a:effectLst/>
                          <a:hlinkClick r:id="rId3"/>
                        </a:rPr>
                        <a:t>7</a:t>
                      </a:r>
                      <a:r>
                        <a:rPr lang="en-US" sz="1400" b="1">
                          <a:solidFill>
                            <a:srgbClr val="333333"/>
                          </a:solidFill>
                          <a:effectLst/>
                        </a:rPr>
                        <a:t> Students</a:t>
                      </a:r>
                    </a:p>
                  </a:txBody>
                  <a:tcPr marL="15314" marR="15314" marT="15314" marB="15314"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sz="1400" b="1">
                          <a:solidFill>
                            <a:srgbClr val="333333"/>
                          </a:solidFill>
                          <a:effectLst/>
                        </a:rPr>
                        <a:t>Hagelgans, Lesley</a:t>
                      </a:r>
                      <a:br>
                        <a:rPr lang="en-US" sz="1400" b="1">
                          <a:solidFill>
                            <a:srgbClr val="333333"/>
                          </a:solidFill>
                          <a:effectLst/>
                        </a:rPr>
                      </a:br>
                      <a:r>
                        <a:rPr lang="en-US" sz="1400" b="1">
                          <a:solidFill>
                            <a:srgbClr val="333333"/>
                          </a:solidFill>
                          <a:effectLst/>
                        </a:rPr>
                        <a:t>Period 6</a:t>
                      </a:r>
                      <a:br>
                        <a:rPr lang="en-US" sz="1400" b="1">
                          <a:solidFill>
                            <a:srgbClr val="333333"/>
                          </a:solidFill>
                          <a:effectLst/>
                        </a:rPr>
                      </a:br>
                      <a:r>
                        <a:rPr lang="en-US" sz="1400" b="1">
                          <a:solidFill>
                            <a:srgbClr val="333333"/>
                          </a:solidFill>
                          <a:effectLst/>
                          <a:hlinkClick r:id="rId3"/>
                        </a:rPr>
                        <a:t>22</a:t>
                      </a:r>
                      <a:r>
                        <a:rPr lang="en-US" sz="1400" b="1">
                          <a:solidFill>
                            <a:srgbClr val="333333"/>
                          </a:solidFill>
                          <a:effectLst/>
                        </a:rPr>
                        <a:t> Students</a:t>
                      </a:r>
                    </a:p>
                  </a:txBody>
                  <a:tcPr marL="15314" marR="15314" marT="15314" marB="15314"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sz="1400" b="1">
                          <a:solidFill>
                            <a:srgbClr val="333333"/>
                          </a:solidFill>
                          <a:effectLst/>
                        </a:rPr>
                        <a:t>Hagelgans, Lesley</a:t>
                      </a:r>
                      <a:br>
                        <a:rPr lang="en-US" sz="1400" b="1">
                          <a:solidFill>
                            <a:srgbClr val="333333"/>
                          </a:solidFill>
                          <a:effectLst/>
                        </a:rPr>
                      </a:br>
                      <a:r>
                        <a:rPr lang="en-US" sz="1400" b="1">
                          <a:solidFill>
                            <a:srgbClr val="333333"/>
                          </a:solidFill>
                          <a:effectLst/>
                        </a:rPr>
                        <a:t>Period 7</a:t>
                      </a:r>
                      <a:br>
                        <a:rPr lang="en-US" sz="1400" b="1">
                          <a:solidFill>
                            <a:srgbClr val="333333"/>
                          </a:solidFill>
                          <a:effectLst/>
                        </a:rPr>
                      </a:br>
                      <a:r>
                        <a:rPr lang="en-US" sz="1400" b="1">
                          <a:solidFill>
                            <a:srgbClr val="333333"/>
                          </a:solidFill>
                          <a:effectLst/>
                          <a:hlinkClick r:id="rId3"/>
                        </a:rPr>
                        <a:t>20</a:t>
                      </a:r>
                      <a:r>
                        <a:rPr lang="en-US" sz="1400" b="1">
                          <a:solidFill>
                            <a:srgbClr val="333333"/>
                          </a:solidFill>
                          <a:effectLst/>
                        </a:rPr>
                        <a:t> Students</a:t>
                      </a:r>
                    </a:p>
                  </a:txBody>
                  <a:tcPr marL="15314" marR="15314" marT="15314" marB="15314"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a:spcBef>
                          <a:spcPts val="0"/>
                        </a:spcBef>
                        <a:spcAft>
                          <a:spcPts val="0"/>
                        </a:spcAft>
                      </a:pPr>
                      <a:r>
                        <a:rPr lang="en-US" sz="1400" b="1">
                          <a:solidFill>
                            <a:srgbClr val="333333"/>
                          </a:solidFill>
                          <a:effectLst/>
                          <a:hlinkClick r:id="rId4"/>
                        </a:rPr>
                        <a:t>Average</a:t>
                      </a:r>
                      <a:endParaRPr lang="en-US" sz="1400" b="1">
                        <a:solidFill>
                          <a:srgbClr val="333333"/>
                        </a:solidFill>
                        <a:effectLst/>
                      </a:endParaRPr>
                    </a:p>
                  </a:txBody>
                  <a:tcPr marL="15314" marR="15314" marT="15314" marB="15314" anchor="ctr">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r>
              <a:tr h="471659">
                <a:tc>
                  <a:txBody>
                    <a:bodyPr/>
                    <a:lstStyle/>
                    <a:p>
                      <a:pPr marL="0" marR="0" algn="l" fontAlgn="t">
                        <a:spcBef>
                          <a:spcPts val="0"/>
                        </a:spcBef>
                        <a:spcAft>
                          <a:spcPts val="0"/>
                        </a:spcAft>
                      </a:pPr>
                      <a:r>
                        <a:rPr lang="en-US" sz="1400">
                          <a:solidFill>
                            <a:srgbClr val="333333"/>
                          </a:solidFill>
                          <a:effectLst/>
                          <a:hlinkClick r:id=""/>
                        </a:rPr>
                        <a:t>Comprehension</a:t>
                      </a:r>
                      <a:endParaRPr lang="en-US" sz="1400">
                        <a:solidFill>
                          <a:srgbClr val="333333"/>
                        </a:solidFill>
                        <a:effectLst/>
                      </a:endParaRP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fontAlgn="t">
                        <a:spcBef>
                          <a:spcPts val="0"/>
                        </a:spcBef>
                        <a:spcAft>
                          <a:spcPts val="0"/>
                        </a:spcAft>
                      </a:pPr>
                      <a:r>
                        <a:rPr lang="en-US" sz="1400">
                          <a:solidFill>
                            <a:srgbClr val="333333"/>
                          </a:solidFill>
                          <a:effectLst/>
                        </a:rPr>
                        <a:t>88.15%</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400">
                          <a:solidFill>
                            <a:srgbClr val="333333"/>
                          </a:solidFill>
                          <a:effectLst/>
                        </a:rPr>
                        <a:t>94.48%</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400">
                          <a:solidFill>
                            <a:srgbClr val="333333"/>
                          </a:solidFill>
                          <a:effectLst/>
                        </a:rPr>
                        <a:t>93.91%</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400">
                          <a:solidFill>
                            <a:srgbClr val="333333"/>
                          </a:solidFill>
                          <a:effectLst/>
                        </a:rPr>
                        <a:t>94.29%</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400">
                          <a:solidFill>
                            <a:srgbClr val="333333"/>
                          </a:solidFill>
                          <a:effectLst/>
                        </a:rPr>
                        <a:t>89.09%</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400">
                          <a:solidFill>
                            <a:srgbClr val="333333"/>
                          </a:solidFill>
                          <a:effectLst/>
                        </a:rPr>
                        <a:t>88%</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400">
                          <a:solidFill>
                            <a:srgbClr val="333333"/>
                          </a:solidFill>
                          <a:effectLst/>
                        </a:rPr>
                        <a:t>91.09%</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r>
              <a:tr h="692175">
                <a:tc>
                  <a:txBody>
                    <a:bodyPr/>
                    <a:lstStyle/>
                    <a:p>
                      <a:pPr marL="0" marR="0" algn="l" fontAlgn="t">
                        <a:spcBef>
                          <a:spcPts val="0"/>
                        </a:spcBef>
                        <a:spcAft>
                          <a:spcPts val="0"/>
                        </a:spcAft>
                      </a:pPr>
                      <a:r>
                        <a:rPr lang="en-US" sz="1400">
                          <a:solidFill>
                            <a:srgbClr val="333333"/>
                          </a:solidFill>
                          <a:effectLst/>
                          <a:hlinkClick r:id=""/>
                        </a:rPr>
                        <a:t>Literary Element: Narrator</a:t>
                      </a:r>
                      <a:endParaRPr lang="en-US" sz="1400">
                        <a:solidFill>
                          <a:srgbClr val="333333"/>
                        </a:solidFill>
                        <a:effectLst/>
                      </a:endParaRP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fontAlgn="t">
                        <a:spcBef>
                          <a:spcPts val="0"/>
                        </a:spcBef>
                        <a:spcAft>
                          <a:spcPts val="0"/>
                        </a:spcAft>
                      </a:pPr>
                      <a:r>
                        <a:rPr lang="en-US" sz="1400">
                          <a:solidFill>
                            <a:srgbClr val="333333"/>
                          </a:solidFill>
                          <a:effectLst/>
                        </a:rPr>
                        <a:t>72.22%</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400">
                          <a:solidFill>
                            <a:srgbClr val="333333"/>
                          </a:solidFill>
                          <a:effectLst/>
                        </a:rPr>
                        <a:t>65.52%</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400">
                          <a:solidFill>
                            <a:srgbClr val="333333"/>
                          </a:solidFill>
                          <a:effectLst/>
                        </a:rPr>
                        <a:t>69.57%</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400">
                          <a:solidFill>
                            <a:srgbClr val="333333"/>
                          </a:solidFill>
                          <a:effectLst/>
                        </a:rPr>
                        <a:t>78.57%</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400">
                          <a:solidFill>
                            <a:srgbClr val="333333"/>
                          </a:solidFill>
                          <a:effectLst/>
                        </a:rPr>
                        <a:t>72.73%</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400">
                          <a:solidFill>
                            <a:srgbClr val="333333"/>
                          </a:solidFill>
                          <a:effectLst/>
                        </a:rPr>
                        <a:t>72.5%</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400">
                          <a:solidFill>
                            <a:srgbClr val="333333"/>
                          </a:solidFill>
                          <a:effectLst/>
                        </a:rPr>
                        <a:t>70.7%</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r>
              <a:tr h="912690">
                <a:tc>
                  <a:txBody>
                    <a:bodyPr/>
                    <a:lstStyle/>
                    <a:p>
                      <a:pPr marL="0" marR="0" algn="l" fontAlgn="t">
                        <a:spcBef>
                          <a:spcPts val="0"/>
                        </a:spcBef>
                        <a:spcAft>
                          <a:spcPts val="0"/>
                        </a:spcAft>
                      </a:pPr>
                      <a:r>
                        <a:rPr lang="en-US" sz="1400">
                          <a:solidFill>
                            <a:srgbClr val="333333"/>
                          </a:solidFill>
                          <a:effectLst/>
                          <a:hlinkClick r:id=""/>
                        </a:rPr>
                        <a:t>Reading Skills and Strategies</a:t>
                      </a:r>
                      <a:endParaRPr lang="en-US" sz="1400">
                        <a:solidFill>
                          <a:srgbClr val="333333"/>
                        </a:solidFill>
                        <a:effectLst/>
                      </a:endParaRP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fontAlgn="t">
                        <a:spcBef>
                          <a:spcPts val="0"/>
                        </a:spcBef>
                        <a:spcAft>
                          <a:spcPts val="0"/>
                        </a:spcAft>
                      </a:pPr>
                      <a:r>
                        <a:rPr lang="en-US" sz="1400">
                          <a:solidFill>
                            <a:srgbClr val="333333"/>
                          </a:solidFill>
                          <a:effectLst/>
                        </a:rPr>
                        <a:t>94.44%</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400">
                          <a:solidFill>
                            <a:srgbClr val="333333"/>
                          </a:solidFill>
                          <a:effectLst/>
                        </a:rPr>
                        <a:t>89.66%</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400">
                          <a:solidFill>
                            <a:srgbClr val="333333"/>
                          </a:solidFill>
                          <a:effectLst/>
                        </a:rPr>
                        <a:t>95.65%</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400">
                          <a:solidFill>
                            <a:srgbClr val="333333"/>
                          </a:solidFill>
                          <a:effectLst/>
                        </a:rPr>
                        <a:t>92.86%</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c>
                  <a:txBody>
                    <a:bodyPr/>
                    <a:lstStyle/>
                    <a:p>
                      <a:pPr marL="0" marR="0" fontAlgn="t">
                        <a:spcBef>
                          <a:spcPts val="0"/>
                        </a:spcBef>
                        <a:spcAft>
                          <a:spcPts val="0"/>
                        </a:spcAft>
                      </a:pPr>
                      <a:r>
                        <a:rPr lang="en-US" sz="1400">
                          <a:solidFill>
                            <a:srgbClr val="333333"/>
                          </a:solidFill>
                          <a:effectLst/>
                        </a:rPr>
                        <a:t>86.36%</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400">
                          <a:solidFill>
                            <a:srgbClr val="333333"/>
                          </a:solidFill>
                          <a:effectLst/>
                        </a:rPr>
                        <a:t>87.5%</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400">
                          <a:solidFill>
                            <a:srgbClr val="333333"/>
                          </a:solidFill>
                          <a:effectLst/>
                        </a:rPr>
                        <a:t>91.02%</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04BC04"/>
                    </a:solidFill>
                  </a:tcPr>
                </a:tc>
              </a:tr>
              <a:tr h="471659">
                <a:tc>
                  <a:txBody>
                    <a:bodyPr/>
                    <a:lstStyle/>
                    <a:p>
                      <a:pPr marL="0" marR="0" algn="l" fontAlgn="t">
                        <a:spcBef>
                          <a:spcPts val="0"/>
                        </a:spcBef>
                        <a:spcAft>
                          <a:spcPts val="0"/>
                        </a:spcAft>
                      </a:pPr>
                      <a:r>
                        <a:rPr lang="en-US" sz="1400">
                          <a:solidFill>
                            <a:srgbClr val="333333"/>
                          </a:solidFill>
                          <a:effectLst/>
                          <a:hlinkClick r:id=""/>
                        </a:rPr>
                        <a:t>Vocabulary</a:t>
                      </a:r>
                      <a:endParaRPr lang="en-US" sz="1400">
                        <a:solidFill>
                          <a:srgbClr val="333333"/>
                        </a:solidFill>
                        <a:effectLst/>
                      </a:endParaRP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5F5F5"/>
                    </a:solidFill>
                  </a:tcPr>
                </a:tc>
                <a:tc>
                  <a:txBody>
                    <a:bodyPr/>
                    <a:lstStyle/>
                    <a:p>
                      <a:pPr marL="0" marR="0" fontAlgn="t">
                        <a:spcBef>
                          <a:spcPts val="0"/>
                        </a:spcBef>
                        <a:spcAft>
                          <a:spcPts val="0"/>
                        </a:spcAft>
                      </a:pPr>
                      <a:r>
                        <a:rPr lang="en-US" sz="1400">
                          <a:solidFill>
                            <a:srgbClr val="333333"/>
                          </a:solidFill>
                          <a:effectLst/>
                        </a:rPr>
                        <a:t>67.04%</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400">
                          <a:solidFill>
                            <a:srgbClr val="333333"/>
                          </a:solidFill>
                          <a:effectLst/>
                        </a:rPr>
                        <a:t>60%</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400">
                          <a:solidFill>
                            <a:srgbClr val="333333"/>
                          </a:solidFill>
                          <a:effectLst/>
                        </a:rPr>
                        <a:t>65.22%</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400">
                          <a:solidFill>
                            <a:srgbClr val="333333"/>
                          </a:solidFill>
                          <a:effectLst/>
                        </a:rPr>
                        <a:t>51.43%</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EF9B01"/>
                    </a:solidFill>
                  </a:tcPr>
                </a:tc>
                <a:tc>
                  <a:txBody>
                    <a:bodyPr/>
                    <a:lstStyle/>
                    <a:p>
                      <a:pPr marL="0" marR="0" fontAlgn="t">
                        <a:spcBef>
                          <a:spcPts val="0"/>
                        </a:spcBef>
                        <a:spcAft>
                          <a:spcPts val="0"/>
                        </a:spcAft>
                      </a:pPr>
                      <a:r>
                        <a:rPr lang="en-US" sz="1400">
                          <a:solidFill>
                            <a:srgbClr val="333333"/>
                          </a:solidFill>
                          <a:effectLst/>
                        </a:rPr>
                        <a:t>66.82%</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400">
                          <a:solidFill>
                            <a:srgbClr val="333333"/>
                          </a:solidFill>
                          <a:effectLst/>
                        </a:rPr>
                        <a:t>70.5%</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400">
                          <a:solidFill>
                            <a:srgbClr val="333333"/>
                          </a:solidFill>
                          <a:effectLst/>
                        </a:rPr>
                        <a:t>64.77%</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00"/>
                    </a:solidFill>
                  </a:tcPr>
                </a:tc>
              </a:tr>
              <a:tr h="471659">
                <a:tc>
                  <a:txBody>
                    <a:bodyPr/>
                    <a:lstStyle/>
                    <a:p>
                      <a:pPr marL="0" marR="0" algn="l" fontAlgn="t">
                        <a:spcBef>
                          <a:spcPts val="0"/>
                        </a:spcBef>
                        <a:spcAft>
                          <a:spcPts val="0"/>
                        </a:spcAft>
                      </a:pPr>
                      <a:r>
                        <a:rPr lang="en-US" sz="1400">
                          <a:solidFill>
                            <a:srgbClr val="333333"/>
                          </a:solidFill>
                          <a:effectLst/>
                        </a:rPr>
                        <a:t>Overall Exam</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F5F5F5"/>
                    </a:solidFill>
                  </a:tcPr>
                </a:tc>
                <a:tc>
                  <a:txBody>
                    <a:bodyPr/>
                    <a:lstStyle/>
                    <a:p>
                      <a:pPr marL="0" marR="0" fontAlgn="t">
                        <a:spcBef>
                          <a:spcPts val="0"/>
                        </a:spcBef>
                        <a:spcAft>
                          <a:spcPts val="0"/>
                        </a:spcAft>
                      </a:pPr>
                      <a:r>
                        <a:rPr lang="en-US" sz="1400">
                          <a:solidFill>
                            <a:srgbClr val="333333"/>
                          </a:solidFill>
                          <a:effectLst/>
                        </a:rPr>
                        <a:t>76.02%</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400">
                          <a:solidFill>
                            <a:srgbClr val="333333"/>
                          </a:solidFill>
                          <a:effectLst/>
                        </a:rPr>
                        <a:t>72.78%</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400">
                          <a:solidFill>
                            <a:srgbClr val="333333"/>
                          </a:solidFill>
                          <a:effectLst/>
                        </a:rPr>
                        <a:t>76.43%</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400">
                          <a:solidFill>
                            <a:srgbClr val="333333"/>
                          </a:solidFill>
                          <a:effectLst/>
                        </a:rPr>
                        <a:t>69.93%</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FFFF00"/>
                    </a:solidFill>
                  </a:tcPr>
                </a:tc>
                <a:tc>
                  <a:txBody>
                    <a:bodyPr/>
                    <a:lstStyle/>
                    <a:p>
                      <a:pPr marL="0" marR="0" fontAlgn="t">
                        <a:spcBef>
                          <a:spcPts val="0"/>
                        </a:spcBef>
                        <a:spcAft>
                          <a:spcPts val="0"/>
                        </a:spcAft>
                      </a:pPr>
                      <a:r>
                        <a:rPr lang="en-US" sz="1400">
                          <a:solidFill>
                            <a:srgbClr val="333333"/>
                          </a:solidFill>
                          <a:effectLst/>
                        </a:rPr>
                        <a:t>75.36%</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400">
                          <a:solidFill>
                            <a:srgbClr val="333333"/>
                          </a:solidFill>
                          <a:effectLst/>
                        </a:rPr>
                        <a:t>77.1%</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c>
                  <a:txBody>
                    <a:bodyPr/>
                    <a:lstStyle/>
                    <a:p>
                      <a:pPr marL="0" marR="0" fontAlgn="t">
                        <a:spcBef>
                          <a:spcPts val="0"/>
                        </a:spcBef>
                        <a:spcAft>
                          <a:spcPts val="0"/>
                        </a:spcAft>
                      </a:pPr>
                      <a:r>
                        <a:rPr lang="en-US" sz="1400" dirty="0">
                          <a:solidFill>
                            <a:srgbClr val="333333"/>
                          </a:solidFill>
                          <a:effectLst/>
                        </a:rPr>
                        <a:t>75.08%</a:t>
                      </a:r>
                    </a:p>
                  </a:txBody>
                  <a:tcPr marL="15314" marR="15314" marT="15314" marB="15314">
                    <a:lnL w="9525" cap="flat" cmpd="sng" algn="ctr">
                      <a:solidFill>
                        <a:srgbClr val="8A8A8A"/>
                      </a:solidFill>
                      <a:prstDash val="solid"/>
                      <a:round/>
                      <a:headEnd type="none" w="med" len="med"/>
                      <a:tailEnd type="none" w="med" len="med"/>
                    </a:lnL>
                    <a:lnR w="9525" cap="flat" cmpd="sng" algn="ctr">
                      <a:solidFill>
                        <a:srgbClr val="8A8A8A"/>
                      </a:solidFill>
                      <a:prstDash val="solid"/>
                      <a:round/>
                      <a:headEnd type="none" w="med" len="med"/>
                      <a:tailEnd type="none" w="med" len="med"/>
                    </a:lnR>
                    <a:lnT w="9525" cap="flat" cmpd="sng" algn="ctr">
                      <a:solidFill>
                        <a:srgbClr val="DFDFDF"/>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80DC02"/>
                    </a:solidFill>
                  </a:tcPr>
                </a:tc>
              </a:tr>
            </a:tbl>
          </a:graphicData>
        </a:graphic>
      </p:graphicFrame>
      <p:sp>
        <p:nvSpPr>
          <p:cNvPr id="5" name="Rectangle 3"/>
          <p:cNvSpPr>
            <a:spLocks noChangeArrowheads="1"/>
          </p:cNvSpPr>
          <p:nvPr/>
        </p:nvSpPr>
        <p:spPr bwMode="auto">
          <a:xfrm>
            <a:off x="1263650" y="175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634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p:nvPr/>
        </p:nvSpPr>
        <p:spPr>
          <a:xfrm>
            <a:off x="304800" y="1828800"/>
            <a:ext cx="85344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57200" y="2057400"/>
            <a:ext cx="8153400" cy="3477875"/>
          </a:xfrm>
          <a:prstGeom prst="rect">
            <a:avLst/>
          </a:prstGeom>
          <a:solidFill>
            <a:schemeClr val="bg2"/>
          </a:solidFill>
        </p:spPr>
        <p:txBody>
          <a:bodyPr wrap="square" rtlCol="0">
            <a:spAutoFit/>
          </a:bodyPr>
          <a:lstStyle/>
          <a:p>
            <a:r>
              <a:rPr lang="en-US" sz="2000" dirty="0" smtClean="0"/>
              <a:t>Analysis:</a:t>
            </a:r>
          </a:p>
          <a:p>
            <a:pPr marL="342900" indent="-342900">
              <a:buFont typeface="Arial" pitchFamily="34" charset="0"/>
              <a:buChar char="•"/>
            </a:pPr>
            <a:r>
              <a:rPr lang="en-US" sz="2000" dirty="0" smtClean="0"/>
              <a:t>The graph was originally alarming to see 19% of students were not proficient.  Then I looked at the table that broke the data down by strand and class.  I noticed that Data Director was including students from my 5</a:t>
            </a:r>
            <a:r>
              <a:rPr lang="en-US" sz="2000" baseline="30000" dirty="0" smtClean="0"/>
              <a:t>th</a:t>
            </a:r>
            <a:r>
              <a:rPr lang="en-US" sz="2000" dirty="0" smtClean="0"/>
              <a:t> hour yearbook class that had not taken the assessment (as they have LA with a different teacher). </a:t>
            </a:r>
          </a:p>
          <a:p>
            <a:pPr marL="342900" indent="-342900">
              <a:buFont typeface="Arial" pitchFamily="34" charset="0"/>
              <a:buChar char="•"/>
            </a:pPr>
            <a:r>
              <a:rPr lang="en-US" sz="2000" dirty="0" smtClean="0"/>
              <a:t>Once that was ruled out, I determined that problematic area on the last story/quiz had greatly improved (to the 90% percentile), but the role of the narrator as a literary element was problematic as well as vocabulary.</a:t>
            </a:r>
            <a:endParaRPr lang="en-US" sz="2000" dirty="0"/>
          </a:p>
        </p:txBody>
      </p:sp>
    </p:spTree>
    <p:extLst>
      <p:ext uri="{BB962C8B-B14F-4D97-AF65-F5344CB8AC3E}">
        <p14:creationId xmlns:p14="http://schemas.microsoft.com/office/powerpoint/2010/main" val="188174283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109</TotalTime>
  <Words>1611</Words>
  <Application>Microsoft Office PowerPoint</Application>
  <PresentationFormat>On-screen Show (4:3)</PresentationFormat>
  <Paragraphs>216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Apothecary</vt:lpstr>
      <vt:lpstr>DB 101</vt:lpstr>
      <vt:lpstr>Short story unit</vt:lpstr>
      <vt:lpstr>Merging the unit with db101</vt:lpstr>
      <vt:lpstr>More Merger</vt:lpstr>
      <vt:lpstr>The end of the unit</vt:lpstr>
      <vt:lpstr>Where did DB101 fit in?</vt:lpstr>
      <vt:lpstr>Data</vt:lpstr>
      <vt:lpstr>“The monkey’s paw”</vt:lpstr>
      <vt:lpstr>“The tell-tale heart”</vt:lpstr>
      <vt:lpstr>“There will come soft rains”</vt:lpstr>
      <vt:lpstr>Side by side</vt:lpstr>
      <vt:lpstr>Interventions</vt:lpstr>
      <vt:lpstr>Now what?</vt:lpstr>
      <vt:lpstr>What role will DD play?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 101</dc:title>
  <dc:creator>mike</dc:creator>
  <cp:lastModifiedBy>mike</cp:lastModifiedBy>
  <cp:revision>11</cp:revision>
  <dcterms:created xsi:type="dcterms:W3CDTF">2012-06-11T15:50:38Z</dcterms:created>
  <dcterms:modified xsi:type="dcterms:W3CDTF">2012-06-11T17:40:02Z</dcterms:modified>
</cp:coreProperties>
</file>