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80" r:id="rId3"/>
    <p:sldId id="257" r:id="rId4"/>
    <p:sldId id="258" r:id="rId5"/>
    <p:sldId id="281" r:id="rId6"/>
    <p:sldId id="282" r:id="rId7"/>
    <p:sldId id="283" r:id="rId8"/>
    <p:sldId id="284" r:id="rId9"/>
    <p:sldId id="285" r:id="rId10"/>
    <p:sldId id="264" r:id="rId11"/>
    <p:sldId id="286" r:id="rId12"/>
    <p:sldId id="297" r:id="rId13"/>
    <p:sldId id="298" r:id="rId14"/>
    <p:sldId id="289" r:id="rId15"/>
    <p:sldId id="293" r:id="rId16"/>
    <p:sldId id="296" r:id="rId17"/>
    <p:sldId id="295" r:id="rId18"/>
    <p:sldId id="267" r:id="rId19"/>
    <p:sldId id="268" r:id="rId20"/>
    <p:sldId id="269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84808" autoAdjust="0"/>
  </p:normalViewPr>
  <p:slideViewPr>
    <p:cSldViewPr>
      <p:cViewPr varScale="1">
        <p:scale>
          <a:sx n="62" d="100"/>
          <a:sy n="62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4CF2B-4F6F-436C-A36E-1C6F70B705B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859268-3753-4539-9AB4-236B970EF4E5}">
      <dgm:prSet phldrT="[Text]"/>
      <dgm:spPr/>
      <dgm:t>
        <a:bodyPr/>
        <a:lstStyle/>
        <a:p>
          <a:r>
            <a:rPr lang="en-US" dirty="0" smtClean="0"/>
            <a:t>Identify Power Standards</a:t>
          </a:r>
          <a:endParaRPr lang="en-US" dirty="0"/>
        </a:p>
      </dgm:t>
    </dgm:pt>
    <dgm:pt modelId="{18EDB4AD-FB99-4433-933F-BE8E65C0954A}" type="parTrans" cxnId="{35F16302-308F-47B1-9CEB-436DFA6E3954}">
      <dgm:prSet/>
      <dgm:spPr/>
      <dgm:t>
        <a:bodyPr/>
        <a:lstStyle/>
        <a:p>
          <a:endParaRPr lang="en-US"/>
        </a:p>
      </dgm:t>
    </dgm:pt>
    <dgm:pt modelId="{4B8C2CE6-C791-4ABA-9544-FCCA883EF96B}" type="sibTrans" cxnId="{35F16302-308F-47B1-9CEB-436DFA6E3954}">
      <dgm:prSet/>
      <dgm:spPr/>
      <dgm:t>
        <a:bodyPr/>
        <a:lstStyle/>
        <a:p>
          <a:endParaRPr lang="en-US"/>
        </a:p>
      </dgm:t>
    </dgm:pt>
    <dgm:pt modelId="{1891F0C9-31D5-4C9E-AEC3-3C4D41CE2AA2}">
      <dgm:prSet phldrT="[Text]"/>
      <dgm:spPr/>
      <dgm:t>
        <a:bodyPr/>
        <a:lstStyle/>
        <a:p>
          <a:r>
            <a:rPr lang="en-US" dirty="0" smtClean="0"/>
            <a:t>Unpack standards</a:t>
          </a:r>
          <a:endParaRPr lang="en-US" dirty="0"/>
        </a:p>
      </dgm:t>
    </dgm:pt>
    <dgm:pt modelId="{0C53457C-6E4D-4917-8895-334AA0001855}" type="parTrans" cxnId="{09A950BF-204F-4643-83A4-07839EF6FF6D}">
      <dgm:prSet/>
      <dgm:spPr/>
      <dgm:t>
        <a:bodyPr/>
        <a:lstStyle/>
        <a:p>
          <a:endParaRPr lang="en-US" dirty="0"/>
        </a:p>
      </dgm:t>
    </dgm:pt>
    <dgm:pt modelId="{B5ACC6B0-3EA6-449A-8F13-4CE1C2534A27}" type="sibTrans" cxnId="{09A950BF-204F-4643-83A4-07839EF6FF6D}">
      <dgm:prSet/>
      <dgm:spPr/>
      <dgm:t>
        <a:bodyPr/>
        <a:lstStyle/>
        <a:p>
          <a:endParaRPr lang="en-US"/>
        </a:p>
      </dgm:t>
    </dgm:pt>
    <dgm:pt modelId="{A1604AD0-D3D7-4664-9BB0-0FABD5E5F4CC}">
      <dgm:prSet phldrT="[Text]"/>
      <dgm:spPr/>
      <dgm:t>
        <a:bodyPr/>
        <a:lstStyle/>
        <a:p>
          <a:r>
            <a:rPr lang="en-US" dirty="0" smtClean="0"/>
            <a:t>Link standards to units</a:t>
          </a:r>
          <a:endParaRPr lang="en-US" dirty="0"/>
        </a:p>
      </dgm:t>
    </dgm:pt>
    <dgm:pt modelId="{A2A4575D-F052-433B-A137-E17A28CF4837}" type="parTrans" cxnId="{FD88597A-6B5D-4131-AF71-4CDD1BB949A8}">
      <dgm:prSet/>
      <dgm:spPr/>
      <dgm:t>
        <a:bodyPr/>
        <a:lstStyle/>
        <a:p>
          <a:endParaRPr lang="en-US" dirty="0"/>
        </a:p>
      </dgm:t>
    </dgm:pt>
    <dgm:pt modelId="{6E278F9E-0A3A-4ECC-B855-A598C727D7C8}" type="sibTrans" cxnId="{FD88597A-6B5D-4131-AF71-4CDD1BB949A8}">
      <dgm:prSet/>
      <dgm:spPr/>
      <dgm:t>
        <a:bodyPr/>
        <a:lstStyle/>
        <a:p>
          <a:endParaRPr lang="en-US"/>
        </a:p>
      </dgm:t>
    </dgm:pt>
    <dgm:pt modelId="{917DC761-1271-4C10-A7A8-8B5216967E90}">
      <dgm:prSet phldrT="[Text]"/>
      <dgm:spPr/>
      <dgm:t>
        <a:bodyPr/>
        <a:lstStyle/>
        <a:p>
          <a:r>
            <a:rPr lang="en-US" dirty="0" smtClean="0"/>
            <a:t>Observe pacing guides</a:t>
          </a:r>
          <a:endParaRPr lang="en-US" dirty="0"/>
        </a:p>
      </dgm:t>
    </dgm:pt>
    <dgm:pt modelId="{D5947D32-8CAE-40F6-9B78-325B8ED8F25C}" type="parTrans" cxnId="{B5DC7E4E-66F3-4A27-82F8-53BDDA0B4355}">
      <dgm:prSet/>
      <dgm:spPr/>
      <dgm:t>
        <a:bodyPr/>
        <a:lstStyle/>
        <a:p>
          <a:endParaRPr lang="en-US" dirty="0"/>
        </a:p>
      </dgm:t>
    </dgm:pt>
    <dgm:pt modelId="{4A706AFA-26BB-42BF-A8A6-A585138314BF}" type="sibTrans" cxnId="{B5DC7E4E-66F3-4A27-82F8-53BDDA0B4355}">
      <dgm:prSet/>
      <dgm:spPr/>
      <dgm:t>
        <a:bodyPr/>
        <a:lstStyle/>
        <a:p>
          <a:endParaRPr lang="en-US"/>
        </a:p>
      </dgm:t>
    </dgm:pt>
    <dgm:pt modelId="{CA4DA1B2-4D04-427F-A2CB-5D5559EF0CFA}" type="pres">
      <dgm:prSet presAssocID="{C864CF2B-4F6F-436C-A36E-1C6F70B705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AF65349-0AB8-4E62-9C6F-4E63F7DFA447}" type="pres">
      <dgm:prSet presAssocID="{C1859268-3753-4539-9AB4-236B970EF4E5}" presName="hierRoot1" presStyleCnt="0"/>
      <dgm:spPr/>
    </dgm:pt>
    <dgm:pt modelId="{09AA728D-C112-4070-AB72-744EA28FAF03}" type="pres">
      <dgm:prSet presAssocID="{C1859268-3753-4539-9AB4-236B970EF4E5}" presName="composite" presStyleCnt="0"/>
      <dgm:spPr/>
    </dgm:pt>
    <dgm:pt modelId="{2B6D7F96-DB45-4375-AE18-485D9A6156FD}" type="pres">
      <dgm:prSet presAssocID="{C1859268-3753-4539-9AB4-236B970EF4E5}" presName="background" presStyleLbl="node0" presStyleIdx="0" presStyleCnt="1"/>
      <dgm:spPr/>
    </dgm:pt>
    <dgm:pt modelId="{448A19E0-F824-43C8-8E7E-C209AB0B0EA2}" type="pres">
      <dgm:prSet presAssocID="{C1859268-3753-4539-9AB4-236B970EF4E5}" presName="text" presStyleLbl="fgAcc0" presStyleIdx="0" presStyleCnt="1" custScaleX="2039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7275EB-C6B1-44B7-BD31-0881465DE9B8}" type="pres">
      <dgm:prSet presAssocID="{C1859268-3753-4539-9AB4-236B970EF4E5}" presName="hierChild2" presStyleCnt="0"/>
      <dgm:spPr/>
    </dgm:pt>
    <dgm:pt modelId="{30400D5D-12F4-492F-90C7-4798009C2A59}" type="pres">
      <dgm:prSet presAssocID="{0C53457C-6E4D-4917-8895-334AA0001855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43213B2-E6F4-4FAC-89F7-7FC42C085821}" type="pres">
      <dgm:prSet presAssocID="{1891F0C9-31D5-4C9E-AEC3-3C4D41CE2AA2}" presName="hierRoot2" presStyleCnt="0"/>
      <dgm:spPr/>
    </dgm:pt>
    <dgm:pt modelId="{D75F25A4-CDC2-4C91-9AF5-A76D0D5D48A5}" type="pres">
      <dgm:prSet presAssocID="{1891F0C9-31D5-4C9E-AEC3-3C4D41CE2AA2}" presName="composite2" presStyleCnt="0"/>
      <dgm:spPr/>
    </dgm:pt>
    <dgm:pt modelId="{58331186-AE93-4886-ABAC-6C5830164D1B}" type="pres">
      <dgm:prSet presAssocID="{1891F0C9-31D5-4C9E-AEC3-3C4D41CE2AA2}" presName="background2" presStyleLbl="node2" presStyleIdx="0" presStyleCnt="1"/>
      <dgm:spPr/>
    </dgm:pt>
    <dgm:pt modelId="{9F8834E5-5CA9-40B3-A78A-2C4799E4F08F}" type="pres">
      <dgm:prSet presAssocID="{1891F0C9-31D5-4C9E-AEC3-3C4D41CE2AA2}" presName="text2" presStyleLbl="fgAcc2" presStyleIdx="0" presStyleCnt="1" custScaleX="271188" custLinFactNeighborX="2967" custLinFactNeighborY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10D17-E6BF-4F91-9E79-19E67B6B6118}" type="pres">
      <dgm:prSet presAssocID="{1891F0C9-31D5-4C9E-AEC3-3C4D41CE2AA2}" presName="hierChild3" presStyleCnt="0"/>
      <dgm:spPr/>
    </dgm:pt>
    <dgm:pt modelId="{494D5FD0-E52E-48D2-BCAF-9FF72C5C833A}" type="pres">
      <dgm:prSet presAssocID="{A2A4575D-F052-433B-A137-E17A28CF4837}" presName="Name17" presStyleLbl="parChTrans1D3" presStyleIdx="0" presStyleCnt="1"/>
      <dgm:spPr/>
      <dgm:t>
        <a:bodyPr/>
        <a:lstStyle/>
        <a:p>
          <a:endParaRPr lang="en-US"/>
        </a:p>
      </dgm:t>
    </dgm:pt>
    <dgm:pt modelId="{A17E8171-79D5-48A9-9FF2-28955727023B}" type="pres">
      <dgm:prSet presAssocID="{A1604AD0-D3D7-4664-9BB0-0FABD5E5F4CC}" presName="hierRoot3" presStyleCnt="0"/>
      <dgm:spPr/>
    </dgm:pt>
    <dgm:pt modelId="{BBDDF927-5736-4A09-A5E4-EA3C07148A04}" type="pres">
      <dgm:prSet presAssocID="{A1604AD0-D3D7-4664-9BB0-0FABD5E5F4CC}" presName="composite3" presStyleCnt="0"/>
      <dgm:spPr/>
    </dgm:pt>
    <dgm:pt modelId="{873751EE-D61D-4114-8E89-37485DFEAAC0}" type="pres">
      <dgm:prSet presAssocID="{A1604AD0-D3D7-4664-9BB0-0FABD5E5F4CC}" presName="background3" presStyleLbl="node3" presStyleIdx="0" presStyleCnt="1"/>
      <dgm:spPr/>
    </dgm:pt>
    <dgm:pt modelId="{1FE2F182-2960-44BB-A90C-1188B6586A2D}" type="pres">
      <dgm:prSet presAssocID="{A1604AD0-D3D7-4664-9BB0-0FABD5E5F4CC}" presName="text3" presStyleLbl="fgAcc3" presStyleIdx="0" presStyleCnt="1" custScaleX="3434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714AB7-D2BC-4A93-9F08-195D1899CB06}" type="pres">
      <dgm:prSet presAssocID="{A1604AD0-D3D7-4664-9BB0-0FABD5E5F4CC}" presName="hierChild4" presStyleCnt="0"/>
      <dgm:spPr/>
    </dgm:pt>
    <dgm:pt modelId="{EB0D4EE9-8E94-4BEE-A5DE-865F89F0A4C4}" type="pres">
      <dgm:prSet presAssocID="{D5947D32-8CAE-40F6-9B78-325B8ED8F25C}" presName="Name23" presStyleLbl="parChTrans1D4" presStyleIdx="0" presStyleCnt="1"/>
      <dgm:spPr/>
      <dgm:t>
        <a:bodyPr/>
        <a:lstStyle/>
        <a:p>
          <a:endParaRPr lang="en-US"/>
        </a:p>
      </dgm:t>
    </dgm:pt>
    <dgm:pt modelId="{C4A313AB-E811-4E24-A887-C69D257CB01C}" type="pres">
      <dgm:prSet presAssocID="{917DC761-1271-4C10-A7A8-8B5216967E90}" presName="hierRoot4" presStyleCnt="0"/>
      <dgm:spPr/>
    </dgm:pt>
    <dgm:pt modelId="{8D53A146-B800-484F-A94F-6F24DD04C4E8}" type="pres">
      <dgm:prSet presAssocID="{917DC761-1271-4C10-A7A8-8B5216967E90}" presName="composite4" presStyleCnt="0"/>
      <dgm:spPr/>
    </dgm:pt>
    <dgm:pt modelId="{42EFE035-487C-46CB-924D-4126F4321E48}" type="pres">
      <dgm:prSet presAssocID="{917DC761-1271-4C10-A7A8-8B5216967E90}" presName="background4" presStyleLbl="node4" presStyleIdx="0" presStyleCnt="1"/>
      <dgm:spPr/>
    </dgm:pt>
    <dgm:pt modelId="{F2F51051-0C3F-4A12-9D46-1E30D6F5E9DE}" type="pres">
      <dgm:prSet presAssocID="{917DC761-1271-4C10-A7A8-8B5216967E90}" presName="text4" presStyleLbl="fgAcc4" presStyleIdx="0" presStyleCnt="1" custScaleX="4411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B1BBD6-80E2-4892-AFCE-BE54CDBC5E3E}" type="pres">
      <dgm:prSet presAssocID="{917DC761-1271-4C10-A7A8-8B5216967E90}" presName="hierChild5" presStyleCnt="0"/>
      <dgm:spPr/>
    </dgm:pt>
  </dgm:ptLst>
  <dgm:cxnLst>
    <dgm:cxn modelId="{BA8BF4F3-13D3-482C-B797-9D71ADCAC42F}" type="presOf" srcId="{917DC761-1271-4C10-A7A8-8B5216967E90}" destId="{F2F51051-0C3F-4A12-9D46-1E30D6F5E9DE}" srcOrd="0" destOrd="0" presId="urn:microsoft.com/office/officeart/2005/8/layout/hierarchy1"/>
    <dgm:cxn modelId="{FD88597A-6B5D-4131-AF71-4CDD1BB949A8}" srcId="{1891F0C9-31D5-4C9E-AEC3-3C4D41CE2AA2}" destId="{A1604AD0-D3D7-4664-9BB0-0FABD5E5F4CC}" srcOrd="0" destOrd="0" parTransId="{A2A4575D-F052-433B-A137-E17A28CF4837}" sibTransId="{6E278F9E-0A3A-4ECC-B855-A598C727D7C8}"/>
    <dgm:cxn modelId="{1F321CDA-854B-43E1-B3F8-32395C453FE5}" type="presOf" srcId="{A1604AD0-D3D7-4664-9BB0-0FABD5E5F4CC}" destId="{1FE2F182-2960-44BB-A90C-1188B6586A2D}" srcOrd="0" destOrd="0" presId="urn:microsoft.com/office/officeart/2005/8/layout/hierarchy1"/>
    <dgm:cxn modelId="{14DA6623-9E57-434B-9B3E-2377C13D0D69}" type="presOf" srcId="{0C53457C-6E4D-4917-8895-334AA0001855}" destId="{30400D5D-12F4-492F-90C7-4798009C2A59}" srcOrd="0" destOrd="0" presId="urn:microsoft.com/office/officeart/2005/8/layout/hierarchy1"/>
    <dgm:cxn modelId="{F3DAD854-905E-4B08-9BCE-166DC2CEE28F}" type="presOf" srcId="{D5947D32-8CAE-40F6-9B78-325B8ED8F25C}" destId="{EB0D4EE9-8E94-4BEE-A5DE-865F89F0A4C4}" srcOrd="0" destOrd="0" presId="urn:microsoft.com/office/officeart/2005/8/layout/hierarchy1"/>
    <dgm:cxn modelId="{CAC51364-279D-46E5-B49D-DC1014BB83E5}" type="presOf" srcId="{A2A4575D-F052-433B-A137-E17A28CF4837}" destId="{494D5FD0-E52E-48D2-BCAF-9FF72C5C833A}" srcOrd="0" destOrd="0" presId="urn:microsoft.com/office/officeart/2005/8/layout/hierarchy1"/>
    <dgm:cxn modelId="{35F16302-308F-47B1-9CEB-436DFA6E3954}" srcId="{C864CF2B-4F6F-436C-A36E-1C6F70B705BE}" destId="{C1859268-3753-4539-9AB4-236B970EF4E5}" srcOrd="0" destOrd="0" parTransId="{18EDB4AD-FB99-4433-933F-BE8E65C0954A}" sibTransId="{4B8C2CE6-C791-4ABA-9544-FCCA883EF96B}"/>
    <dgm:cxn modelId="{E2C496F7-03E5-4527-8986-14D5956FB2DD}" type="presOf" srcId="{C864CF2B-4F6F-436C-A36E-1C6F70B705BE}" destId="{CA4DA1B2-4D04-427F-A2CB-5D5559EF0CFA}" srcOrd="0" destOrd="0" presId="urn:microsoft.com/office/officeart/2005/8/layout/hierarchy1"/>
    <dgm:cxn modelId="{B5DC7E4E-66F3-4A27-82F8-53BDDA0B4355}" srcId="{A1604AD0-D3D7-4664-9BB0-0FABD5E5F4CC}" destId="{917DC761-1271-4C10-A7A8-8B5216967E90}" srcOrd="0" destOrd="0" parTransId="{D5947D32-8CAE-40F6-9B78-325B8ED8F25C}" sibTransId="{4A706AFA-26BB-42BF-A8A6-A585138314BF}"/>
    <dgm:cxn modelId="{09A950BF-204F-4643-83A4-07839EF6FF6D}" srcId="{C1859268-3753-4539-9AB4-236B970EF4E5}" destId="{1891F0C9-31D5-4C9E-AEC3-3C4D41CE2AA2}" srcOrd="0" destOrd="0" parTransId="{0C53457C-6E4D-4917-8895-334AA0001855}" sibTransId="{B5ACC6B0-3EA6-449A-8F13-4CE1C2534A27}"/>
    <dgm:cxn modelId="{FF31AF5A-54D9-4D85-8D8D-701BDAF7E9F5}" type="presOf" srcId="{1891F0C9-31D5-4C9E-AEC3-3C4D41CE2AA2}" destId="{9F8834E5-5CA9-40B3-A78A-2C4799E4F08F}" srcOrd="0" destOrd="0" presId="urn:microsoft.com/office/officeart/2005/8/layout/hierarchy1"/>
    <dgm:cxn modelId="{77E93AD0-7D94-4BDC-A164-4ED5D15DA253}" type="presOf" srcId="{C1859268-3753-4539-9AB4-236B970EF4E5}" destId="{448A19E0-F824-43C8-8E7E-C209AB0B0EA2}" srcOrd="0" destOrd="0" presId="urn:microsoft.com/office/officeart/2005/8/layout/hierarchy1"/>
    <dgm:cxn modelId="{65B3BCAF-1A2C-443C-91EC-130B8BE9D18A}" type="presParOf" srcId="{CA4DA1B2-4D04-427F-A2CB-5D5559EF0CFA}" destId="{5AF65349-0AB8-4E62-9C6F-4E63F7DFA447}" srcOrd="0" destOrd="0" presId="urn:microsoft.com/office/officeart/2005/8/layout/hierarchy1"/>
    <dgm:cxn modelId="{39E130B3-7787-4DC9-A25E-12705800D4B9}" type="presParOf" srcId="{5AF65349-0AB8-4E62-9C6F-4E63F7DFA447}" destId="{09AA728D-C112-4070-AB72-744EA28FAF03}" srcOrd="0" destOrd="0" presId="urn:microsoft.com/office/officeart/2005/8/layout/hierarchy1"/>
    <dgm:cxn modelId="{00B745A0-1E97-482A-9169-D3C7B5CEBF0C}" type="presParOf" srcId="{09AA728D-C112-4070-AB72-744EA28FAF03}" destId="{2B6D7F96-DB45-4375-AE18-485D9A6156FD}" srcOrd="0" destOrd="0" presId="urn:microsoft.com/office/officeart/2005/8/layout/hierarchy1"/>
    <dgm:cxn modelId="{4AD4CAA6-1406-4DC2-BFB9-50379C49C3F1}" type="presParOf" srcId="{09AA728D-C112-4070-AB72-744EA28FAF03}" destId="{448A19E0-F824-43C8-8E7E-C209AB0B0EA2}" srcOrd="1" destOrd="0" presId="urn:microsoft.com/office/officeart/2005/8/layout/hierarchy1"/>
    <dgm:cxn modelId="{EA336914-C7F0-4B8F-975F-E51C15A5F368}" type="presParOf" srcId="{5AF65349-0AB8-4E62-9C6F-4E63F7DFA447}" destId="{167275EB-C6B1-44B7-BD31-0881465DE9B8}" srcOrd="1" destOrd="0" presId="urn:microsoft.com/office/officeart/2005/8/layout/hierarchy1"/>
    <dgm:cxn modelId="{768A66A8-83BB-42F0-B9AC-6DEF798D6E9F}" type="presParOf" srcId="{167275EB-C6B1-44B7-BD31-0881465DE9B8}" destId="{30400D5D-12F4-492F-90C7-4798009C2A59}" srcOrd="0" destOrd="0" presId="urn:microsoft.com/office/officeart/2005/8/layout/hierarchy1"/>
    <dgm:cxn modelId="{E67E96C8-95C8-4363-B1E2-E64AEBBB586D}" type="presParOf" srcId="{167275EB-C6B1-44B7-BD31-0881465DE9B8}" destId="{943213B2-E6F4-4FAC-89F7-7FC42C085821}" srcOrd="1" destOrd="0" presId="urn:microsoft.com/office/officeart/2005/8/layout/hierarchy1"/>
    <dgm:cxn modelId="{60EC6632-17B3-496C-9221-765B66E076C4}" type="presParOf" srcId="{943213B2-E6F4-4FAC-89F7-7FC42C085821}" destId="{D75F25A4-CDC2-4C91-9AF5-A76D0D5D48A5}" srcOrd="0" destOrd="0" presId="urn:microsoft.com/office/officeart/2005/8/layout/hierarchy1"/>
    <dgm:cxn modelId="{08F8DABC-BD1A-44FD-9471-30AA4DFD3FC4}" type="presParOf" srcId="{D75F25A4-CDC2-4C91-9AF5-A76D0D5D48A5}" destId="{58331186-AE93-4886-ABAC-6C5830164D1B}" srcOrd="0" destOrd="0" presId="urn:microsoft.com/office/officeart/2005/8/layout/hierarchy1"/>
    <dgm:cxn modelId="{56FBDC5A-B731-4622-94CF-DC234EF09617}" type="presParOf" srcId="{D75F25A4-CDC2-4C91-9AF5-A76D0D5D48A5}" destId="{9F8834E5-5CA9-40B3-A78A-2C4799E4F08F}" srcOrd="1" destOrd="0" presId="urn:microsoft.com/office/officeart/2005/8/layout/hierarchy1"/>
    <dgm:cxn modelId="{74300EED-9009-414D-9959-85F2B4FAD633}" type="presParOf" srcId="{943213B2-E6F4-4FAC-89F7-7FC42C085821}" destId="{A7910D17-E6BF-4F91-9E79-19E67B6B6118}" srcOrd="1" destOrd="0" presId="urn:microsoft.com/office/officeart/2005/8/layout/hierarchy1"/>
    <dgm:cxn modelId="{989CC136-7C78-481C-85F4-9710DC8F13AF}" type="presParOf" srcId="{A7910D17-E6BF-4F91-9E79-19E67B6B6118}" destId="{494D5FD0-E52E-48D2-BCAF-9FF72C5C833A}" srcOrd="0" destOrd="0" presId="urn:microsoft.com/office/officeart/2005/8/layout/hierarchy1"/>
    <dgm:cxn modelId="{3E1E7325-5125-4A48-B9E0-34BE5EA32492}" type="presParOf" srcId="{A7910D17-E6BF-4F91-9E79-19E67B6B6118}" destId="{A17E8171-79D5-48A9-9FF2-28955727023B}" srcOrd="1" destOrd="0" presId="urn:microsoft.com/office/officeart/2005/8/layout/hierarchy1"/>
    <dgm:cxn modelId="{DD24312A-05FC-4022-B73F-D63E060E7BAB}" type="presParOf" srcId="{A17E8171-79D5-48A9-9FF2-28955727023B}" destId="{BBDDF927-5736-4A09-A5E4-EA3C07148A04}" srcOrd="0" destOrd="0" presId="urn:microsoft.com/office/officeart/2005/8/layout/hierarchy1"/>
    <dgm:cxn modelId="{344D3DA7-A6F2-42BE-A085-34B96ADE5601}" type="presParOf" srcId="{BBDDF927-5736-4A09-A5E4-EA3C07148A04}" destId="{873751EE-D61D-4114-8E89-37485DFEAAC0}" srcOrd="0" destOrd="0" presId="urn:microsoft.com/office/officeart/2005/8/layout/hierarchy1"/>
    <dgm:cxn modelId="{9BAE7840-C788-411B-98D7-323DA65B32EA}" type="presParOf" srcId="{BBDDF927-5736-4A09-A5E4-EA3C07148A04}" destId="{1FE2F182-2960-44BB-A90C-1188B6586A2D}" srcOrd="1" destOrd="0" presId="urn:microsoft.com/office/officeart/2005/8/layout/hierarchy1"/>
    <dgm:cxn modelId="{0422A0FB-69FC-4C0A-978E-21A5C40D9246}" type="presParOf" srcId="{A17E8171-79D5-48A9-9FF2-28955727023B}" destId="{F5714AB7-D2BC-4A93-9F08-195D1899CB06}" srcOrd="1" destOrd="0" presId="urn:microsoft.com/office/officeart/2005/8/layout/hierarchy1"/>
    <dgm:cxn modelId="{DD7E690E-8CEE-4CB1-A34C-2655D45F0F45}" type="presParOf" srcId="{F5714AB7-D2BC-4A93-9F08-195D1899CB06}" destId="{EB0D4EE9-8E94-4BEE-A5DE-865F89F0A4C4}" srcOrd="0" destOrd="0" presId="urn:microsoft.com/office/officeart/2005/8/layout/hierarchy1"/>
    <dgm:cxn modelId="{F67FDA61-4C96-4918-A09F-108B367447B6}" type="presParOf" srcId="{F5714AB7-D2BC-4A93-9F08-195D1899CB06}" destId="{C4A313AB-E811-4E24-A887-C69D257CB01C}" srcOrd="1" destOrd="0" presId="urn:microsoft.com/office/officeart/2005/8/layout/hierarchy1"/>
    <dgm:cxn modelId="{ED9DFB1C-65B8-4E10-87AB-AA57349A540C}" type="presParOf" srcId="{C4A313AB-E811-4E24-A887-C69D257CB01C}" destId="{8D53A146-B800-484F-A94F-6F24DD04C4E8}" srcOrd="0" destOrd="0" presId="urn:microsoft.com/office/officeart/2005/8/layout/hierarchy1"/>
    <dgm:cxn modelId="{69C792B2-ABBF-431D-B0EE-DCAC22364B76}" type="presParOf" srcId="{8D53A146-B800-484F-A94F-6F24DD04C4E8}" destId="{42EFE035-487C-46CB-924D-4126F4321E48}" srcOrd="0" destOrd="0" presId="urn:microsoft.com/office/officeart/2005/8/layout/hierarchy1"/>
    <dgm:cxn modelId="{CA7E763B-EE6F-4276-A43F-3220AF096B79}" type="presParOf" srcId="{8D53A146-B800-484F-A94F-6F24DD04C4E8}" destId="{F2F51051-0C3F-4A12-9D46-1E30D6F5E9DE}" srcOrd="1" destOrd="0" presId="urn:microsoft.com/office/officeart/2005/8/layout/hierarchy1"/>
    <dgm:cxn modelId="{52D430BE-29D1-4442-AE6F-3B077165664D}" type="presParOf" srcId="{C4A313AB-E811-4E24-A887-C69D257CB01C}" destId="{24B1BBD6-80E2-4892-AFCE-BE54CDBC5E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0D4EE9-8E94-4BEE-A5DE-865F89F0A4C4}">
      <dsp:nvSpPr>
        <dsp:cNvPr id="0" name=""/>
        <dsp:cNvSpPr/>
      </dsp:nvSpPr>
      <dsp:spPr>
        <a:xfrm>
          <a:off x="4002475" y="2982931"/>
          <a:ext cx="91440" cy="3486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6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D5FD0-E52E-48D2-BCAF-9FF72C5C833A}">
      <dsp:nvSpPr>
        <dsp:cNvPr id="0" name=""/>
        <dsp:cNvSpPr/>
      </dsp:nvSpPr>
      <dsp:spPr>
        <a:xfrm>
          <a:off x="4002475" y="1873305"/>
          <a:ext cx="91440" cy="348338"/>
        </a:xfrm>
        <a:custGeom>
          <a:avLst/>
          <a:gdLst/>
          <a:ahLst/>
          <a:cxnLst/>
          <a:rect l="0" t="0" r="0" b="0"/>
          <a:pathLst>
            <a:path>
              <a:moveTo>
                <a:pt x="81290" y="0"/>
              </a:moveTo>
              <a:lnTo>
                <a:pt x="81290" y="237275"/>
              </a:lnTo>
              <a:lnTo>
                <a:pt x="45720" y="237275"/>
              </a:lnTo>
              <a:lnTo>
                <a:pt x="45720" y="3483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00D5D-12F4-492F-90C7-4798009C2A59}">
      <dsp:nvSpPr>
        <dsp:cNvPr id="0" name=""/>
        <dsp:cNvSpPr/>
      </dsp:nvSpPr>
      <dsp:spPr>
        <a:xfrm>
          <a:off x="4002475" y="763009"/>
          <a:ext cx="91440" cy="3490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945"/>
              </a:lnTo>
              <a:lnTo>
                <a:pt x="81290" y="237945"/>
              </a:lnTo>
              <a:lnTo>
                <a:pt x="81290" y="3490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D7F96-DB45-4375-AE18-485D9A6156FD}">
      <dsp:nvSpPr>
        <dsp:cNvPr id="0" name=""/>
        <dsp:cNvSpPr/>
      </dsp:nvSpPr>
      <dsp:spPr>
        <a:xfrm>
          <a:off x="2825742" y="1722"/>
          <a:ext cx="2444906" cy="7612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A19E0-F824-43C8-8E7E-C209AB0B0EA2}">
      <dsp:nvSpPr>
        <dsp:cNvPr id="0" name=""/>
        <dsp:cNvSpPr/>
      </dsp:nvSpPr>
      <dsp:spPr>
        <a:xfrm>
          <a:off x="2958950" y="128270"/>
          <a:ext cx="2444906" cy="7612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Identify Power Standards</a:t>
          </a:r>
          <a:endParaRPr lang="en-US" sz="2000" kern="1200" dirty="0"/>
        </a:p>
      </dsp:txBody>
      <dsp:txXfrm>
        <a:off x="2958950" y="128270"/>
        <a:ext cx="2444906" cy="761287"/>
      </dsp:txXfrm>
    </dsp:sp>
    <dsp:sp modelId="{58331186-AE93-4886-ABAC-6C5830164D1B}">
      <dsp:nvSpPr>
        <dsp:cNvPr id="0" name=""/>
        <dsp:cNvSpPr/>
      </dsp:nvSpPr>
      <dsp:spPr>
        <a:xfrm>
          <a:off x="2458160" y="1112018"/>
          <a:ext cx="3251211" cy="7612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834E5-5CA9-40B3-A78A-2C4799E4F08F}">
      <dsp:nvSpPr>
        <dsp:cNvPr id="0" name=""/>
        <dsp:cNvSpPr/>
      </dsp:nvSpPr>
      <dsp:spPr>
        <a:xfrm>
          <a:off x="2591369" y="1238566"/>
          <a:ext cx="3251211" cy="7612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Unpack standards</a:t>
          </a:r>
          <a:endParaRPr lang="en-US" sz="2000" kern="1200" dirty="0"/>
        </a:p>
      </dsp:txBody>
      <dsp:txXfrm>
        <a:off x="2591369" y="1238566"/>
        <a:ext cx="3251211" cy="761287"/>
      </dsp:txXfrm>
    </dsp:sp>
    <dsp:sp modelId="{873751EE-D61D-4114-8E89-37485DFEAAC0}">
      <dsp:nvSpPr>
        <dsp:cNvPr id="0" name=""/>
        <dsp:cNvSpPr/>
      </dsp:nvSpPr>
      <dsp:spPr>
        <a:xfrm>
          <a:off x="1989411" y="2221644"/>
          <a:ext cx="4117568" cy="7612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2F182-2960-44BB-A90C-1188B6586A2D}">
      <dsp:nvSpPr>
        <dsp:cNvPr id="0" name=""/>
        <dsp:cNvSpPr/>
      </dsp:nvSpPr>
      <dsp:spPr>
        <a:xfrm>
          <a:off x="2122619" y="2348192"/>
          <a:ext cx="4117568" cy="7612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Link standards to units</a:t>
          </a:r>
          <a:endParaRPr lang="en-US" sz="2000" kern="1200" dirty="0"/>
        </a:p>
      </dsp:txBody>
      <dsp:txXfrm>
        <a:off x="2122619" y="2348192"/>
        <a:ext cx="4117568" cy="761287"/>
      </dsp:txXfrm>
    </dsp:sp>
    <dsp:sp modelId="{42EFE035-487C-46CB-924D-4126F4321E48}">
      <dsp:nvSpPr>
        <dsp:cNvPr id="0" name=""/>
        <dsp:cNvSpPr/>
      </dsp:nvSpPr>
      <dsp:spPr>
        <a:xfrm>
          <a:off x="1403477" y="3331604"/>
          <a:ext cx="5289435" cy="7612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51051-0C3F-4A12-9D46-1E30D6F5E9DE}">
      <dsp:nvSpPr>
        <dsp:cNvPr id="0" name=""/>
        <dsp:cNvSpPr/>
      </dsp:nvSpPr>
      <dsp:spPr>
        <a:xfrm>
          <a:off x="1536686" y="3458153"/>
          <a:ext cx="5289435" cy="7612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Observe pacing guides</a:t>
          </a:r>
          <a:endParaRPr lang="en-US" sz="2000" kern="1200" dirty="0"/>
        </a:p>
      </dsp:txBody>
      <dsp:txXfrm>
        <a:off x="1536686" y="3458153"/>
        <a:ext cx="5289435" cy="761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B0B917-4E1F-4C13-95B0-FCE2C6ADC130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027114-6F13-4789-B17F-C36029892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going to provide you with different</a:t>
            </a:r>
            <a:r>
              <a:rPr lang="en-US" baseline="0" dirty="0" smtClean="0"/>
              <a:t> activities to integrate the common core.  We will give you time later to prioritize for your team.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why! What did</a:t>
            </a:r>
            <a:r>
              <a:rPr lang="en-US" baseline="0" dirty="0" smtClean="0"/>
              <a:t> we say 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Individually</a:t>
            </a:r>
            <a:r>
              <a:rPr lang="en-US" baseline="0" dirty="0" smtClean="0"/>
              <a:t> identify </a:t>
            </a:r>
            <a:r>
              <a:rPr lang="en-US" baseline="0" dirty="0" err="1" smtClean="0"/>
              <a:t>DoK</a:t>
            </a:r>
            <a:r>
              <a:rPr lang="en-US" baseline="0" dirty="0" smtClean="0"/>
              <a:t> and then table consensus.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Pacing guides should include which standards are power standards.  This will help teachers prioritize the learning for that unit.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1C74B-46DF-4E56-B1A6-FADC6CB1B82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teachers</a:t>
            </a:r>
            <a:r>
              <a:rPr lang="en-US" baseline="0" dirty="0" smtClean="0"/>
              <a:t> K-2 (Numbers and base 10), 3-5 (Operations in Algebra), 6-8 (Expressions and Equations), High School (Algebra)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your team’s big ideas with another group.</a:t>
            </a:r>
          </a:p>
          <a:p>
            <a:endParaRPr lang="en-US" dirty="0" smtClean="0"/>
          </a:p>
          <a:p>
            <a:r>
              <a:rPr lang="en-US" dirty="0" smtClean="0"/>
              <a:t>Clarifying</a:t>
            </a:r>
            <a:r>
              <a:rPr lang="en-US" baseline="0" dirty="0" smtClean="0"/>
              <a:t> questions are for the listener, Probing questions are for the presenter.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1DE-A908-453C-B7E3-74A31AAC430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1DE-A908-453C-B7E3-74A31AAC430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1DE-A908-453C-B7E3-74A31AAC430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1DE-A908-453C-B7E3-74A31AAC430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1DE-A908-453C-B7E3-74A31AAC430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1DE-A908-453C-B7E3-74A31AAC430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1DE-A908-453C-B7E3-74A31AAC430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1DE-A908-453C-B7E3-74A31AAC430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1DE-A908-453C-B7E3-74A31AAC430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1DE-A908-453C-B7E3-74A31AAC430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1DE-A908-453C-B7E3-74A31AAC430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46B1DE-A908-453C-B7E3-74A31AAC430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Transitioning to the Common Core for Mathematics</a:t>
            </a:r>
            <a:br>
              <a:rPr lang="en-US" dirty="0" smtClean="0"/>
            </a:br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8,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LiberatJ\Local Settings\Temporary Internet Files\Content.IE5\LIT26WBL\MP9004394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352" y="457200"/>
            <a:ext cx="4273296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308610">
              <a:lnSpc>
                <a:spcPct val="95000"/>
              </a:lnSpc>
              <a:buClr>
                <a:srgbClr val="FFFFFF"/>
              </a:buClr>
              <a:buSzPct val="100000"/>
              <a:buNone/>
            </a:pPr>
            <a:r>
              <a:rPr lang="en-US" sz="2900" dirty="0" smtClean="0">
                <a:solidFill>
                  <a:srgbClr val="002060"/>
                </a:solidFill>
                <a:latin typeface="Arial" charset="0"/>
              </a:rPr>
              <a:t>Dr. Larry Ainsworth defines Power Standards as “a prioritized set of State Standards and Expectations that are essential, that is, critical for student success.”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lvl="1" indent="-308610">
              <a:lnSpc>
                <a:spcPct val="95000"/>
              </a:lnSpc>
              <a:buClr>
                <a:srgbClr val="FFFFFF"/>
              </a:buClr>
              <a:buSzPct val="100000"/>
              <a:buNone/>
            </a:pPr>
            <a:r>
              <a:rPr lang="en-US" sz="2900" dirty="0" smtClean="0">
                <a:solidFill>
                  <a:srgbClr val="002060"/>
                </a:solidFill>
                <a:latin typeface="Arial" charset="0"/>
              </a:rPr>
              <a:t>Power Standards help teachers focus and prioritize what is most important for students to know and be able to do in the time available for teaching and learning. 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charset="0"/>
              </a:rPr>
              <a:t> Why do we need Power Standards?</a:t>
            </a:r>
            <a:r>
              <a:rPr lang="en-US" sz="5400" dirty="0" smtClean="0">
                <a:solidFill>
                  <a:srgbClr val="002060"/>
                </a:solidFill>
                <a:latin typeface="Arial" charset="0"/>
              </a:rPr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45820" lvl="1" indent="-514350">
              <a:lnSpc>
                <a:spcPct val="95000"/>
              </a:lnSpc>
              <a:buClr>
                <a:srgbClr val="FFFFFF"/>
              </a:buClr>
              <a:buSzPct val="100000"/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" charset="0"/>
              </a:rPr>
              <a:t>There are 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too many standards </a:t>
            </a:r>
            <a:r>
              <a:rPr lang="en-US" sz="3200" dirty="0" smtClean="0">
                <a:solidFill>
                  <a:srgbClr val="002060"/>
                </a:solidFill>
                <a:latin typeface="Arial" charset="0"/>
              </a:rPr>
              <a:t>to teach adequately in the time we have.</a:t>
            </a:r>
          </a:p>
          <a:p>
            <a:pPr marL="788670" lvl="1" indent="-457200">
              <a:lnSpc>
                <a:spcPct val="95000"/>
              </a:lnSpc>
              <a:buClr>
                <a:srgbClr val="FFFFFF"/>
              </a:buClr>
              <a:buSzPct val="100000"/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845820" lvl="1" indent="-514350">
              <a:lnSpc>
                <a:spcPct val="95000"/>
              </a:lnSpc>
              <a:buClr>
                <a:srgbClr val="FFFFFF"/>
              </a:buClr>
              <a:buSzPct val="100000"/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" charset="0"/>
              </a:rPr>
              <a:t>If we don't agree on 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essential content</a:t>
            </a:r>
            <a:r>
              <a:rPr lang="en-US" sz="3200" dirty="0" smtClean="0">
                <a:solidFill>
                  <a:srgbClr val="002060"/>
                </a:solidFill>
                <a:latin typeface="Arial" charset="0"/>
              </a:rPr>
              <a:t>, every teacher makes his or her own decisions about what to prioritize and what to leave out, so there is 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no consistency</a:t>
            </a:r>
            <a:r>
              <a:rPr lang="en-US" sz="3200" dirty="0" smtClean="0">
                <a:solidFill>
                  <a:srgbClr val="002060"/>
                </a:solidFill>
                <a:latin typeface="Arial" charset="0"/>
              </a:rPr>
              <a:t>.</a:t>
            </a:r>
          </a:p>
          <a:p>
            <a:pPr marL="788670" lvl="1" indent="-457200">
              <a:lnSpc>
                <a:spcPct val="95000"/>
              </a:lnSpc>
              <a:buClr>
                <a:srgbClr val="FFFFFF"/>
              </a:buClr>
              <a:buSzPct val="100000"/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845820" lvl="1" indent="-514350">
              <a:lnSpc>
                <a:spcPct val="95000"/>
              </a:lnSpc>
              <a:buClr>
                <a:srgbClr val="FFFFFF"/>
              </a:buClr>
              <a:buSzPct val="100000"/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" charset="0"/>
              </a:rPr>
              <a:t>Without Power Standards, we cannot have 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Guaranteed and Viable Curriculum</a:t>
            </a:r>
            <a:r>
              <a:rPr lang="en-US" sz="3200" dirty="0" smtClean="0">
                <a:solidFill>
                  <a:srgbClr val="002060"/>
                </a:solidFill>
                <a:latin typeface="Arial" charset="0"/>
              </a:rPr>
              <a:t>.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Standards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Figure out how many standards you have and what 40-50% will be.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Score and prioritize on your 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Tally priority standards as a group.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and narrow to 50%.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Record agreed-upon Power Standards in master document.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how to assess these standards.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Power Standards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497205" y="728347"/>
            <a:ext cx="8149590" cy="64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400" dirty="0" smtClean="0">
                <a:solidFill>
                  <a:srgbClr val="0070C0"/>
                </a:solidFill>
                <a:latin typeface="Arial" charset="0"/>
              </a:rPr>
              <a:t>How </a:t>
            </a:r>
            <a:r>
              <a:rPr lang="en-US" sz="4400" dirty="0">
                <a:solidFill>
                  <a:srgbClr val="0070C0"/>
                </a:solidFill>
                <a:latin typeface="Arial" charset="0"/>
              </a:rPr>
              <a:t>do we decide?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97205" y="1979539"/>
            <a:ext cx="8335328" cy="426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dirty="0">
                <a:latin typeface="Arial" charset="0"/>
              </a:rPr>
              <a:t>Educator teams need to  come to consensus on these essential standards based on three identification criteria:</a:t>
            </a:r>
          </a:p>
          <a:p>
            <a:pPr>
              <a:lnSpc>
                <a:spcPct val="95000"/>
              </a:lnSpc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lvl="1" indent="-308610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  <a:defRPr/>
            </a:pPr>
            <a:r>
              <a:rPr lang="en-US" sz="2500" b="1" dirty="0">
                <a:latin typeface="Arial" charset="0"/>
              </a:rPr>
              <a:t>ENDURANCE</a:t>
            </a:r>
            <a:r>
              <a:rPr lang="en-US" sz="2500" dirty="0">
                <a:latin typeface="Arial" charset="0"/>
              </a:rPr>
              <a:t> – Will the standard provide students with knowledge and skills </a:t>
            </a:r>
            <a:r>
              <a:rPr lang="en-US" sz="2500" b="1" dirty="0">
                <a:latin typeface="Arial" charset="0"/>
              </a:rPr>
              <a:t>beyond a single test date</a:t>
            </a:r>
            <a:r>
              <a:rPr lang="en-US" sz="2500" dirty="0">
                <a:latin typeface="Arial" charset="0"/>
              </a:rPr>
              <a:t>?</a:t>
            </a:r>
          </a:p>
          <a:p>
            <a:pPr lvl="1" indent="-308610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  <a:defRPr/>
            </a:pPr>
            <a:endParaRPr lang="en-US" sz="2500" dirty="0"/>
          </a:p>
          <a:p>
            <a:pPr lvl="1" indent="-308610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  <a:defRPr/>
            </a:pPr>
            <a:r>
              <a:rPr lang="en-US" sz="2500" b="1" dirty="0" smtClean="0">
                <a:latin typeface="Arial" charset="0"/>
              </a:rPr>
              <a:t>LEVERAGE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smtClean="0">
                <a:latin typeface="Arial" charset="0"/>
              </a:rPr>
              <a:t>- </a:t>
            </a:r>
            <a:r>
              <a:rPr lang="en-US" sz="2500" dirty="0" smtClean="0">
                <a:latin typeface="Arial" charset="0"/>
              </a:rPr>
              <a:t>Will </a:t>
            </a:r>
            <a:r>
              <a:rPr lang="en-US" sz="2500" dirty="0">
                <a:latin typeface="Arial" charset="0"/>
              </a:rPr>
              <a:t>the standard provide knowledge and skills that are </a:t>
            </a:r>
            <a:r>
              <a:rPr lang="en-US" sz="2500" b="1" dirty="0">
                <a:latin typeface="Arial" charset="0"/>
              </a:rPr>
              <a:t>of value in multiple disciplines</a:t>
            </a:r>
            <a:r>
              <a:rPr lang="en-US" sz="2500" dirty="0">
                <a:latin typeface="Arial" charset="0"/>
              </a:rPr>
              <a:t>?</a:t>
            </a:r>
          </a:p>
          <a:p>
            <a:pPr lvl="1" indent="-308610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  <a:defRPr/>
            </a:pPr>
            <a:endParaRPr lang="en-US" sz="2500" dirty="0">
              <a:latin typeface="Arial" charset="0"/>
            </a:endParaRPr>
          </a:p>
          <a:p>
            <a:pPr lvl="1" indent="-308610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  <a:defRPr/>
            </a:pPr>
            <a:r>
              <a:rPr lang="en-US" sz="2500" b="1" dirty="0">
                <a:latin typeface="Arial" charset="0"/>
              </a:rPr>
              <a:t>READINESS</a:t>
            </a:r>
            <a:r>
              <a:rPr lang="en-US" sz="2500" dirty="0">
                <a:latin typeface="Arial" charset="0"/>
              </a:rPr>
              <a:t> –Will the standard provide the students with essential knowledge and skills that are necessary for their </a:t>
            </a:r>
            <a:r>
              <a:rPr lang="en-US" sz="2500" b="1" dirty="0">
                <a:latin typeface="Arial" charset="0"/>
              </a:rPr>
              <a:t>success in the next grade level</a:t>
            </a:r>
            <a:r>
              <a:rPr lang="en-US" sz="2500" dirty="0">
                <a:latin typeface="Arial" charset="0"/>
              </a:rPr>
              <a:t>?</a:t>
            </a:r>
            <a:endParaRPr lang="en-US" sz="900" dirty="0">
              <a:latin typeface="Arial" charset="0"/>
            </a:endParaRPr>
          </a:p>
          <a:p>
            <a:pPr lvl="1" indent="-308610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  <a:defRPr/>
            </a:pPr>
            <a:endParaRPr lang="en-US" sz="9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Score </a:t>
            </a:r>
            <a:r>
              <a:rPr lang="en-US" dirty="0" smtClean="0"/>
              <a:t>your </a:t>
            </a:r>
            <a:r>
              <a:rPr lang="en-US" dirty="0" smtClean="0"/>
              <a:t>school/district on the rubric.  </a:t>
            </a:r>
          </a:p>
          <a:p>
            <a:endParaRPr lang="en-US" dirty="0" smtClean="0"/>
          </a:p>
          <a:p>
            <a:r>
              <a:rPr lang="en-US" dirty="0" smtClean="0"/>
              <a:t>Which row(s) might be the best focus area for your school/district?</a:t>
            </a:r>
          </a:p>
          <a:p>
            <a:endParaRPr lang="en-US" dirty="0" smtClean="0"/>
          </a:p>
          <a:p>
            <a:r>
              <a:rPr lang="en-US" dirty="0" smtClean="0"/>
              <a:t>Share at your table.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Develop a plan for implementing the common core.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Team Planning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8925" indent="-288925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/>
              <a:t>How does our classroom instruction prepare students for these different types of questions?</a:t>
            </a:r>
          </a:p>
          <a:p>
            <a:pPr marL="288925" indent="-288925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What is the rigor of our curricular activities?</a:t>
            </a:r>
          </a:p>
          <a:p>
            <a:pPr marL="288925" indent="-288925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/>
              <a:t>Where can you assess the Common Core Math Practices in your unit assessments?</a:t>
            </a:r>
          </a:p>
          <a:p>
            <a:pPr marL="288925" indent="-288925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How do we </a:t>
            </a:r>
            <a:r>
              <a:rPr lang="en-US" sz="2800" dirty="0" smtClean="0">
                <a:solidFill>
                  <a:srgbClr val="002060"/>
                </a:solidFill>
              </a:rPr>
              <a:t>plan </a:t>
            </a:r>
            <a:r>
              <a:rPr lang="en-US" sz="2800" dirty="0" smtClean="0">
                <a:solidFill>
                  <a:srgbClr val="002060"/>
                </a:solidFill>
              </a:rPr>
              <a:t>experiences for students (One activity per unit – MAP tasks)?</a:t>
            </a:r>
          </a:p>
          <a:p>
            <a:pPr marL="288925" indent="-288925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/>
              <a:t>How do we communicate this work back in </a:t>
            </a:r>
            <a:r>
              <a:rPr lang="en-US" sz="2800" dirty="0" smtClean="0"/>
              <a:t>our district</a:t>
            </a:r>
            <a:r>
              <a:rPr lang="en-US" sz="2800" dirty="0" smtClean="0"/>
              <a:t>?</a:t>
            </a:r>
          </a:p>
          <a:p>
            <a:pPr marL="288925" indent="-288925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What assessment items link to which standards?  Do our </a:t>
            </a:r>
            <a:r>
              <a:rPr lang="en-US" sz="2800" dirty="0" smtClean="0">
                <a:solidFill>
                  <a:srgbClr val="002060"/>
                </a:solidFill>
              </a:rPr>
              <a:t>assessments align to the </a:t>
            </a:r>
            <a:r>
              <a:rPr lang="en-US" sz="2800" dirty="0" smtClean="0">
                <a:solidFill>
                  <a:srgbClr val="002060"/>
                </a:solidFill>
              </a:rPr>
              <a:t>standards?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your </a:t>
            </a:r>
            <a:r>
              <a:rPr lang="en-US" dirty="0" smtClean="0"/>
              <a:t>plan </a:t>
            </a:r>
            <a:r>
              <a:rPr lang="en-US" sz="2800" dirty="0" smtClean="0"/>
              <a:t>(Tuning Protocol)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the difference between clarifying questions and probing questions?</a:t>
            </a:r>
          </a:p>
          <a:p>
            <a:endParaRPr lang="en-US" dirty="0" smtClean="0"/>
          </a:p>
          <a:p>
            <a:r>
              <a:rPr lang="en-US" dirty="0" smtClean="0"/>
              <a:t>Use the tuning protocol.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Some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/>
              <a:t>6 cats catch 6 rats in 6 minutes.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How many cats will it take to catch 100 rats in 50 minutes?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Please complete the Google Form in your email.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believe:</a:t>
            </a:r>
          </a:p>
          <a:p>
            <a:pPr lvl="2"/>
            <a:r>
              <a:rPr lang="en-US" dirty="0" smtClean="0"/>
              <a:t>Students need to dialogue about and make sense of the mathematics they are learning.  </a:t>
            </a:r>
          </a:p>
          <a:p>
            <a:pPr lvl="2">
              <a:buNone/>
            </a:pPr>
            <a:endParaRPr lang="en-US" dirty="0" smtClean="0"/>
          </a:p>
          <a:p>
            <a:pPr lvl="2"/>
            <a:r>
              <a:rPr lang="en-US" dirty="0" smtClean="0"/>
              <a:t>Students learn best with an approach that exposes them to rich mathematics tasks with a balance between procedural and conceptual understanding.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quality of teacher decision-making has the greatest impact on student learning.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Develop deeper understanding of the new Smarter Balanced Assessments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Outline a plan to align our curriculum, instruction and assessment practices to the Common Core State Standards.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new about the Common Core State Standards?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889760"/>
          <a:ext cx="7543800" cy="4663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70"/>
                <a:gridCol w="6412230"/>
              </a:tblGrid>
              <a:tr h="65803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Pages</a:t>
                      </a:r>
                      <a:endParaRPr lang="en-US" sz="2400" dirty="0"/>
                    </a:p>
                  </a:txBody>
                  <a:tcPr/>
                </a:tc>
              </a:tr>
              <a:tr h="10013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  <a:r>
                        <a:rPr lang="en-US" sz="2800" dirty="0" smtClean="0"/>
                        <a:t> page to top of page 2 – first 2 questions</a:t>
                      </a:r>
                    </a:p>
                  </a:txBody>
                  <a:tcPr/>
                </a:tc>
              </a:tr>
              <a:tr h="10013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dirty="0" smtClean="0"/>
                        <a:t> page to top of 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page – next 3 questions</a:t>
                      </a:r>
                    </a:p>
                  </a:txBody>
                  <a:tcPr/>
                </a:tc>
              </a:tr>
              <a:tr h="10013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page to bottom of 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page – next 3 questions</a:t>
                      </a:r>
                    </a:p>
                  </a:txBody>
                  <a:tcPr/>
                </a:tc>
              </a:tr>
              <a:tr h="10013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r>
                        <a:rPr lang="en-US" sz="2800" baseline="30000" dirty="0" smtClean="0"/>
                        <a:t>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Bottom of 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page to 4</a:t>
                      </a:r>
                      <a:r>
                        <a:rPr lang="en-US" sz="2800" baseline="30000" dirty="0" smtClean="0"/>
                        <a:t>th</a:t>
                      </a:r>
                      <a:r>
                        <a:rPr lang="en-US" sz="2800" dirty="0" smtClean="0"/>
                        <a:t> page – last 2 questions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8</a:t>
            </a:r>
            <a:r>
              <a:rPr lang="en-US" baseline="30000" dirty="0" smtClean="0"/>
              <a:t>th</a:t>
            </a:r>
            <a:r>
              <a:rPr lang="en-US" dirty="0" smtClean="0"/>
              <a:t> grade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sample assessment</a:t>
            </a:r>
          </a:p>
          <a:p>
            <a:r>
              <a:rPr lang="en-US" dirty="0" smtClean="0"/>
              <a:t>Identify similarities and differences between Smarter Balanced Draft assessment and the MEAP/MME?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505200"/>
          <a:ext cx="6096000" cy="2672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36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</a:rPr>
                        <a:t>Same </a:t>
                      </a:r>
                      <a:endParaRPr lang="en-US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</a:rPr>
                        <a:t>Different</a:t>
                      </a:r>
                      <a:endParaRPr lang="en-US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15472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of Knowledge (</a:t>
            </a:r>
            <a:r>
              <a:rPr lang="en-US" dirty="0" err="1" smtClean="0"/>
              <a:t>DoK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 err="1" smtClean="0"/>
              <a:t>DoK</a:t>
            </a:r>
            <a:r>
              <a:rPr lang="en-US" dirty="0" smtClean="0"/>
              <a:t> descriptions</a:t>
            </a:r>
          </a:p>
          <a:p>
            <a:endParaRPr lang="en-US" dirty="0" smtClean="0"/>
          </a:p>
          <a:p>
            <a:r>
              <a:rPr lang="en-US" dirty="0" smtClean="0"/>
              <a:t>Examine questions 3, 4, 5, 13, The spinner game (Pg. 121), and Gas Bill (Pg. 139).  </a:t>
            </a:r>
          </a:p>
          <a:p>
            <a:endParaRPr lang="en-US" dirty="0" smtClean="0"/>
          </a:p>
          <a:p>
            <a:r>
              <a:rPr lang="en-US" dirty="0" smtClean="0"/>
              <a:t>Identify the </a:t>
            </a:r>
            <a:r>
              <a:rPr lang="en-US" dirty="0" err="1" smtClean="0"/>
              <a:t>DoK</a:t>
            </a:r>
            <a:r>
              <a:rPr lang="en-US" dirty="0" smtClean="0"/>
              <a:t> for each question.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an appropriate “balance” between </a:t>
            </a:r>
            <a:r>
              <a:rPr lang="en-US" dirty="0" err="1" smtClean="0"/>
              <a:t>DoK</a:t>
            </a:r>
            <a:r>
              <a:rPr lang="en-US" dirty="0" smtClean="0"/>
              <a:t> 1, 2, 3 and 4 when creating a written </a:t>
            </a:r>
            <a:r>
              <a:rPr lang="en-US" dirty="0" smtClean="0"/>
              <a:t>assessment?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Share </a:t>
            </a:r>
            <a:r>
              <a:rPr lang="en-US" dirty="0" smtClean="0"/>
              <a:t>your </a:t>
            </a:r>
            <a:r>
              <a:rPr lang="en-US" dirty="0" smtClean="0"/>
              <a:t>thoughts with your team.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DoK</a:t>
            </a:r>
            <a:r>
              <a:rPr lang="en-US" dirty="0" smtClean="0"/>
              <a:t>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Assign </a:t>
            </a:r>
            <a:r>
              <a:rPr lang="en-US" dirty="0" err="1" smtClean="0"/>
              <a:t>DoK</a:t>
            </a:r>
            <a:r>
              <a:rPr lang="en-US" dirty="0" smtClean="0"/>
              <a:t> to each question on your assessment.  (If time, align to CCSS)</a:t>
            </a:r>
          </a:p>
          <a:p>
            <a:endParaRPr lang="en-US" dirty="0" smtClean="0"/>
          </a:p>
          <a:p>
            <a:r>
              <a:rPr lang="en-US" dirty="0" smtClean="0"/>
              <a:t>How does your assessment </a:t>
            </a:r>
            <a:r>
              <a:rPr lang="en-US" dirty="0" smtClean="0"/>
              <a:t>compare with </a:t>
            </a:r>
            <a:r>
              <a:rPr lang="en-US" dirty="0" smtClean="0"/>
              <a:t>the balance you identified earlier?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779</Words>
  <Application>Microsoft Office PowerPoint</Application>
  <PresentationFormat>On-screen Show (4:3)</PresentationFormat>
  <Paragraphs>130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Transitioning to the Common Core for Mathematics Assessment</vt:lpstr>
      <vt:lpstr>Let’s Do Some Math</vt:lpstr>
      <vt:lpstr>Introductions</vt:lpstr>
      <vt:lpstr>Goals</vt:lpstr>
      <vt:lpstr>What’s new about the Common Core State Standards?</vt:lpstr>
      <vt:lpstr>Sample 8th grade assessment</vt:lpstr>
      <vt:lpstr>Depth of Knowledge (DoK)</vt:lpstr>
      <vt:lpstr>Quick write</vt:lpstr>
      <vt:lpstr>DoK Team</vt:lpstr>
      <vt:lpstr>Slide 10</vt:lpstr>
      <vt:lpstr>Power Standards</vt:lpstr>
      <vt:lpstr> Why do we need Power Standards? </vt:lpstr>
      <vt:lpstr>Power Standards Process</vt:lpstr>
      <vt:lpstr>Using Power Standards</vt:lpstr>
      <vt:lpstr>Slide 15</vt:lpstr>
      <vt:lpstr>Where do we start?</vt:lpstr>
      <vt:lpstr>Team Planning</vt:lpstr>
      <vt:lpstr>Team Planning Time</vt:lpstr>
      <vt:lpstr>Share your plan (Tuning Protocol)</vt:lpstr>
      <vt:lpstr>Reflection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Transitioning to the Common Core for Mathematics</dc:title>
  <dc:creator>LiberatJ</dc:creator>
  <cp:lastModifiedBy>Tammy Schiller</cp:lastModifiedBy>
  <cp:revision>12</cp:revision>
  <dcterms:created xsi:type="dcterms:W3CDTF">2012-02-20T19:23:23Z</dcterms:created>
  <dcterms:modified xsi:type="dcterms:W3CDTF">2012-05-07T13:03:13Z</dcterms:modified>
</cp:coreProperties>
</file>