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9" r:id="rId3"/>
    <p:sldId id="257" r:id="rId4"/>
    <p:sldId id="267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EA6DF-4277-4365-B3AC-D716723B7783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14750-B0FE-4CF7-A251-32138D2A7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assessments</a:t>
            </a:r>
          </a:p>
          <a:p>
            <a:r>
              <a:rPr lang="en-US" dirty="0" smtClean="0"/>
              <a:t>Teachers get stuck in a rut</a:t>
            </a:r>
          </a:p>
          <a:p>
            <a:r>
              <a:rPr lang="en-US" dirty="0" smtClean="0"/>
              <a:t>Easier,</a:t>
            </a:r>
            <a:r>
              <a:rPr lang="en-US" baseline="0" dirty="0" smtClean="0"/>
              <a:t> less work, what they are comfortable with or know how to do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4E3A8-F8D6-4277-9A63-49F04596E8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9D63E-FEF4-492E-AA6B-03CB954CD97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line between the two can be blurred.  How we use it determines what type of assessment.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8A8C2-0199-41F7-A776-AFCB3363EA7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(3 minutes) Get with partner and generate a list.  Debrief</a:t>
            </a:r>
            <a:r>
              <a:rPr lang="en-US" baseline="0" dirty="0" smtClean="0"/>
              <a:t> to the group.</a:t>
            </a: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8D58C-69AC-47C6-9E3F-E4B4AC82039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632D0-F06D-40A8-B186-9AC3804D3B5B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E7A28-4314-4EB1-AC94-E531226F93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8" name="Picture 7" descr="CC Logo.png"/>
          <p:cNvPicPr>
            <a:picLocks noChangeAspect="1"/>
          </p:cNvPicPr>
          <p:nvPr/>
        </p:nvPicPr>
        <p:blipFill>
          <a:blip r:embed="rId14" cstate="print"/>
          <a:srcRect l="46698"/>
          <a:stretch>
            <a:fillRect/>
          </a:stretch>
        </p:blipFill>
        <p:spPr>
          <a:xfrm>
            <a:off x="3886200" y="6248400"/>
            <a:ext cx="990600" cy="44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Components of Quality Classroom 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Mitch Fowler</a:t>
            </a:r>
          </a:p>
          <a:p>
            <a:r>
              <a:rPr lang="en-US" i="1" dirty="0" smtClean="0"/>
              <a:t>School Data Consultant, Calhoun ISD</a:t>
            </a:r>
          </a:p>
          <a:p>
            <a:r>
              <a:rPr lang="en-US" dirty="0" smtClean="0"/>
              <a:t>fowlerm@calhounisd.org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Key 2 </a:t>
            </a:r>
            <a:br>
              <a:rPr lang="en-US" sz="6000" dirty="0" smtClean="0"/>
            </a:br>
            <a:endParaRPr lang="en-US" sz="6000" dirty="0"/>
          </a:p>
        </p:txBody>
      </p:sp>
      <p:grpSp>
        <p:nvGrpSpPr>
          <p:cNvPr id="2" name="Group 7"/>
          <p:cNvGrpSpPr/>
          <p:nvPr/>
        </p:nvGrpSpPr>
        <p:grpSpPr>
          <a:xfrm>
            <a:off x="990600" y="1752600"/>
            <a:ext cx="6517470" cy="3349395"/>
            <a:chOff x="1712130" y="2978320"/>
            <a:chExt cx="5346440" cy="2657075"/>
          </a:xfrm>
        </p:grpSpPr>
        <p:pic>
          <p:nvPicPr>
            <p:cNvPr id="1026" name="Picture 2" descr="C:\Documents and Settings\fowlerm\Local Settings\Temporary Internet Files\Content.IE5\H8BBPHP9\MC90023276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229146">
              <a:off x="3056812" y="1633638"/>
              <a:ext cx="2657075" cy="534644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 rot="20567704">
              <a:off x="3911311" y="3680826"/>
              <a:ext cx="2743200" cy="56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/>
                <a:t>Clear Targets</a:t>
              </a:r>
              <a:endParaRPr lang="en-US" sz="4000" b="1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Know what kinds of targets are represented in curriculum</a:t>
            </a:r>
          </a:p>
          <a:p>
            <a:r>
              <a:rPr lang="en-US" sz="3500" dirty="0" smtClean="0"/>
              <a:t>Know which targets each assessment measures</a:t>
            </a:r>
          </a:p>
          <a:p>
            <a:r>
              <a:rPr lang="en-US" sz="3500" dirty="0" smtClean="0"/>
              <a:t>Communicate the learning targets in advance in language students can understand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5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 smtClean="0"/>
              <a:t>Master content </a:t>
            </a:r>
            <a:r>
              <a:rPr lang="en-US" sz="3500" b="1" dirty="0" smtClean="0"/>
              <a:t>knowledge</a:t>
            </a:r>
          </a:p>
          <a:p>
            <a:r>
              <a:rPr lang="en-US" sz="3500" dirty="0" smtClean="0"/>
              <a:t>Use knowledge to </a:t>
            </a:r>
            <a:r>
              <a:rPr lang="en-US" sz="3500" b="1" dirty="0" smtClean="0"/>
              <a:t>reason</a:t>
            </a:r>
            <a:r>
              <a:rPr lang="en-US" sz="3500" dirty="0" smtClean="0"/>
              <a:t> and solve problems</a:t>
            </a:r>
          </a:p>
          <a:p>
            <a:r>
              <a:rPr lang="en-US" sz="3500" dirty="0" smtClean="0"/>
              <a:t>Demonstrate performance </a:t>
            </a:r>
            <a:r>
              <a:rPr lang="en-US" sz="3500" b="1" dirty="0" smtClean="0"/>
              <a:t>skills</a:t>
            </a:r>
          </a:p>
          <a:p>
            <a:r>
              <a:rPr lang="en-US" sz="3500" dirty="0" smtClean="0"/>
              <a:t>Create quality </a:t>
            </a:r>
            <a:r>
              <a:rPr lang="en-US" sz="3500" b="1" dirty="0" smtClean="0"/>
              <a:t>products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5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Targets: Benefits to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Students who could identify their learning scored 27 percentile points higher than those who could not (</a:t>
            </a:r>
            <a:r>
              <a:rPr lang="en-US" sz="3500" dirty="0" err="1" smtClean="0"/>
              <a:t>Marzano</a:t>
            </a:r>
            <a:r>
              <a:rPr lang="en-US" sz="3500" dirty="0" smtClean="0"/>
              <a:t>, 2005).</a:t>
            </a:r>
            <a:endParaRPr lang="en-US" sz="3500" b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5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 smtClean="0"/>
              <a:t>Any achievement expectations we hold for students</a:t>
            </a:r>
          </a:p>
          <a:p>
            <a:r>
              <a:rPr lang="en-US" sz="3500" dirty="0" smtClean="0"/>
              <a:t>Statements of what we want students to learn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these are actually learning targets?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Senior Project</a:t>
            </a:r>
          </a:p>
          <a:p>
            <a:r>
              <a:rPr lang="en-US" sz="3500" dirty="0" smtClean="0"/>
              <a:t>Model of a Fort</a:t>
            </a:r>
          </a:p>
          <a:p>
            <a:r>
              <a:rPr lang="en-US" sz="3500" dirty="0" smtClean="0"/>
              <a:t>Present a Persuasive Argument</a:t>
            </a:r>
          </a:p>
          <a:p>
            <a:r>
              <a:rPr lang="en-US" sz="3500" dirty="0" smtClean="0"/>
              <a:t>State Report</a:t>
            </a:r>
          </a:p>
          <a:p>
            <a:r>
              <a:rPr lang="en-US" sz="3500" dirty="0" smtClean="0"/>
              <a:t>Diorama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5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Social Studies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447800"/>
          <a:ext cx="75438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5456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World History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Subject</a:t>
                      </a:r>
                      <a:endParaRPr lang="en-US" sz="2400" dirty="0"/>
                    </a:p>
                  </a:txBody>
                  <a:tcPr/>
                </a:tc>
              </a:tr>
              <a:tr h="5456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Korean War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Topic</a:t>
                      </a:r>
                      <a:endParaRPr lang="en-US" sz="2400" dirty="0"/>
                    </a:p>
                  </a:txBody>
                  <a:tcPr/>
                </a:tc>
              </a:tr>
              <a:tr h="5456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Chapter </a:t>
                      </a:r>
                      <a:r>
                        <a:rPr lang="en-US" sz="2400" baseline="0" dirty="0" smtClean="0"/>
                        <a:t> 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Resource</a:t>
                      </a:r>
                      <a:endParaRPr lang="en-US" sz="2400" dirty="0"/>
                    </a:p>
                  </a:txBody>
                  <a:tcPr/>
                </a:tc>
              </a:tr>
              <a:tr h="5456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Create a Timeline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Activity</a:t>
                      </a:r>
                      <a:endParaRPr lang="en-US" sz="2400" dirty="0"/>
                    </a:p>
                  </a:txBody>
                  <a:tcPr/>
                </a:tc>
              </a:tr>
              <a:tr h="9417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Understand</a:t>
                      </a:r>
                      <a:r>
                        <a:rPr lang="en-US" sz="2400" dirty="0" smtClean="0"/>
                        <a:t> recurring conflicts</a:t>
                      </a:r>
                      <a:r>
                        <a:rPr lang="en-US" sz="2400" baseline="0" dirty="0" smtClean="0"/>
                        <a:t> that lead to war.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Learning Target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57150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Kinds of 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 smtClean="0"/>
              <a:t>Knowledge</a:t>
            </a:r>
          </a:p>
          <a:p>
            <a:r>
              <a:rPr lang="en-US" sz="3500" dirty="0" smtClean="0"/>
              <a:t>Reasoning</a:t>
            </a:r>
          </a:p>
          <a:p>
            <a:r>
              <a:rPr lang="en-US" sz="3500" dirty="0" smtClean="0"/>
              <a:t>Skill</a:t>
            </a:r>
          </a:p>
          <a:p>
            <a:r>
              <a:rPr lang="en-US" sz="3500" dirty="0" smtClean="0"/>
              <a:t>Product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Kinds of Learning Targets - </a:t>
            </a:r>
            <a:r>
              <a:rPr lang="en-US" b="1" dirty="0" smtClean="0"/>
              <a:t>Knowledge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dirty="0" smtClean="0"/>
              <a:t>Master factual and procedural knowledge, to be learned outright or retrieved.</a:t>
            </a:r>
          </a:p>
          <a:p>
            <a:r>
              <a:rPr lang="en-US" sz="5800" u="sng" dirty="0" smtClean="0"/>
              <a:t>Recognizes</a:t>
            </a:r>
            <a:r>
              <a:rPr lang="en-US" sz="5800" dirty="0" smtClean="0"/>
              <a:t> and describes patterns</a:t>
            </a:r>
          </a:p>
          <a:p>
            <a:r>
              <a:rPr lang="en-US" sz="5800" u="sng" dirty="0" smtClean="0"/>
              <a:t>Understands</a:t>
            </a:r>
            <a:r>
              <a:rPr lang="en-US" sz="5800" dirty="0" smtClean="0"/>
              <a:t> long-term psychological benefits or regular participation in physical activity</a:t>
            </a:r>
          </a:p>
          <a:p>
            <a:r>
              <a:rPr lang="en-US" sz="5800" u="sng" dirty="0" smtClean="0"/>
              <a:t>Explains</a:t>
            </a:r>
            <a:r>
              <a:rPr lang="en-US" sz="5800" dirty="0" smtClean="0"/>
              <a:t> the important characteristics of U.S. citizenship.</a:t>
            </a:r>
          </a:p>
          <a:p>
            <a:r>
              <a:rPr lang="en-US" sz="5800" u="sng" dirty="0" smtClean="0"/>
              <a:t>Knows</a:t>
            </a:r>
            <a:r>
              <a:rPr lang="en-US" sz="5800" dirty="0" smtClean="0"/>
              <a:t> that energy can be transformed between various forms.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5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Kinds of Learning Targets - </a:t>
            </a:r>
            <a:r>
              <a:rPr lang="en-US" b="1" dirty="0" smtClean="0"/>
              <a:t>Reasoning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800" dirty="0" smtClean="0"/>
              <a:t>Use knowledge to reason and solve problems.</a:t>
            </a:r>
          </a:p>
          <a:p>
            <a:r>
              <a:rPr lang="en-US" sz="5100" dirty="0" smtClean="0"/>
              <a:t>Uses statistical methods to </a:t>
            </a:r>
            <a:r>
              <a:rPr lang="en-US" sz="5100" u="sng" dirty="0" smtClean="0"/>
              <a:t>describe</a:t>
            </a:r>
            <a:r>
              <a:rPr lang="en-US" sz="5100" dirty="0" smtClean="0"/>
              <a:t>, </a:t>
            </a:r>
            <a:r>
              <a:rPr lang="en-US" sz="5100" u="sng" dirty="0" smtClean="0"/>
              <a:t>analyze</a:t>
            </a:r>
            <a:r>
              <a:rPr lang="en-US" sz="5100" dirty="0" smtClean="0"/>
              <a:t>, </a:t>
            </a:r>
            <a:r>
              <a:rPr lang="en-US" sz="5100" u="sng" dirty="0" smtClean="0"/>
              <a:t>evaluate</a:t>
            </a:r>
            <a:r>
              <a:rPr lang="en-US" sz="5100" dirty="0" smtClean="0"/>
              <a:t>, and </a:t>
            </a:r>
            <a:r>
              <a:rPr lang="en-US" sz="5100" u="sng" dirty="0" smtClean="0"/>
              <a:t>make decisions</a:t>
            </a:r>
          </a:p>
          <a:p>
            <a:r>
              <a:rPr lang="en-US" sz="5100" u="sng" dirty="0" smtClean="0"/>
              <a:t>Analyzes</a:t>
            </a:r>
            <a:r>
              <a:rPr lang="en-US" sz="5100" dirty="0" smtClean="0"/>
              <a:t> fitness assessments to </a:t>
            </a:r>
            <a:r>
              <a:rPr lang="en-US" sz="5100" u="sng" dirty="0" smtClean="0"/>
              <a:t>set</a:t>
            </a:r>
            <a:r>
              <a:rPr lang="en-US" sz="5100" dirty="0" smtClean="0"/>
              <a:t> personal fitness goals, </a:t>
            </a:r>
            <a:r>
              <a:rPr lang="en-US" sz="5100" u="sng" dirty="0" smtClean="0"/>
              <a:t>strategizes</a:t>
            </a:r>
            <a:r>
              <a:rPr lang="en-US" sz="5100" dirty="0" smtClean="0"/>
              <a:t> ways to reach goals, evaluates activities.</a:t>
            </a:r>
          </a:p>
          <a:p>
            <a:r>
              <a:rPr lang="en-US" sz="5100" dirty="0" smtClean="0"/>
              <a:t>Examines data/results and </a:t>
            </a:r>
            <a:r>
              <a:rPr lang="en-US" sz="5100" u="sng" dirty="0" smtClean="0"/>
              <a:t>proposes</a:t>
            </a:r>
            <a:r>
              <a:rPr lang="en-US" sz="5100" dirty="0" smtClean="0"/>
              <a:t> meaningful </a:t>
            </a:r>
            <a:r>
              <a:rPr lang="en-US" sz="5100" u="sng" dirty="0" smtClean="0"/>
              <a:t>interpretation</a:t>
            </a:r>
            <a:r>
              <a:rPr lang="en-US" sz="5100" dirty="0" smtClean="0"/>
              <a:t>.</a:t>
            </a:r>
            <a:endParaRPr lang="en-US" sz="29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3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Questions about Assessment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 we evaluate students?</a:t>
            </a:r>
          </a:p>
          <a:p>
            <a:r>
              <a:rPr lang="en-US" dirty="0" smtClean="0"/>
              <a:t>What kinds of assessments are there?</a:t>
            </a:r>
          </a:p>
          <a:p>
            <a:r>
              <a:rPr lang="en-US" dirty="0" smtClean="0"/>
              <a:t>How often do you assess students?</a:t>
            </a:r>
          </a:p>
          <a:p>
            <a:r>
              <a:rPr lang="en-US" dirty="0" smtClean="0"/>
              <a:t>What makes a good assessment?</a:t>
            </a:r>
          </a:p>
          <a:p>
            <a:r>
              <a:rPr lang="en-US" dirty="0" smtClean="0"/>
              <a:t>What do you do with the assessment data?</a:t>
            </a:r>
          </a:p>
          <a:p>
            <a:r>
              <a:rPr lang="en-US" dirty="0" smtClean="0"/>
              <a:t>What do you do with students who don’t do well on assessments?</a:t>
            </a:r>
          </a:p>
          <a:p>
            <a:r>
              <a:rPr lang="en-US" dirty="0" smtClean="0"/>
              <a:t>What changes are made based on assessment data?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Revised from “Components of Quality Classroom Assessments” by Dr. Dale Moore and Dr. Jennifer Parker-Moore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Kinds of Learning Targets - </a:t>
            </a:r>
            <a:r>
              <a:rPr lang="en-US" b="1" dirty="0" smtClean="0"/>
              <a:t>Skill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dirty="0" smtClean="0"/>
              <a:t>Demonstrate mastery of specific performance skills</a:t>
            </a:r>
          </a:p>
          <a:p>
            <a:r>
              <a:rPr lang="en-US" sz="5100" u="sng" dirty="0" smtClean="0"/>
              <a:t>Measures</a:t>
            </a:r>
            <a:r>
              <a:rPr lang="en-US" sz="5100" dirty="0" smtClean="0"/>
              <a:t> length in metric and US units</a:t>
            </a:r>
          </a:p>
          <a:p>
            <a:r>
              <a:rPr lang="en-US" sz="5100" u="sng" dirty="0" smtClean="0"/>
              <a:t>Reads aloud </a:t>
            </a:r>
            <a:r>
              <a:rPr lang="en-US" sz="5100" dirty="0" smtClean="0"/>
              <a:t>with fluency and expression</a:t>
            </a:r>
          </a:p>
          <a:p>
            <a:r>
              <a:rPr lang="en-US" sz="5100" u="sng" dirty="0" smtClean="0"/>
              <a:t>Dribbles</a:t>
            </a:r>
            <a:r>
              <a:rPr lang="en-US" sz="5100" dirty="0" smtClean="0"/>
              <a:t> to keep the ball away from an opponent</a:t>
            </a:r>
          </a:p>
          <a:p>
            <a:r>
              <a:rPr lang="en-US" sz="5100" u="sng" dirty="0" smtClean="0"/>
              <a:t>Participates in</a:t>
            </a:r>
            <a:r>
              <a:rPr lang="en-US" sz="5100" dirty="0" smtClean="0"/>
              <a:t> civic </a:t>
            </a:r>
            <a:r>
              <a:rPr lang="en-US" sz="5100" u="sng" dirty="0" smtClean="0"/>
              <a:t>discussion</a:t>
            </a:r>
            <a:r>
              <a:rPr lang="en-US" sz="5100" dirty="0" smtClean="0"/>
              <a:t> with the aim of solving current problems</a:t>
            </a:r>
          </a:p>
          <a:p>
            <a:r>
              <a:rPr lang="en-US" sz="5100" u="sng" dirty="0" smtClean="0"/>
              <a:t>Uses</a:t>
            </a:r>
            <a:r>
              <a:rPr lang="en-US" sz="5100" dirty="0" smtClean="0"/>
              <a:t> simple </a:t>
            </a:r>
            <a:r>
              <a:rPr lang="en-US" sz="5100" u="sng" dirty="0" smtClean="0"/>
              <a:t>equipment and tools </a:t>
            </a:r>
            <a:r>
              <a:rPr lang="en-US" sz="5100" dirty="0" smtClean="0"/>
              <a:t>to gather data</a:t>
            </a:r>
            <a:endParaRPr lang="en-US" sz="29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3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Learning Targets to Student-Friendly Language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517525" indent="-517525">
              <a:buAutoNum type="arabicPeriod"/>
            </a:pPr>
            <a:r>
              <a:rPr lang="en-US" sz="3900" dirty="0" smtClean="0"/>
              <a:t>Identify important of difficult learning goal.</a:t>
            </a:r>
          </a:p>
          <a:p>
            <a:pPr marL="514350" indent="-514350">
              <a:buAutoNum type="arabicPeriod"/>
            </a:pPr>
            <a:r>
              <a:rPr lang="en-US" sz="3900" dirty="0" smtClean="0"/>
              <a:t>Identify word(s) needing clarification.</a:t>
            </a:r>
          </a:p>
          <a:p>
            <a:pPr marL="514350" indent="-514350">
              <a:buAutoNum type="arabicPeriod"/>
            </a:pPr>
            <a:r>
              <a:rPr lang="en-US" sz="3900" dirty="0" smtClean="0"/>
              <a:t>Define the word(s).</a:t>
            </a:r>
          </a:p>
          <a:p>
            <a:pPr marL="514350" indent="-514350">
              <a:buAutoNum type="arabicPeriod"/>
            </a:pPr>
            <a:r>
              <a:rPr lang="en-US" sz="3900" dirty="0" smtClean="0"/>
              <a:t>Rewrite the definition as an “I can” statement in terms that your students will understand.</a:t>
            </a:r>
            <a:endParaRPr lang="en-US" sz="17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5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– Friendly Language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smtClean="0"/>
              <a:t>Word to be defined: Summarize</a:t>
            </a:r>
          </a:p>
          <a:p>
            <a:pPr marL="0" indent="0">
              <a:buFontTx/>
              <a:buChar char="-"/>
            </a:pPr>
            <a:r>
              <a:rPr lang="en-US" sz="2800" dirty="0" smtClean="0"/>
              <a:t>To give a brief statement of the main points, main events, or important ideas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/>
            <a:r>
              <a:rPr lang="en-US" sz="2800" dirty="0" smtClean="0"/>
              <a:t>Student-friendly language:</a:t>
            </a:r>
          </a:p>
          <a:p>
            <a:pPr marL="0" indent="0">
              <a:buFontTx/>
              <a:buChar char="-"/>
            </a:pPr>
            <a:r>
              <a:rPr lang="en-US" sz="2800" dirty="0" smtClean="0"/>
              <a:t>I can summarize text.</a:t>
            </a:r>
          </a:p>
          <a:p>
            <a:pPr marL="0" indent="0">
              <a:buFontTx/>
              <a:buChar char="-"/>
            </a:pPr>
            <a:r>
              <a:rPr lang="en-US" sz="2800" dirty="0" smtClean="0"/>
              <a:t>This means I can make a short statement of the main points or the big ideas of what I read.</a:t>
            </a: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– Friendly Language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/>
            <a:r>
              <a:rPr lang="en-US" sz="2400" dirty="0" smtClean="0"/>
              <a:t>Learning Target: “Deeply examine policy issues…”</a:t>
            </a:r>
          </a:p>
          <a:p>
            <a:pPr marL="0" indent="0"/>
            <a:r>
              <a:rPr lang="en-US" sz="2400" dirty="0" smtClean="0"/>
              <a:t>Word to be defined: Examine</a:t>
            </a:r>
          </a:p>
          <a:p>
            <a:pPr marL="0" indent="0">
              <a:buFontTx/>
              <a:buChar char="-"/>
            </a:pPr>
            <a:r>
              <a:rPr lang="en-US" sz="2400" dirty="0" smtClean="0"/>
              <a:t>A process by which problems, alternate views and reasons for differing views for a given situation are understood.</a:t>
            </a:r>
          </a:p>
          <a:p>
            <a:pPr marL="0" indent="0"/>
            <a:r>
              <a:rPr lang="en-US" sz="2400" dirty="0" smtClean="0"/>
              <a:t>Student-friendly language:</a:t>
            </a:r>
          </a:p>
          <a:p>
            <a:pPr marL="0" indent="0">
              <a:buFontTx/>
              <a:buChar char="-"/>
            </a:pPr>
            <a:r>
              <a:rPr lang="en-US" sz="2400" dirty="0" smtClean="0"/>
              <a:t>I can “examine”.</a:t>
            </a:r>
          </a:p>
          <a:p>
            <a:pPr marL="0" indent="0">
              <a:buFontTx/>
              <a:buChar char="-"/>
            </a:pPr>
            <a:r>
              <a:rPr lang="en-US" sz="2400" dirty="0" smtClean="0"/>
              <a:t>This means I can state the problems, describe alternative views, and understand the reasons for these different views.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Clear and Appropriate </a:t>
            </a:r>
            <a:br>
              <a:rPr lang="en-US" dirty="0" smtClean="0"/>
            </a:br>
            <a:r>
              <a:rPr lang="en-US" dirty="0" smtClean="0"/>
              <a:t>Learning Targets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to remember:</a:t>
            </a:r>
          </a:p>
          <a:p>
            <a:pPr lvl="1"/>
            <a:r>
              <a:rPr lang="en-US" dirty="0" smtClean="0"/>
              <a:t>Convert complex or unfamiliar targets to student-friendly language</a:t>
            </a:r>
          </a:p>
          <a:p>
            <a:pPr lvl="1"/>
            <a:r>
              <a:rPr lang="en-US" dirty="0" smtClean="0"/>
              <a:t>Post them or have students keep tem</a:t>
            </a:r>
          </a:p>
          <a:p>
            <a:pPr lvl="1"/>
            <a:r>
              <a:rPr lang="en-US" dirty="0" smtClean="0"/>
              <a:t>Connect learning targets to activities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Clear and Appropriate </a:t>
            </a:r>
            <a:br>
              <a:rPr lang="en-US" dirty="0" smtClean="0"/>
            </a:br>
            <a:r>
              <a:rPr lang="en-US" dirty="0" smtClean="0"/>
              <a:t>Learning Targets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to remember:</a:t>
            </a:r>
          </a:p>
          <a:p>
            <a:pPr lvl="1"/>
            <a:r>
              <a:rPr lang="en-US" dirty="0" smtClean="0"/>
              <a:t>Convert complex or unfamiliar targets to student-friendly language</a:t>
            </a:r>
          </a:p>
          <a:p>
            <a:pPr lvl="1"/>
            <a:r>
              <a:rPr lang="en-US" dirty="0" smtClean="0"/>
              <a:t>Post them or have students keep tem</a:t>
            </a:r>
          </a:p>
          <a:p>
            <a:pPr lvl="1"/>
            <a:r>
              <a:rPr lang="en-US" dirty="0" smtClean="0"/>
              <a:t>Connect learning targets to activities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Key 3 </a:t>
            </a:r>
            <a:br>
              <a:rPr lang="en-US" sz="6000" dirty="0" smtClean="0"/>
            </a:br>
            <a:endParaRPr lang="en-US" sz="6000" dirty="0"/>
          </a:p>
        </p:txBody>
      </p:sp>
      <p:grpSp>
        <p:nvGrpSpPr>
          <p:cNvPr id="2" name="Group 7"/>
          <p:cNvGrpSpPr/>
          <p:nvPr/>
        </p:nvGrpSpPr>
        <p:grpSpPr>
          <a:xfrm>
            <a:off x="1023402" y="1679974"/>
            <a:ext cx="6517470" cy="3349395"/>
            <a:chOff x="1739038" y="2920706"/>
            <a:chExt cx="5346440" cy="2657075"/>
          </a:xfrm>
        </p:grpSpPr>
        <p:pic>
          <p:nvPicPr>
            <p:cNvPr id="1026" name="Picture 2" descr="C:\Documents and Settings\fowlerm\Local Settings\Temporary Internet Files\Content.IE5\H8BBPHP9\MC90023276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229146">
              <a:off x="3083720" y="1576024"/>
              <a:ext cx="2657075" cy="534644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 rot="20567704">
              <a:off x="3259364" y="3776203"/>
              <a:ext cx="3410067" cy="56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/>
                <a:t>Accurate Design</a:t>
              </a:r>
              <a:endParaRPr lang="en-US" sz="4000" b="1" dirty="0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Sound Assessment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proper assessment method</a:t>
            </a:r>
          </a:p>
          <a:p>
            <a:r>
              <a:rPr lang="en-US" dirty="0" smtClean="0"/>
              <a:t>Select or create quality items, tasks, and rubrics</a:t>
            </a:r>
          </a:p>
          <a:p>
            <a:r>
              <a:rPr lang="en-US" dirty="0" smtClean="0"/>
              <a:t>Sample – gather enough evidence</a:t>
            </a:r>
          </a:p>
          <a:p>
            <a:r>
              <a:rPr lang="en-US" dirty="0" smtClean="0"/>
              <a:t>Control for bias</a:t>
            </a:r>
          </a:p>
          <a:p>
            <a:r>
              <a:rPr lang="en-US" dirty="0" smtClean="0"/>
              <a:t>Design assessment so students can self-assess and set goals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Assessment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Selected Response</a:t>
            </a:r>
          </a:p>
          <a:p>
            <a:pPr lvl="1"/>
            <a:r>
              <a:rPr lang="en-US" dirty="0" smtClean="0"/>
              <a:t>Multiple Choice</a:t>
            </a:r>
          </a:p>
          <a:p>
            <a:pPr lvl="1"/>
            <a:r>
              <a:rPr lang="en-US" dirty="0" smtClean="0"/>
              <a:t>True/False</a:t>
            </a:r>
          </a:p>
          <a:p>
            <a:pPr lvl="1"/>
            <a:r>
              <a:rPr lang="en-US" dirty="0" smtClean="0"/>
              <a:t>Matching</a:t>
            </a:r>
          </a:p>
          <a:p>
            <a:pPr lvl="1"/>
            <a:r>
              <a:rPr lang="en-US" dirty="0" smtClean="0"/>
              <a:t>Fill in </a:t>
            </a:r>
          </a:p>
          <a:p>
            <a:r>
              <a:rPr lang="en-US" dirty="0" smtClean="0"/>
              <a:t>Extended Written Response</a:t>
            </a:r>
          </a:p>
          <a:p>
            <a:r>
              <a:rPr lang="en-US" dirty="0" smtClean="0"/>
              <a:t>Performance Assessment</a:t>
            </a:r>
          </a:p>
          <a:p>
            <a:r>
              <a:rPr lang="en-US" dirty="0" smtClean="0"/>
              <a:t>Personal Communication</a:t>
            </a:r>
          </a:p>
          <a:p>
            <a:pPr lvl="1"/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Conferences</a:t>
            </a:r>
          </a:p>
          <a:p>
            <a:pPr lvl="1"/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Sound Assessment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methods match learning targets</a:t>
            </a:r>
          </a:p>
          <a:p>
            <a:r>
              <a:rPr lang="en-US" dirty="0" smtClean="0"/>
              <a:t>Sample is representative of what is taught</a:t>
            </a:r>
          </a:p>
          <a:p>
            <a:r>
              <a:rPr lang="en-US" dirty="0" smtClean="0"/>
              <a:t>Items, tasks and scoring guides are well-written</a:t>
            </a:r>
          </a:p>
          <a:p>
            <a:r>
              <a:rPr lang="en-US" dirty="0" smtClean="0"/>
              <a:t>Bias is avoided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Stiggins</a:t>
            </a:r>
            <a:r>
              <a:rPr lang="en-US" dirty="0" smtClean="0"/>
              <a:t>’ - Keys to Assessment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 Purpose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 Target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Accurate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 Communication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sz="1200" dirty="0" err="1" smtClean="0"/>
              <a:t>Stiggins</a:t>
            </a:r>
            <a:r>
              <a:rPr lang="en-US" sz="1200" dirty="0" smtClean="0"/>
              <a:t>, R. (2007). Assessment for learning: An essential foundation of productive instruction. In D. Reeves (Ed.), </a:t>
            </a:r>
            <a:r>
              <a:rPr lang="en-US" sz="1200" i="1" dirty="0" smtClean="0"/>
              <a:t>Ahead of the Curve: The Power of Assessment to Transform Teaching and Learning</a:t>
            </a:r>
            <a:r>
              <a:rPr lang="en-US" sz="1200" dirty="0" smtClean="0"/>
              <a:t> (pp. 58-76). Bloomington: Solution Tree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 – Method Match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79248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EWR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PC</a:t>
                      </a:r>
                      <a:endParaRPr lang="en-US" sz="3200" dirty="0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KNOW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?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  <a:endParaRPr lang="en-US" sz="4800" dirty="0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REASON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  <a:endParaRPr lang="en-US" sz="4800" dirty="0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SKILL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  <a:endParaRPr lang="en-US" sz="4800" dirty="0"/>
                    </a:p>
                  </a:txBody>
                  <a:tcPr/>
                </a:tc>
              </a:tr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PRODUCT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+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Key 4 </a:t>
            </a:r>
            <a:br>
              <a:rPr lang="en-US" sz="6000" dirty="0" smtClean="0"/>
            </a:br>
            <a:endParaRPr lang="en-US" sz="6000" dirty="0"/>
          </a:p>
        </p:txBody>
      </p:sp>
      <p:grpSp>
        <p:nvGrpSpPr>
          <p:cNvPr id="2" name="Group 7"/>
          <p:cNvGrpSpPr/>
          <p:nvPr/>
        </p:nvGrpSpPr>
        <p:grpSpPr>
          <a:xfrm>
            <a:off x="1023400" y="1679975"/>
            <a:ext cx="6517470" cy="3349395"/>
            <a:chOff x="1739036" y="2920707"/>
            <a:chExt cx="5346440" cy="2657075"/>
          </a:xfrm>
        </p:grpSpPr>
        <p:pic>
          <p:nvPicPr>
            <p:cNvPr id="1026" name="Picture 2" descr="C:\Documents and Settings\fowlerm\Local Settings\Temporary Internet Files\Content.IE5\H8BBPHP9\MC90023276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229146">
              <a:off x="3083718" y="1576025"/>
              <a:ext cx="2657075" cy="534644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 rot="20567704">
              <a:off x="2576864" y="3872906"/>
              <a:ext cx="4292268" cy="512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Effective Communication</a:t>
              </a:r>
              <a:endParaRPr lang="en-US" sz="3600" b="1" dirty="0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most powerful single modification that enhances achievement is feedback. The simplest prescription for improving must be ‘dollops of feedback’.”</a:t>
            </a:r>
          </a:p>
          <a:p>
            <a:pPr lvl="2">
              <a:buNone/>
            </a:pPr>
            <a:r>
              <a:rPr lang="en-US" dirty="0" smtClean="0"/>
              <a:t>- John Hattie (1992)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most powerful single modification that enhances achievement is feedback. The simplest prescription for improving must be ‘dollops of feedback’.”</a:t>
            </a:r>
          </a:p>
          <a:p>
            <a:pPr lvl="2">
              <a:buNone/>
            </a:pPr>
            <a:r>
              <a:rPr lang="en-US" dirty="0" smtClean="0"/>
              <a:t>- John Hattie (1992)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Feedback from classroom assessments should give students a clear picture of their progress on learning goals and how they might improve.</a:t>
            </a:r>
          </a:p>
          <a:p>
            <a:r>
              <a:rPr lang="en-US" dirty="0" smtClean="0"/>
              <a:t>Feedback on classroom assessments should encourage students to improve.</a:t>
            </a:r>
          </a:p>
          <a:p>
            <a:r>
              <a:rPr lang="en-US" dirty="0" smtClean="0"/>
              <a:t>Classroom assessment should be formative in nature.</a:t>
            </a:r>
          </a:p>
          <a:p>
            <a:r>
              <a:rPr lang="en-US" dirty="0" smtClean="0"/>
              <a:t>Formative classroom assessments should be frequent.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students with descriptive feedback</a:t>
            </a:r>
          </a:p>
          <a:p>
            <a:r>
              <a:rPr lang="en-US" dirty="0" smtClean="0"/>
              <a:t>Involve students in tracking and communicating about their learning</a:t>
            </a:r>
          </a:p>
          <a:p>
            <a:r>
              <a:rPr lang="en-US" dirty="0" smtClean="0"/>
              <a:t>Use grading practices that accurately communicate about the student learning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makes feedback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features of work or performance</a:t>
            </a:r>
          </a:p>
          <a:p>
            <a:r>
              <a:rPr lang="en-US" dirty="0" smtClean="0"/>
              <a:t>Relates directly to the learning targets</a:t>
            </a:r>
          </a:p>
          <a:p>
            <a:r>
              <a:rPr lang="en-US" dirty="0" smtClean="0"/>
              <a:t>Points out strength and gives specific information on how to improve.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Evaluative vs. Descriptive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Evaluative feedback sums up achievement and assigns a label. It expresses a judgment.</a:t>
            </a:r>
          </a:p>
          <a:p>
            <a:r>
              <a:rPr lang="en-US" dirty="0" smtClean="0"/>
              <a:t>Descriptive feedback offers information that can be used by students to take action to improve.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5943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Vail, John. “Formative Assessment for Secondary Social Studies Teachers.” Kalamazoo Regional Educational Service Agency. Kalamazoo, Michigan. 10 Aug.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/>
              <a:t>Key 1 </a:t>
            </a:r>
            <a:br>
              <a:rPr lang="en-US" sz="6000" dirty="0" smtClean="0"/>
            </a:br>
            <a:endParaRPr lang="en-US" sz="6000" dirty="0"/>
          </a:p>
        </p:txBody>
      </p:sp>
      <p:grpSp>
        <p:nvGrpSpPr>
          <p:cNvPr id="8" name="Group 7"/>
          <p:cNvGrpSpPr/>
          <p:nvPr/>
        </p:nvGrpSpPr>
        <p:grpSpPr>
          <a:xfrm>
            <a:off x="990600" y="1752600"/>
            <a:ext cx="6517470" cy="3349395"/>
            <a:chOff x="1712130" y="2978320"/>
            <a:chExt cx="5346440" cy="2657075"/>
          </a:xfrm>
        </p:grpSpPr>
        <p:pic>
          <p:nvPicPr>
            <p:cNvPr id="1026" name="Picture 2" descr="C:\Documents and Settings\fowlerm\Local Settings\Temporary Internet Files\Content.IE5\H8BBPHP9\MC90023276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229146">
              <a:off x="3056812" y="1633638"/>
              <a:ext cx="2657075" cy="534644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 rot="20567704">
              <a:off x="3911311" y="3680826"/>
              <a:ext cx="2743200" cy="56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/>
                <a:t>Purpose</a:t>
              </a:r>
              <a:endParaRPr lang="en-US" sz="4000" b="1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1600200"/>
            <a:ext cx="1981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5715000" y="1524000"/>
            <a:ext cx="2057400" cy="19812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6629400" y="3810000"/>
            <a:ext cx="21336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90800" y="5029200"/>
            <a:ext cx="2286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1371600"/>
            <a:ext cx="2438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2438400"/>
            <a:ext cx="251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erlin Sans FB Demi" pitchFamily="34" charset="0"/>
              </a:rPr>
              <a:t>ONE</a:t>
            </a:r>
            <a:r>
              <a:rPr lang="en-US" sz="6000" dirty="0" smtClean="0">
                <a:latin typeface="Berlin Sans FB Demi" pitchFamily="34" charset="0"/>
              </a:rPr>
              <a:t> SIZE </a:t>
            </a:r>
            <a:r>
              <a:rPr lang="en-US" sz="4000" dirty="0" smtClean="0">
                <a:latin typeface="Berlin Sans FB Demi" pitchFamily="34" charset="0"/>
              </a:rPr>
              <a:t>FITS ALL?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2286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5105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5486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 ASSESSMENTS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1981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TESTS</a:t>
            </a:r>
            <a:endParaRPr lang="en-US" dirty="0"/>
          </a:p>
        </p:txBody>
      </p:sp>
      <p:sp>
        <p:nvSpPr>
          <p:cNvPr id="15" name="L-Shape 14"/>
          <p:cNvSpPr/>
          <p:nvPr/>
        </p:nvSpPr>
        <p:spPr>
          <a:xfrm>
            <a:off x="990600" y="3505200"/>
            <a:ext cx="1676400" cy="14478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95400" y="441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TYPES OF ASSESSMENTS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0" y="6096000"/>
            <a:ext cx="3352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Revised from “Components of Quality Classroom Assessments” by Dr. Dale Moore and Dr. Jennifer Parker-Moore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u="sng" dirty="0" smtClean="0"/>
              <a:t>Summative</a:t>
            </a:r>
          </a:p>
          <a:p>
            <a:pPr lvl="1"/>
            <a:r>
              <a:rPr lang="en-US" dirty="0" smtClean="0"/>
              <a:t>Tied to accountability </a:t>
            </a:r>
          </a:p>
          <a:p>
            <a:pPr lvl="2"/>
            <a:r>
              <a:rPr lang="en-US" dirty="0" smtClean="0"/>
              <a:t>School AYP</a:t>
            </a:r>
          </a:p>
          <a:p>
            <a:pPr lvl="2"/>
            <a:r>
              <a:rPr lang="en-US" dirty="0" smtClean="0"/>
              <a:t>Teacher</a:t>
            </a:r>
          </a:p>
          <a:p>
            <a:pPr lvl="2"/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State testing, mid-term and final exams, exit tests</a:t>
            </a:r>
          </a:p>
          <a:p>
            <a:r>
              <a:rPr lang="en-US" sz="4400" u="sng" dirty="0" smtClean="0"/>
              <a:t>Formative</a:t>
            </a:r>
          </a:p>
          <a:p>
            <a:pPr lvl="1"/>
            <a:r>
              <a:rPr lang="en-US" dirty="0" smtClean="0"/>
              <a:t>Check for understanding</a:t>
            </a:r>
          </a:p>
          <a:p>
            <a:pPr lvl="1"/>
            <a:r>
              <a:rPr lang="en-US" dirty="0" smtClean="0"/>
              <a:t>Show of hands, tests and quizzes, projects, papers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14800" y="60960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 smtClean="0"/>
              <a:t>Revised from “Components of Quality Classroom Assessments” by Dr. Dale Moore and Dr. Jennifer Parker-Moore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Summative Assessment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an assessment </a:t>
            </a:r>
            <a:r>
              <a:rPr lang="en-US" b="1" u="sng" dirty="0" smtClean="0"/>
              <a:t>OF</a:t>
            </a:r>
            <a:r>
              <a:rPr lang="en-US" dirty="0" smtClean="0"/>
              <a:t> learning.</a:t>
            </a:r>
          </a:p>
          <a:p>
            <a:endParaRPr lang="en-US" dirty="0" smtClean="0"/>
          </a:p>
          <a:p>
            <a:r>
              <a:rPr lang="en-US" dirty="0" smtClean="0"/>
              <a:t>It answers, did the student learn?</a:t>
            </a:r>
          </a:p>
          <a:p>
            <a:endParaRPr lang="en-US" dirty="0" smtClean="0"/>
          </a:p>
          <a:p>
            <a:r>
              <a:rPr lang="en-US" dirty="0" smtClean="0"/>
              <a:t>It is designed for accountability.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77000" y="4343400"/>
            <a:ext cx="1905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OF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9436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Revised from </a:t>
            </a:r>
            <a:r>
              <a:rPr lang="en-US" dirty="0" smtClean="0"/>
              <a:t>“Data for Student Success” </a:t>
            </a:r>
            <a:r>
              <a:rPr lang="en-US" dirty="0" smtClean="0"/>
              <a:t>by </a:t>
            </a:r>
            <a:r>
              <a:rPr lang="en-US" dirty="0" smtClean="0"/>
              <a:t>Maureen Slamer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Formative Assessment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an assessment </a:t>
            </a:r>
            <a:r>
              <a:rPr lang="en-US" b="1" u="sng" dirty="0" smtClean="0"/>
              <a:t>FOR</a:t>
            </a:r>
            <a:r>
              <a:rPr lang="en-US" dirty="0" smtClean="0"/>
              <a:t> learning.</a:t>
            </a:r>
          </a:p>
          <a:p>
            <a:r>
              <a:rPr lang="en-US" dirty="0" smtClean="0"/>
              <a:t>It informs both teacher and student.</a:t>
            </a:r>
          </a:p>
          <a:p>
            <a:r>
              <a:rPr lang="en-US" dirty="0" smtClean="0"/>
              <a:t>It guides instruction.</a:t>
            </a:r>
          </a:p>
          <a:p>
            <a:r>
              <a:rPr lang="en-US" dirty="0" smtClean="0"/>
              <a:t>It helps students understand their next steps.</a:t>
            </a:r>
          </a:p>
          <a:p>
            <a:r>
              <a:rPr lang="en-US" dirty="0" smtClean="0"/>
              <a:t>It supports learning.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0" y="4343400"/>
            <a:ext cx="3048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9436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Revised from </a:t>
            </a:r>
            <a:r>
              <a:rPr lang="en-US" dirty="0" smtClean="0"/>
              <a:t>“Data for Student Success” </a:t>
            </a:r>
            <a:r>
              <a:rPr lang="en-US" dirty="0" smtClean="0"/>
              <a:t>by </a:t>
            </a:r>
            <a:r>
              <a:rPr lang="en-US" dirty="0" smtClean="0"/>
              <a:t>Maureen Slamer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Summative and Formative Assessments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243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Take a moment to jot down the difference between summative and formative assessments.  </a:t>
            </a:r>
          </a:p>
          <a:p>
            <a:r>
              <a:rPr lang="en-US" dirty="0" smtClean="0"/>
              <a:t>Share with someone next to you.</a:t>
            </a:r>
          </a:p>
          <a:p>
            <a:r>
              <a:rPr lang="en-US" dirty="0" smtClean="0"/>
              <a:t>Share with the group.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  <p:pic>
        <p:nvPicPr>
          <p:cNvPr id="1030" name="Picture 6" descr="C:\Documents and Settings\jparkermoore\Local Settings\Temporary Internet Files\Content.IE5\EG4S544D\MC9001978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100101"/>
            <a:ext cx="3594888" cy="195515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0" y="6096000"/>
            <a:ext cx="3352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Revised from “Components of Quality Classroom Assessments” by Dr. Dale Moore and Dr. Jennifer Parker-Moore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Mitch CI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 CISD Theme</Template>
  <TotalTime>120</TotalTime>
  <Words>1985</Words>
  <Application>Microsoft Office PowerPoint</Application>
  <PresentationFormat>On-screen Show (4:3)</PresentationFormat>
  <Paragraphs>279</Paragraphs>
  <Slides>37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Mitch CISD Theme</vt:lpstr>
      <vt:lpstr>Components of Quality Classroom Assessments</vt:lpstr>
      <vt:lpstr>Questions about Assessment</vt:lpstr>
      <vt:lpstr>Stiggins’ - Keys to Assessment Quality</vt:lpstr>
      <vt:lpstr>Key 1  </vt:lpstr>
      <vt:lpstr>TYPES OF ASSESSMENTS</vt:lpstr>
      <vt:lpstr>Types of Assessments</vt:lpstr>
      <vt:lpstr>Summative Assessment</vt:lpstr>
      <vt:lpstr>Formative Assessment</vt:lpstr>
      <vt:lpstr>Summative and Formative Assessments</vt:lpstr>
      <vt:lpstr>Key 2  </vt:lpstr>
      <vt:lpstr>Clear Learning Targets</vt:lpstr>
      <vt:lpstr>Kinds of Targets</vt:lpstr>
      <vt:lpstr>Clear Targets: Benefits to Students</vt:lpstr>
      <vt:lpstr>Learning Targets</vt:lpstr>
      <vt:lpstr>Which of these are actually learning targets?</vt:lpstr>
      <vt:lpstr>A Social Studies Example</vt:lpstr>
      <vt:lpstr>Kinds of Learning Targets</vt:lpstr>
      <vt:lpstr>Kinds of Learning Targets - Knowledge</vt:lpstr>
      <vt:lpstr>Kinds of Learning Targets - Reasoning</vt:lpstr>
      <vt:lpstr>Kinds of Learning Targets - Skill</vt:lpstr>
      <vt:lpstr>Converting Learning Targets to Student-Friendly Language</vt:lpstr>
      <vt:lpstr>Student – Friendly Language</vt:lpstr>
      <vt:lpstr>Student – Friendly Language</vt:lpstr>
      <vt:lpstr>Clear and Appropriate  Learning Targets Summary</vt:lpstr>
      <vt:lpstr>Clear and Appropriate  Learning Targets Summary</vt:lpstr>
      <vt:lpstr>Key 3  </vt:lpstr>
      <vt:lpstr>Sound Assessment Design</vt:lpstr>
      <vt:lpstr>Possible Assessment Methods</vt:lpstr>
      <vt:lpstr>Sound Assessment Design</vt:lpstr>
      <vt:lpstr>Target – Method Match</vt:lpstr>
      <vt:lpstr>Key 4  </vt:lpstr>
      <vt:lpstr>Effective Communication</vt:lpstr>
      <vt:lpstr>Effective Communication</vt:lpstr>
      <vt:lpstr>Summary of Research</vt:lpstr>
      <vt:lpstr>Effective Communication</vt:lpstr>
      <vt:lpstr>What makes feedback effective?</vt:lpstr>
      <vt:lpstr>Evaluative vs. Descriptive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Quality Classroom Assessments</dc:title>
  <dc:creator>Mitch Fowler</dc:creator>
  <cp:lastModifiedBy>Mitch Fowler</cp:lastModifiedBy>
  <cp:revision>4</cp:revision>
  <dcterms:created xsi:type="dcterms:W3CDTF">2012-04-02T15:34:59Z</dcterms:created>
  <dcterms:modified xsi:type="dcterms:W3CDTF">2012-04-16T18:06:23Z</dcterms:modified>
</cp:coreProperties>
</file>