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70" r:id="rId7"/>
    <p:sldId id="271" r:id="rId8"/>
    <p:sldId id="272" r:id="rId9"/>
    <p:sldId id="273" r:id="rId10"/>
    <p:sldId id="274" r:id="rId11"/>
    <p:sldId id="275" r:id="rId12"/>
    <p:sldId id="262" r:id="rId13"/>
    <p:sldId id="263" r:id="rId14"/>
    <p:sldId id="278" r:id="rId15"/>
    <p:sldId id="264" r:id="rId16"/>
    <p:sldId id="265" r:id="rId17"/>
    <p:sldId id="266" r:id="rId18"/>
    <p:sldId id="279" r:id="rId19"/>
    <p:sldId id="267" r:id="rId20"/>
    <p:sldId id="268" r:id="rId21"/>
    <p:sldId id="269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08" autoAdjust="0"/>
  </p:normalViewPr>
  <p:slideViewPr>
    <p:cSldViewPr>
      <p:cViewPr varScale="1">
        <p:scale>
          <a:sx n="62" d="100"/>
          <a:sy n="62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B0B917-4E1F-4C13-95B0-FCE2C6ADC130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027114-6F13-4789-B17F-C36029892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Schiller:  </a:t>
            </a:r>
          </a:p>
          <a:p>
            <a:r>
              <a:rPr lang="en-US" dirty="0" smtClean="0"/>
              <a:t>Can you review the why?</a:t>
            </a:r>
          </a:p>
          <a:p>
            <a:r>
              <a:rPr lang="en-US" dirty="0" smtClean="0"/>
              <a:t>Identify RA</a:t>
            </a:r>
            <a:r>
              <a:rPr lang="en-US" baseline="0" dirty="0" smtClean="0"/>
              <a:t> Strategy - </a:t>
            </a:r>
          </a:p>
          <a:p>
            <a:r>
              <a:rPr lang="en-US" baseline="0" dirty="0" smtClean="0"/>
              <a:t>Revise </a:t>
            </a:r>
            <a:r>
              <a:rPr lang="en-US" baseline="0" dirty="0" err="1" smtClean="0"/>
              <a:t>powerpoint</a:t>
            </a:r>
            <a:r>
              <a:rPr lang="en-US" baseline="0" dirty="0" smtClean="0"/>
              <a:t> – general Tammy Improvements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Need copies of:</a:t>
            </a:r>
          </a:p>
          <a:p>
            <a:r>
              <a:rPr lang="en-US" baseline="0" dirty="0" smtClean="0"/>
              <a:t>	Organizer for the MP Videos</a:t>
            </a:r>
          </a:p>
          <a:p>
            <a:r>
              <a:rPr lang="en-US" baseline="0" dirty="0" smtClean="0"/>
              <a:t>	Math Talk rubric</a:t>
            </a:r>
          </a:p>
          <a:p>
            <a:r>
              <a:rPr lang="en-US" baseline="0" dirty="0" smtClean="0"/>
              <a:t>	Boomerang material</a:t>
            </a:r>
          </a:p>
          <a:p>
            <a:r>
              <a:rPr lang="en-US" baseline="0" dirty="0" smtClean="0"/>
              <a:t>	Planning Template? </a:t>
            </a:r>
            <a:r>
              <a:rPr lang="en-US" baseline="0" smtClean="0"/>
              <a:t>– Can we use DMT?</a:t>
            </a:r>
            <a:endParaRPr lang="en-US" baseline="0" dirty="0" smtClean="0"/>
          </a:p>
          <a:p>
            <a:r>
              <a:rPr lang="en-US" baseline="0" dirty="0" smtClean="0"/>
              <a:t>	Homework?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why! What did</a:t>
            </a:r>
            <a:r>
              <a:rPr lang="en-US" baseline="0" dirty="0" smtClean="0"/>
              <a:t> we say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Kagan’s</a:t>
            </a:r>
            <a:r>
              <a:rPr lang="en-US" dirty="0" smtClean="0"/>
              <a:t> “Jot Thoughts”</a:t>
            </a:r>
            <a:r>
              <a:rPr lang="en-US" baseline="0" dirty="0" smtClean="0"/>
              <a:t>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 Strategy – It</a:t>
            </a:r>
            <a:r>
              <a:rPr lang="en-US" baseline="0" dirty="0" smtClean="0"/>
              <a:t> says, we said – individually they write and share.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the Math Talk rubric – Show a clip of Ben if there is time</a:t>
            </a:r>
            <a:r>
              <a:rPr lang="en-US" dirty="0" smtClean="0"/>
              <a:t>.  Could use budget problem video.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your team’s big ideas with another group.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1E46B1DE-A908-453C-B7E3-74A31AAC4308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nsidemathematics.org/index.php/classroom-video-visits/public-lesson-number-operations/179-multiplication-a-divison-problem-3-part-b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idemathematics.org/index.php/classroom-video-visits/public-lessons-word-problem-clues/438-word-problem-clues-lesson-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idemathematics.org/index.php/classroom-video-visits/public-lessons-numerical-patterning/222-numerical-patterning-problem-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nsidemathematics.org/index.php/classroom-video-visits/public-lessons-properties-of-quadrilaterals/302-properties-of-quadrilaterals-tuesday-group-work-part-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idemathematics.org/index.php/classroom-video-visits/public-lessons-comparing-linear-functions/264-comparing-linear-functions-introduc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Transitioning to the Common Core for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February 24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for and make use of </a:t>
            </a:r>
            <a:r>
              <a:rPr lang="en-US" dirty="0" smtClean="0"/>
              <a:t>structure.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 5:59):  </a:t>
            </a:r>
            <a:r>
              <a:rPr lang="en-US" u="sng" dirty="0">
                <a:hlinkClick r:id="rId2"/>
              </a:rPr>
              <a:t>http://insidemathematics.org/index.php/classroom-video-visits/public-lesson-number-operations/179-multiplication-a-divison-problem-3-part-b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Revise your vision</a:t>
            </a:r>
            <a:r>
              <a:rPr lang="en-US" dirty="0" smtClean="0"/>
              <a:t> </a:t>
            </a:r>
            <a:r>
              <a:rPr lang="en-US" dirty="0" smtClean="0"/>
              <a:t>based on things your team discussed.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Math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 “How to Get Students Talking!”</a:t>
            </a:r>
          </a:p>
          <a:p>
            <a:endParaRPr lang="en-US" dirty="0"/>
          </a:p>
          <a:p>
            <a:r>
              <a:rPr lang="en-US" dirty="0" smtClean="0"/>
              <a:t>It says … We said…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Talk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Revise your vision based on things your team discussed.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LiberatJ\Local Settings\Temporary Internet Files\Content.IE5\LIT26WBL\MP9004394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352" y="457200"/>
            <a:ext cx="4273296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some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Boomerang Problem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math practices did you </a:t>
            </a:r>
            <a:r>
              <a:rPr lang="en-US" sz="2800" dirty="0" smtClean="0"/>
              <a:t>display?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r>
              <a:rPr lang="en-US" sz="2800" dirty="0" smtClean="0"/>
              <a:t>What </a:t>
            </a:r>
            <a:r>
              <a:rPr lang="en-US" sz="2800" dirty="0" smtClean="0"/>
              <a:t>did </a:t>
            </a:r>
            <a:r>
              <a:rPr lang="en-US" sz="2800" dirty="0" smtClean="0"/>
              <a:t>the facilitators do to support math talk?</a:t>
            </a:r>
          </a:p>
          <a:p>
            <a:endParaRPr lang="en-US" sz="2800" dirty="0"/>
          </a:p>
          <a:p>
            <a:r>
              <a:rPr lang="en-US" sz="2800" dirty="0" smtClean="0"/>
              <a:t>What could we have done to decrease the opportunity for math talk?</a:t>
            </a:r>
          </a:p>
          <a:p>
            <a:endParaRPr lang="en-US" sz="2800" dirty="0"/>
          </a:p>
          <a:p>
            <a:r>
              <a:rPr lang="en-US" sz="2800" dirty="0" smtClean="0"/>
              <a:t>What about the task provides the opportunity for math talk?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Revise your vision based on things your team discussed.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do we believe about what kids should experience in a math class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 smtClean="0"/>
              <a:t>What do our teachers understand about math talk?</a:t>
            </a:r>
          </a:p>
          <a:p>
            <a:r>
              <a:rPr lang="en-US" sz="2800" dirty="0" smtClean="0"/>
              <a:t>Where are we, as a district, with implementing math talk?</a:t>
            </a:r>
          </a:p>
          <a:p>
            <a:r>
              <a:rPr lang="en-US" sz="2800" dirty="0" smtClean="0"/>
              <a:t>What curricular resources support math talk?</a:t>
            </a:r>
          </a:p>
          <a:p>
            <a:r>
              <a:rPr lang="en-US" sz="2800" dirty="0" smtClean="0"/>
              <a:t>How can we share what we </a:t>
            </a:r>
            <a:r>
              <a:rPr lang="en-US" sz="2800" dirty="0" smtClean="0"/>
              <a:t>have learned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believe:</a:t>
            </a:r>
          </a:p>
          <a:p>
            <a:pPr lvl="2"/>
            <a:r>
              <a:rPr lang="en-US" dirty="0" smtClean="0"/>
              <a:t>Students need </a:t>
            </a:r>
            <a:r>
              <a:rPr lang="en-US" dirty="0" smtClean="0"/>
              <a:t>to dialogue about and </a:t>
            </a:r>
            <a:r>
              <a:rPr lang="en-US" dirty="0" smtClean="0"/>
              <a:t>make sense of the mathematics they are </a:t>
            </a:r>
            <a:r>
              <a:rPr lang="en-US" dirty="0" smtClean="0"/>
              <a:t>learning.  </a:t>
            </a:r>
          </a:p>
          <a:p>
            <a:pPr lvl="2">
              <a:buNone/>
            </a:pPr>
            <a:endParaRPr lang="en-US" dirty="0" smtClean="0"/>
          </a:p>
          <a:p>
            <a:pPr lvl="2"/>
            <a:r>
              <a:rPr lang="en-US" dirty="0" smtClean="0"/>
              <a:t>Students learn best with an approach that exposes them to rich mathematics tasks with a balance between procedural and conceptual understanding. 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quality of t</a:t>
            </a:r>
            <a:r>
              <a:rPr lang="en-US" dirty="0" smtClean="0"/>
              <a:t>eacher decision-making </a:t>
            </a:r>
            <a:r>
              <a:rPr lang="en-US" dirty="0" smtClean="0"/>
              <a:t>has the greatest impact on student learning. 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– Existing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assessments do we give and when?</a:t>
            </a:r>
          </a:p>
          <a:p>
            <a:endParaRPr lang="en-US" sz="2800" dirty="0"/>
          </a:p>
          <a:p>
            <a:r>
              <a:rPr lang="en-US" sz="2800" dirty="0" smtClean="0"/>
              <a:t>Get samples of the assessments.</a:t>
            </a:r>
          </a:p>
          <a:p>
            <a:endParaRPr lang="en-US" sz="2800" dirty="0"/>
          </a:p>
          <a:p>
            <a:r>
              <a:rPr lang="en-US" sz="2800" dirty="0" smtClean="0"/>
              <a:t>Rate our own classroom on math talk rubric.</a:t>
            </a:r>
          </a:p>
          <a:p>
            <a:endParaRPr lang="en-US" sz="2800" dirty="0"/>
          </a:p>
          <a:p>
            <a:r>
              <a:rPr lang="en-US" sz="2800" dirty="0" smtClean="0"/>
              <a:t>What curricular resources support math talk – what is the cognitive demand?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Develop a district/school vision of a quality mathematics program.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Implement the vision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our vision?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believe are components of a quality K-12 math program?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(curriculum, instruction, and assessment)</a:t>
            </a:r>
          </a:p>
          <a:p>
            <a:endParaRPr lang="en-US" dirty="0"/>
          </a:p>
          <a:p>
            <a:r>
              <a:rPr lang="en-US" dirty="0" smtClean="0"/>
              <a:t>Summarize and Organize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practice</a:t>
            </a:r>
          </a:p>
          <a:p>
            <a:endParaRPr lang="en-US" dirty="0"/>
          </a:p>
          <a:p>
            <a:r>
              <a:rPr lang="en-US" dirty="0" smtClean="0"/>
              <a:t>Watch a video of the practice</a:t>
            </a:r>
          </a:p>
          <a:p>
            <a:endParaRPr lang="en-US" dirty="0"/>
          </a:p>
          <a:p>
            <a:r>
              <a:rPr lang="en-US" dirty="0" smtClean="0"/>
              <a:t>Outline how the practice would look at the other grade bands.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sense of problems and persevere in solving </a:t>
            </a:r>
            <a:r>
              <a:rPr lang="en-US" dirty="0" smtClean="0"/>
              <a:t>them.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grade example 5:31):  </a:t>
            </a:r>
            <a:r>
              <a:rPr lang="en-US" u="sng" dirty="0">
                <a:hlinkClick r:id="rId2"/>
              </a:rPr>
              <a:t>http://www.insidemathematics.org/index.php/classroom-video-visits/public-lessons-word-problem-clues/438-word-problem-clues-lesson-5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</a:t>
            </a:r>
            <a:r>
              <a:rPr lang="en-US" dirty="0" smtClean="0"/>
              <a:t>abstractly </a:t>
            </a:r>
            <a:r>
              <a:rPr lang="en-US" dirty="0" smtClean="0"/>
              <a:t>and </a:t>
            </a:r>
            <a:r>
              <a:rPr lang="en-US" dirty="0" smtClean="0"/>
              <a:t>quantitatively.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grade 5:32) : </a:t>
            </a:r>
            <a:r>
              <a:rPr lang="en-US" u="sng" dirty="0">
                <a:hlinkClick r:id="rId2"/>
              </a:rPr>
              <a:t>http://www.insidemathematics.org/index.php/classroom-video-visits/public-lessons-numerical-patterning/222-numerical-patterning-problem-1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 viable arguments and critique the reasoning of </a:t>
            </a:r>
            <a:r>
              <a:rPr lang="en-US" dirty="0" smtClean="0"/>
              <a:t>others.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High School 4:48): </a:t>
            </a:r>
            <a:r>
              <a:rPr lang="en-US" u="sng" dirty="0">
                <a:hlinkClick r:id="rId2"/>
              </a:rPr>
              <a:t>http://insidemathematics.org/index.php/classroom-video-visits/public-lessons-properties-of-quadrilaterals/302-properties-of-quadrilaterals-tuesday-group-work-part-c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with </a:t>
            </a:r>
            <a:r>
              <a:rPr lang="en-US" dirty="0" smtClean="0"/>
              <a:t>mathematics.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 7:50): </a:t>
            </a:r>
            <a:r>
              <a:rPr lang="en-US" u="sng" dirty="0">
                <a:hlinkClick r:id="rId2"/>
              </a:rPr>
              <a:t>http://www.insidemathematics.org/index.php/classroom-video-visits/public-lessons-comparing-linear-functions/264-comparing-linear-functions-introduction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umbers design template">
  <a:themeElements>
    <a:clrScheme name="Office Them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Numbers design template</Template>
  <TotalTime>133</TotalTime>
  <Words>490</Words>
  <Application>Microsoft Office PowerPoint</Application>
  <PresentationFormat>On-screen Show (4:3)</PresentationFormat>
  <Paragraphs>94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Numbers design template</vt:lpstr>
      <vt:lpstr>Transitioning to the Common Core for Mathematics</vt:lpstr>
      <vt:lpstr>Introductions</vt:lpstr>
      <vt:lpstr>Goals</vt:lpstr>
      <vt:lpstr>What is our vision?</vt:lpstr>
      <vt:lpstr>Mathematical Practices</vt:lpstr>
      <vt:lpstr>Make sense of problems and persevere in solving them.</vt:lpstr>
      <vt:lpstr>Reason abstractly and quantitatively.</vt:lpstr>
      <vt:lpstr>Construct viable arguments and critique the reasoning of others. </vt:lpstr>
      <vt:lpstr>Model with mathematics.</vt:lpstr>
      <vt:lpstr>Look for and make use of structure.</vt:lpstr>
      <vt:lpstr>Revisit Vision</vt:lpstr>
      <vt:lpstr>Implementing Math Talk</vt:lpstr>
      <vt:lpstr>Math Talk Rubric</vt:lpstr>
      <vt:lpstr>Revisit Vision</vt:lpstr>
      <vt:lpstr>Slide 15</vt:lpstr>
      <vt:lpstr>Let’s Do some Math</vt:lpstr>
      <vt:lpstr>Task Reflection</vt:lpstr>
      <vt:lpstr>Revisit Vision</vt:lpstr>
      <vt:lpstr>Planning</vt:lpstr>
      <vt:lpstr>Big Ideas</vt:lpstr>
      <vt:lpstr>Homework – Existing State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to the Common Core for Mathematics</dc:title>
  <dc:creator>LiberatJ</dc:creator>
  <cp:lastModifiedBy>Tammy Schiller</cp:lastModifiedBy>
  <cp:revision>7</cp:revision>
  <dcterms:created xsi:type="dcterms:W3CDTF">2012-02-20T19:23:23Z</dcterms:created>
  <dcterms:modified xsi:type="dcterms:W3CDTF">2012-02-22T21:03:17Z</dcterms:modified>
</cp:coreProperties>
</file>