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59" r:id="rId4"/>
    <p:sldId id="258" r:id="rId5"/>
    <p:sldId id="260" r:id="rId6"/>
    <p:sldId id="273" r:id="rId7"/>
    <p:sldId id="275" r:id="rId8"/>
    <p:sldId id="276" r:id="rId9"/>
    <p:sldId id="277" r:id="rId10"/>
    <p:sldId id="278" r:id="rId11"/>
    <p:sldId id="279" r:id="rId12"/>
    <p:sldId id="272" r:id="rId13"/>
    <p:sldId id="281" r:id="rId14"/>
    <p:sldId id="282" r:id="rId15"/>
    <p:sldId id="283" r:id="rId16"/>
    <p:sldId id="284" r:id="rId17"/>
    <p:sldId id="285" r:id="rId18"/>
    <p:sldId id="269" r:id="rId19"/>
    <p:sldId id="270" r:id="rId20"/>
    <p:sldId id="271" r:id="rId21"/>
    <p:sldId id="280" r:id="rId22"/>
    <p:sldId id="287" r:id="rId23"/>
    <p:sldId id="289" r:id="rId24"/>
    <p:sldId id="261" r:id="rId25"/>
    <p:sldId id="262" r:id="rId26"/>
    <p:sldId id="264" r:id="rId27"/>
    <p:sldId id="263" r:id="rId28"/>
    <p:sldId id="265" r:id="rId29"/>
    <p:sldId id="266" r:id="rId30"/>
    <p:sldId id="267" r:id="rId31"/>
    <p:sldId id="268" r:id="rId32"/>
    <p:sldId id="28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06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DDA44A-F727-4FF6-B64D-ADE0BC046DFD}" type="datetimeFigureOut">
              <a:rPr lang="en-US" smtClean="0"/>
              <a:pPr/>
              <a:t>1/15/2012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C3A43C-14DC-4F78-9558-DE34538B510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the basic level, most</a:t>
            </a:r>
            <a:r>
              <a:rPr lang="en-US" baseline="0" dirty="0" smtClean="0"/>
              <a:t> reports in DD have a pie chart and performance level chart that will show how students performed using the default scoring bands. In this instance, teachers can point to groups of students who have physically moved proficiency levels. </a:t>
            </a:r>
            <a:endParaRPr lang="en-US" dirty="0"/>
          </a:p>
        </p:txBody>
      </p:sp>
      <p:sp>
        <p:nvSpPr>
          <p:cNvPr id="4" name="Slide Number Placeholder 3"/>
          <p:cNvSpPr>
            <a:spLocks noGrp="1"/>
          </p:cNvSpPr>
          <p:nvPr>
            <p:ph type="sldNum" sz="quarter" idx="10"/>
          </p:nvPr>
        </p:nvSpPr>
        <p:spPr/>
        <p:txBody>
          <a:bodyPr/>
          <a:lstStyle/>
          <a:p>
            <a:fld id="{1D34E1C2-80C3-4AF9-AD12-4CCDF3361AAE}"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Classroom</a:t>
            </a:r>
            <a:r>
              <a:rPr lang="en-US" baseline="0" dirty="0" smtClean="0"/>
              <a:t> Performance Summary Report can be used to discuss how individual students have made gains between the pre and post test. In this example, a student started the unit answering 0% of the questions related to MA.4.4.NBT.6 and finished the unit answering 87.5%.</a:t>
            </a:r>
            <a:endParaRPr lang="en-US" dirty="0"/>
          </a:p>
        </p:txBody>
      </p:sp>
      <p:sp>
        <p:nvSpPr>
          <p:cNvPr id="4" name="Slide Number Placeholder 3"/>
          <p:cNvSpPr>
            <a:spLocks noGrp="1"/>
          </p:cNvSpPr>
          <p:nvPr>
            <p:ph type="sldNum" sz="quarter" idx="10"/>
          </p:nvPr>
        </p:nvSpPr>
        <p:spPr/>
        <p:txBody>
          <a:bodyPr/>
          <a:lstStyle/>
          <a:p>
            <a:fld id="{1D34E1C2-80C3-4AF9-AD12-4CCDF3361AAE}" type="slidenum">
              <a:rPr lang="en-US" smtClean="0"/>
              <a:pPr/>
              <a:t>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Classroom Exam Report</a:t>
            </a:r>
            <a:r>
              <a:rPr lang="en-US" baseline="0" dirty="0" smtClean="0"/>
              <a:t> the Response Frequency can also be used to show movement. Here students were given an exam with a rubric (0-5). The pre test shows most students on the left side of the rubric, whereas the post test shows students moving to the right side of </a:t>
            </a:r>
            <a:r>
              <a:rPr lang="en-US" baseline="0" smtClean="0"/>
              <a:t>the rubric.</a:t>
            </a:r>
            <a:endParaRPr lang="en-US"/>
          </a:p>
        </p:txBody>
      </p:sp>
      <p:sp>
        <p:nvSpPr>
          <p:cNvPr id="4" name="Slide Number Placeholder 3"/>
          <p:cNvSpPr>
            <a:spLocks noGrp="1"/>
          </p:cNvSpPr>
          <p:nvPr>
            <p:ph type="sldNum" sz="quarter" idx="10"/>
          </p:nvPr>
        </p:nvSpPr>
        <p:spPr/>
        <p:txBody>
          <a:bodyPr/>
          <a:lstStyle/>
          <a:p>
            <a:fld id="{1D34E1C2-80C3-4AF9-AD12-4CCDF3361AAE}"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148B55-F511-479D-B2DC-1D0B098DB01E}" type="datetimeFigureOut">
              <a:rPr lang="en-US" smtClean="0"/>
              <a:pPr/>
              <a:t>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9BBDF-BCA4-4588-BCD8-70131D0D79E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48B55-F511-479D-B2DC-1D0B098DB01E}" type="datetimeFigureOut">
              <a:rPr lang="en-US" smtClean="0"/>
              <a:pPr/>
              <a:t>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9BBDF-BCA4-4588-BCD8-70131D0D79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48B55-F511-479D-B2DC-1D0B098DB01E}" type="datetimeFigureOut">
              <a:rPr lang="en-US" smtClean="0"/>
              <a:pPr/>
              <a:t>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9BBDF-BCA4-4588-BCD8-70131D0D79E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48B55-F511-479D-B2DC-1D0B098DB01E}" type="datetimeFigureOut">
              <a:rPr lang="en-US" smtClean="0"/>
              <a:pPr/>
              <a:t>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9BBDF-BCA4-4588-BCD8-70131D0D79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148B55-F511-479D-B2DC-1D0B098DB01E}" type="datetimeFigureOut">
              <a:rPr lang="en-US" smtClean="0"/>
              <a:pPr/>
              <a:t>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9BBDF-BCA4-4588-BCD8-70131D0D79E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148B55-F511-479D-B2DC-1D0B098DB01E}" type="datetimeFigureOut">
              <a:rPr lang="en-US" smtClean="0"/>
              <a:pPr/>
              <a:t>1/15/2012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49BBDF-BCA4-4588-BCD8-70131D0D79E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148B55-F511-479D-B2DC-1D0B098DB01E}" type="datetimeFigureOut">
              <a:rPr lang="en-US" smtClean="0"/>
              <a:pPr/>
              <a:t>1/15/2012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49BBDF-BCA4-4588-BCD8-70131D0D79E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148B55-F511-479D-B2DC-1D0B098DB01E}" type="datetimeFigureOut">
              <a:rPr lang="en-US" smtClean="0"/>
              <a:pPr/>
              <a:t>1/15/2012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49BBDF-BCA4-4588-BCD8-70131D0D79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48B55-F511-479D-B2DC-1D0B098DB01E}" type="datetimeFigureOut">
              <a:rPr lang="en-US" smtClean="0"/>
              <a:pPr/>
              <a:t>1/15/2012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49BBDF-BCA4-4588-BCD8-70131D0D79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48B55-F511-479D-B2DC-1D0B098DB01E}" type="datetimeFigureOut">
              <a:rPr lang="en-US" smtClean="0"/>
              <a:pPr/>
              <a:t>1/15/2012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49BBDF-BCA4-4588-BCD8-70131D0D79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48B55-F511-479D-B2DC-1D0B098DB01E}" type="datetimeFigureOut">
              <a:rPr lang="en-US" smtClean="0"/>
              <a:pPr/>
              <a:t>1/15/2012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49BBDF-BCA4-4588-BCD8-70131D0D79E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48B55-F511-479D-B2DC-1D0B098DB01E}" type="datetimeFigureOut">
              <a:rPr lang="en-US" smtClean="0"/>
              <a:pPr/>
              <a:t>1/15/2012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49BBDF-BCA4-4588-BCD8-70131D0D79E2}" type="slidenum">
              <a:rPr lang="en-US" smtClean="0"/>
              <a:pPr/>
              <a:t>‹#›</a:t>
            </a:fld>
            <a:endParaRPr lang="en-US"/>
          </a:p>
        </p:txBody>
      </p:sp>
      <p:pic>
        <p:nvPicPr>
          <p:cNvPr id="7" name="Picture 6" descr="8-12-2011 3-10-34 PM.png"/>
          <p:cNvPicPr>
            <a:picLocks noChangeAspect="1"/>
          </p:cNvPicPr>
          <p:nvPr/>
        </p:nvPicPr>
        <p:blipFill>
          <a:blip r:embed="rId13" cstate="print"/>
          <a:stretch>
            <a:fillRect/>
          </a:stretch>
        </p:blipFill>
        <p:spPr>
          <a:xfrm>
            <a:off x="7153524" y="2915143"/>
            <a:ext cx="1990476" cy="3942857"/>
          </a:xfrm>
          <a:prstGeom prst="rect">
            <a:avLst/>
          </a:prstGeom>
          <a:effectLst>
            <a:outerShdw blurRad="50800" dist="38100" dir="18900000" algn="bl" rotWithShape="0">
              <a:prstClr val="black">
                <a:alpha val="40000"/>
              </a:prstClr>
            </a:outerShdw>
            <a:softEdge rad="635000"/>
          </a:effectLst>
        </p:spPr>
      </p:pic>
      <p:pic>
        <p:nvPicPr>
          <p:cNvPr id="8" name="Picture 7" descr="CC Logo.png"/>
          <p:cNvPicPr>
            <a:picLocks noChangeAspect="1"/>
          </p:cNvPicPr>
          <p:nvPr/>
        </p:nvPicPr>
        <p:blipFill>
          <a:blip r:embed="rId14" cstate="print"/>
          <a:srcRect l="46698"/>
          <a:stretch>
            <a:fillRect/>
          </a:stretch>
        </p:blipFill>
        <p:spPr>
          <a:xfrm>
            <a:off x="3886200" y="6248400"/>
            <a:ext cx="990600" cy="44111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onlinelearning.calhounisd.org/cisd/pluginfile.php/16029/mod_page/content/7/Adding%20Standards%20to%20an%20Answer%20Sheet.pdf" TargetMode="External"/><Relationship Id="rId2" Type="http://schemas.openxmlformats.org/officeDocument/2006/relationships/hyperlink" Target="http://onlinelearning.calhounisd.org/cisd/pluginfile.php/16029/mod_page/content/7/Creating%20an%20Answer%20Sheet%20Assessment.pdf"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onlinelearning.calhounisd.org/cisd/pluginfile.php/16029/mod_page/content/8/Sharing%20Assessments%20in%20DataDirector.pdf" TargetMode="External"/><Relationship Id="rId4" Type="http://schemas.openxmlformats.org/officeDocument/2006/relationships/hyperlink" Target="http://onlinelearning.calhounisd.org/cisd/pluginfile.php/16029/mod_page/content/7/Administering%20an%20Answer%20Sheet%20Assessment.pdf"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DataDirector for Teachers - Beginner</a:t>
            </a:r>
            <a:endParaRPr lang="en-US" dirty="0"/>
          </a:p>
        </p:txBody>
      </p:sp>
      <p:sp>
        <p:nvSpPr>
          <p:cNvPr id="3" name="Subtitle 2"/>
          <p:cNvSpPr>
            <a:spLocks noGrp="1"/>
          </p:cNvSpPr>
          <p:nvPr>
            <p:ph type="subTitle" idx="1"/>
          </p:nvPr>
        </p:nvSpPr>
        <p:spPr/>
        <p:txBody>
          <a:bodyPr/>
          <a:lstStyle/>
          <a:p>
            <a:r>
              <a:rPr lang="en-US" dirty="0" smtClean="0"/>
              <a:t>Mitch Fowler</a:t>
            </a:r>
          </a:p>
          <a:p>
            <a:r>
              <a:rPr lang="en-US" dirty="0" smtClean="0"/>
              <a:t>fowlerm@calhounisd.org</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Classroom Performance </a:t>
            </a:r>
            <a:br>
              <a:rPr lang="en-US" b="1" dirty="0" smtClean="0"/>
            </a:br>
            <a:r>
              <a:rPr lang="en-US" b="1" dirty="0" smtClean="0"/>
              <a:t>Summary Report</a:t>
            </a:r>
            <a:endParaRPr lang="en-US" b="1"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457200" y="1828800"/>
            <a:ext cx="8229600" cy="2902954"/>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l="61111" r="16667"/>
          <a:stretch>
            <a:fillRect/>
          </a:stretch>
        </p:blipFill>
        <p:spPr bwMode="auto">
          <a:xfrm>
            <a:off x="6096000" y="1828800"/>
            <a:ext cx="3048000" cy="4838257"/>
          </a:xfrm>
          <a:prstGeom prst="rect">
            <a:avLst/>
          </a:prstGeom>
          <a:noFill/>
          <a:ln w="9525">
            <a:noFill/>
            <a:miter lim="800000"/>
            <a:headEnd/>
            <a:tailEnd/>
          </a:ln>
        </p:spPr>
      </p:pic>
      <p:pic>
        <p:nvPicPr>
          <p:cNvPr id="7" name="Picture 2"/>
          <p:cNvPicPr>
            <a:picLocks noChangeAspect="1" noChangeArrowheads="1"/>
          </p:cNvPicPr>
          <p:nvPr/>
        </p:nvPicPr>
        <p:blipFill>
          <a:blip r:embed="rId2" cstate="print"/>
          <a:srcRect l="39815" r="38889"/>
          <a:stretch>
            <a:fillRect/>
          </a:stretch>
        </p:blipFill>
        <p:spPr bwMode="auto">
          <a:xfrm>
            <a:off x="2895600" y="1828800"/>
            <a:ext cx="2940183" cy="4870031"/>
          </a:xfrm>
          <a:prstGeom prst="rect">
            <a:avLst/>
          </a:prstGeom>
          <a:noFill/>
          <a:ln w="9525">
            <a:noFill/>
            <a:miter lim="800000"/>
            <a:headEnd/>
            <a:tailEnd/>
          </a:ln>
        </p:spPr>
      </p:pic>
      <p:pic>
        <p:nvPicPr>
          <p:cNvPr id="8" name="Picture 2"/>
          <p:cNvPicPr>
            <a:picLocks noChangeAspect="1" noChangeArrowheads="1"/>
          </p:cNvPicPr>
          <p:nvPr/>
        </p:nvPicPr>
        <p:blipFill>
          <a:blip r:embed="rId2" cstate="print"/>
          <a:srcRect r="81481"/>
          <a:stretch>
            <a:fillRect/>
          </a:stretch>
        </p:blipFill>
        <p:spPr bwMode="auto">
          <a:xfrm>
            <a:off x="0" y="1752600"/>
            <a:ext cx="2575571" cy="4906013"/>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l="17835" t="6667" r="66708"/>
          <a:stretch>
            <a:fillRect/>
          </a:stretch>
        </p:blipFill>
        <p:spPr bwMode="auto">
          <a:xfrm>
            <a:off x="228600" y="152400"/>
            <a:ext cx="1447800" cy="155916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Student Assessment Report</a:t>
            </a:r>
            <a:endParaRPr lang="en-US" sz="4000" b="1" dirty="0"/>
          </a:p>
        </p:txBody>
      </p:sp>
      <p:pic>
        <p:nvPicPr>
          <p:cNvPr id="2050" name="Picture 2"/>
          <p:cNvPicPr>
            <a:picLocks noChangeAspect="1" noChangeArrowheads="1"/>
          </p:cNvPicPr>
          <p:nvPr/>
        </p:nvPicPr>
        <p:blipFill>
          <a:blip r:embed="rId2" cstate="print"/>
          <a:srcRect/>
          <a:stretch>
            <a:fillRect/>
          </a:stretch>
        </p:blipFill>
        <p:spPr bwMode="auto">
          <a:xfrm>
            <a:off x="533400" y="1828800"/>
            <a:ext cx="4245958" cy="37338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81000" y="2438400"/>
            <a:ext cx="8109585" cy="245745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304800" y="2667000"/>
            <a:ext cx="8461129" cy="2013444"/>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533400" y="3200400"/>
            <a:ext cx="7954818" cy="1857375"/>
          </a:xfrm>
          <a:prstGeom prst="rect">
            <a:avLst/>
          </a:prstGeom>
          <a:noFill/>
          <a:ln w="9525">
            <a:noFill/>
            <a:miter lim="800000"/>
            <a:headEnd/>
            <a:tailEnd/>
          </a:ln>
        </p:spPr>
      </p:pic>
      <p:pic>
        <p:nvPicPr>
          <p:cNvPr id="7" name="Picture 2"/>
          <p:cNvPicPr>
            <a:picLocks noChangeAspect="1" noChangeArrowheads="1"/>
          </p:cNvPicPr>
          <p:nvPr/>
        </p:nvPicPr>
        <p:blipFill>
          <a:blip r:embed="rId6" cstate="print"/>
          <a:srcRect l="17835" t="6667" r="66708"/>
          <a:stretch>
            <a:fillRect/>
          </a:stretch>
        </p:blipFill>
        <p:spPr bwMode="auto">
          <a:xfrm>
            <a:off x="228600" y="152400"/>
            <a:ext cx="1447800" cy="155916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subTnLst>
                                    <p:set>
                                      <p:cBhvr override="childStyle">
                                        <p:cTn dur="1" fill="hold" display="0" masterRel="nextClick" afterEffect="1"/>
                                        <p:tgtEl>
                                          <p:spTgt spid="205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subTnLst>
                                    <p:set>
                                      <p:cBhvr override="childStyle">
                                        <p:cTn dur="1" fill="hold" display="0" masterRel="nextClick" afterEffect="1"/>
                                        <p:tgtEl>
                                          <p:spTgt spid="205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subTnLst>
                                    <p:set>
                                      <p:cBhvr override="childStyle">
                                        <p:cTn dur="1" fill="hold" display="0" masterRel="nextClick" afterEffect="1"/>
                                        <p:tgtEl>
                                          <p:spTgt spid="205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r>
              <a:rPr lang="en-US" dirty="0" smtClean="0"/>
              <a:t>Access any assessment you wish. Review the </a:t>
            </a:r>
            <a:r>
              <a:rPr lang="en-US" dirty="0" smtClean="0"/>
              <a:t>Classroom Assessment </a:t>
            </a:r>
            <a:r>
              <a:rPr lang="en-US" dirty="0" smtClean="0"/>
              <a:t>Report.</a:t>
            </a:r>
          </a:p>
          <a:p>
            <a:pPr lvl="1"/>
            <a:r>
              <a:rPr lang="en-US" dirty="0" smtClean="0"/>
              <a:t>Which standards or areas were a success for </a:t>
            </a:r>
            <a:r>
              <a:rPr lang="en-US" dirty="0" smtClean="0"/>
              <a:t>most students?</a:t>
            </a:r>
            <a:endParaRPr lang="en-US" dirty="0" smtClean="0"/>
          </a:p>
          <a:p>
            <a:pPr lvl="1"/>
            <a:r>
              <a:rPr lang="en-US" dirty="0" smtClean="0"/>
              <a:t>Which standards or areas were a challenge for </a:t>
            </a:r>
            <a:r>
              <a:rPr lang="en-US" dirty="0" smtClean="0"/>
              <a:t>most students?</a:t>
            </a:r>
            <a:endParaRPr lang="en-US" dirty="0"/>
          </a:p>
        </p:txBody>
      </p:sp>
      <p:pic>
        <p:nvPicPr>
          <p:cNvPr id="4" name="Picture 2"/>
          <p:cNvPicPr>
            <a:picLocks noChangeAspect="1" noChangeArrowheads="1"/>
          </p:cNvPicPr>
          <p:nvPr/>
        </p:nvPicPr>
        <p:blipFill>
          <a:blip r:embed="rId2" cstate="print"/>
          <a:srcRect l="17835" t="6667" r="66708"/>
          <a:stretch>
            <a:fillRect/>
          </a:stretch>
        </p:blipFill>
        <p:spPr bwMode="auto">
          <a:xfrm>
            <a:off x="228600" y="152400"/>
            <a:ext cx="1447800" cy="15591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Using Reports with Teachers</a:t>
            </a:r>
            <a:endParaRPr lang="en-US" sz="4000" dirty="0"/>
          </a:p>
        </p:txBody>
      </p:sp>
      <p:sp>
        <p:nvSpPr>
          <p:cNvPr id="3" name="Content Placeholder 2"/>
          <p:cNvSpPr>
            <a:spLocks noGrp="1"/>
          </p:cNvSpPr>
          <p:nvPr>
            <p:ph idx="1"/>
          </p:nvPr>
        </p:nvSpPr>
        <p:spPr/>
        <p:txBody>
          <a:bodyPr/>
          <a:lstStyle/>
          <a:p>
            <a:r>
              <a:rPr lang="en-US" dirty="0" smtClean="0"/>
              <a:t>PLC </a:t>
            </a:r>
          </a:p>
          <a:p>
            <a:pPr lvl="1"/>
            <a:r>
              <a:rPr lang="en-US" dirty="0" smtClean="0"/>
              <a:t>School Assessment Report</a:t>
            </a:r>
          </a:p>
          <a:p>
            <a:pPr lvl="1"/>
            <a:r>
              <a:rPr lang="en-US" dirty="0" smtClean="0"/>
              <a:t>District Assessment Report</a:t>
            </a:r>
          </a:p>
          <a:p>
            <a:r>
              <a:rPr lang="en-US" dirty="0" smtClean="0"/>
              <a:t>Individual </a:t>
            </a:r>
          </a:p>
          <a:p>
            <a:pPr lvl="1"/>
            <a:r>
              <a:rPr lang="en-US" dirty="0" smtClean="0"/>
              <a:t>Classroom Assessment Report	</a:t>
            </a:r>
          </a:p>
          <a:p>
            <a:pPr lvl="1"/>
            <a:r>
              <a:rPr lang="en-US" dirty="0" smtClean="0"/>
              <a:t>Classroom Performance Summary Report</a:t>
            </a:r>
          </a:p>
          <a:p>
            <a:r>
              <a:rPr lang="en-US" dirty="0" err="1" smtClean="0"/>
              <a:t>Moodle</a:t>
            </a:r>
            <a:r>
              <a:rPr lang="en-US" dirty="0" smtClean="0"/>
              <a:t> Resource</a:t>
            </a:r>
          </a:p>
          <a:p>
            <a:pPr lvl="1"/>
            <a:endParaRPr lang="en-US" dirty="0" smtClean="0"/>
          </a:p>
          <a:p>
            <a:pPr lvl="1"/>
            <a:endParaRPr lang="en-US" dirty="0"/>
          </a:p>
        </p:txBody>
      </p:sp>
      <p:pic>
        <p:nvPicPr>
          <p:cNvPr id="4" name="Picture 2"/>
          <p:cNvPicPr>
            <a:picLocks noChangeAspect="1" noChangeArrowheads="1"/>
          </p:cNvPicPr>
          <p:nvPr/>
        </p:nvPicPr>
        <p:blipFill>
          <a:blip r:embed="rId2" cstate="print"/>
          <a:srcRect l="17835" t="6667" r="66708"/>
          <a:stretch>
            <a:fillRect/>
          </a:stretch>
        </p:blipFill>
        <p:spPr bwMode="auto">
          <a:xfrm>
            <a:off x="228600" y="152400"/>
            <a:ext cx="1447800" cy="1559169"/>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Using Reports with Teachers</a:t>
            </a:r>
            <a:endParaRPr lang="en-US" sz="4000" dirty="0"/>
          </a:p>
        </p:txBody>
      </p:sp>
      <p:sp>
        <p:nvSpPr>
          <p:cNvPr id="3" name="Content Placeholder 2"/>
          <p:cNvSpPr>
            <a:spLocks noGrp="1"/>
          </p:cNvSpPr>
          <p:nvPr>
            <p:ph idx="1"/>
          </p:nvPr>
        </p:nvSpPr>
        <p:spPr/>
        <p:txBody>
          <a:bodyPr>
            <a:normAutofit/>
          </a:bodyPr>
          <a:lstStyle/>
          <a:p>
            <a:r>
              <a:rPr lang="en-US" sz="4400" dirty="0" smtClean="0"/>
              <a:t>Components:</a:t>
            </a:r>
          </a:p>
          <a:p>
            <a:pPr lvl="1"/>
            <a:r>
              <a:rPr lang="en-US" sz="4000" dirty="0" smtClean="0"/>
              <a:t>Pre/Post Test</a:t>
            </a:r>
          </a:p>
          <a:p>
            <a:pPr lvl="1"/>
            <a:r>
              <a:rPr lang="en-US" sz="4000" dirty="0" smtClean="0"/>
              <a:t>Classroom Exam Report</a:t>
            </a:r>
          </a:p>
          <a:p>
            <a:pPr lvl="1"/>
            <a:r>
              <a:rPr lang="en-US" sz="4000" dirty="0" smtClean="0"/>
              <a:t>Classroom Performance Summary Report</a:t>
            </a:r>
          </a:p>
          <a:p>
            <a:pPr lvl="1"/>
            <a:r>
              <a:rPr lang="en-US" sz="4000" dirty="0" smtClean="0"/>
              <a:t>Data Conference Planning Form</a:t>
            </a:r>
            <a:endParaRPr lang="en-US" sz="4000" dirty="0"/>
          </a:p>
        </p:txBody>
      </p:sp>
      <p:pic>
        <p:nvPicPr>
          <p:cNvPr id="4" name="Picture 2"/>
          <p:cNvPicPr>
            <a:picLocks noChangeAspect="1" noChangeArrowheads="1"/>
          </p:cNvPicPr>
          <p:nvPr/>
        </p:nvPicPr>
        <p:blipFill>
          <a:blip r:embed="rId2" cstate="print"/>
          <a:srcRect l="17835" t="6667" r="66708"/>
          <a:stretch>
            <a:fillRect/>
          </a:stretch>
        </p:blipFill>
        <p:spPr bwMode="auto">
          <a:xfrm>
            <a:off x="228600" y="152400"/>
            <a:ext cx="1447800" cy="15591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t>Pre-Test / Post-Test Exams</a:t>
            </a:r>
            <a:endParaRPr lang="en-US" sz="5400" b="1" dirty="0"/>
          </a:p>
        </p:txBody>
      </p:sp>
      <p:pic>
        <p:nvPicPr>
          <p:cNvPr id="1026" name="Picture 2"/>
          <p:cNvPicPr>
            <a:picLocks noChangeAspect="1" noChangeArrowheads="1"/>
          </p:cNvPicPr>
          <p:nvPr/>
        </p:nvPicPr>
        <p:blipFill>
          <a:blip r:embed="rId3" cstate="print"/>
          <a:srcRect/>
          <a:stretch>
            <a:fillRect/>
          </a:stretch>
        </p:blipFill>
        <p:spPr bwMode="auto">
          <a:xfrm>
            <a:off x="457200" y="1295400"/>
            <a:ext cx="7826644" cy="22860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33400" y="3657600"/>
            <a:ext cx="7695314" cy="2286000"/>
          </a:xfrm>
          <a:prstGeom prst="rect">
            <a:avLst/>
          </a:prstGeom>
          <a:noFill/>
          <a:ln w="9525">
            <a:noFill/>
            <a:miter lim="800000"/>
            <a:headEnd/>
            <a:tailEnd/>
          </a:ln>
        </p:spPr>
      </p:pic>
      <p:sp>
        <p:nvSpPr>
          <p:cNvPr id="7" name="Rounded Rectangle 6"/>
          <p:cNvSpPr/>
          <p:nvPr/>
        </p:nvSpPr>
        <p:spPr>
          <a:xfrm>
            <a:off x="609600" y="2667000"/>
            <a:ext cx="2895600" cy="609600"/>
          </a:xfrm>
          <a:prstGeom prst="roundRect">
            <a:avLst/>
          </a:prstGeom>
          <a:no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09600" y="5029200"/>
            <a:ext cx="2895600" cy="609600"/>
          </a:xfrm>
          <a:prstGeom prst="roundRect">
            <a:avLst/>
          </a:prstGeom>
          <a:no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Pre-Test/Post-Test Exams</a:t>
            </a:r>
            <a:endParaRPr lang="en-US" sz="5400" b="1" dirty="0"/>
          </a:p>
        </p:txBody>
      </p:sp>
      <p:pic>
        <p:nvPicPr>
          <p:cNvPr id="2050" name="Picture 2"/>
          <p:cNvPicPr>
            <a:picLocks noChangeAspect="1" noChangeArrowheads="1"/>
          </p:cNvPicPr>
          <p:nvPr/>
        </p:nvPicPr>
        <p:blipFill>
          <a:blip r:embed="rId3" cstate="print"/>
          <a:srcRect r="36638" b="58812"/>
          <a:stretch>
            <a:fillRect/>
          </a:stretch>
        </p:blipFill>
        <p:spPr bwMode="auto">
          <a:xfrm>
            <a:off x="990600" y="1143000"/>
            <a:ext cx="6079331" cy="28194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r="36647" b="41587"/>
          <a:stretch>
            <a:fillRect/>
          </a:stretch>
        </p:blipFill>
        <p:spPr bwMode="auto">
          <a:xfrm>
            <a:off x="609600" y="3886200"/>
            <a:ext cx="7053943"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Pre-Test/Post-Test Exams</a:t>
            </a:r>
            <a:endParaRPr lang="en-US" sz="6000" b="1" dirty="0"/>
          </a:p>
        </p:txBody>
      </p:sp>
      <p:pic>
        <p:nvPicPr>
          <p:cNvPr id="3074" name="Picture 2"/>
          <p:cNvPicPr>
            <a:picLocks noChangeAspect="1" noChangeArrowheads="1"/>
          </p:cNvPicPr>
          <p:nvPr/>
        </p:nvPicPr>
        <p:blipFill>
          <a:blip r:embed="rId3" cstate="print"/>
          <a:srcRect r="4100" b="63559"/>
          <a:stretch>
            <a:fillRect/>
          </a:stretch>
        </p:blipFill>
        <p:spPr bwMode="auto">
          <a:xfrm>
            <a:off x="0" y="1524000"/>
            <a:ext cx="8527774" cy="1981200"/>
          </a:xfrm>
          <a:prstGeom prst="rect">
            <a:avLst/>
          </a:prstGeom>
          <a:noFill/>
          <a:ln w="9525">
            <a:noFill/>
            <a:miter lim="800000"/>
            <a:headEnd/>
            <a:tailEnd/>
          </a:ln>
        </p:spPr>
      </p:pic>
      <p:grpSp>
        <p:nvGrpSpPr>
          <p:cNvPr id="3" name="Group 5"/>
          <p:cNvGrpSpPr/>
          <p:nvPr/>
        </p:nvGrpSpPr>
        <p:grpSpPr>
          <a:xfrm>
            <a:off x="304800" y="3810000"/>
            <a:ext cx="8229600" cy="2362200"/>
            <a:chOff x="-1219200" y="2819400"/>
            <a:chExt cx="5932983" cy="1371600"/>
          </a:xfrm>
        </p:grpSpPr>
        <p:pic>
          <p:nvPicPr>
            <p:cNvPr id="3076" name="Picture 4"/>
            <p:cNvPicPr>
              <a:picLocks noChangeAspect="1" noChangeArrowheads="1"/>
            </p:cNvPicPr>
            <p:nvPr/>
          </p:nvPicPr>
          <p:blipFill>
            <a:blip r:embed="rId4" cstate="print"/>
            <a:srcRect r="45802"/>
            <a:stretch>
              <a:fillRect/>
            </a:stretch>
          </p:blipFill>
          <p:spPr bwMode="auto">
            <a:xfrm>
              <a:off x="-1219200" y="2819400"/>
              <a:ext cx="4495800" cy="1371600"/>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l="82674"/>
            <a:stretch>
              <a:fillRect/>
            </a:stretch>
          </p:blipFill>
          <p:spPr bwMode="auto">
            <a:xfrm>
              <a:off x="3276600" y="2819400"/>
              <a:ext cx="1437183" cy="1371600"/>
            </a:xfrm>
            <a:prstGeom prst="rect">
              <a:avLst/>
            </a:prstGeom>
            <a:noFill/>
            <a:ln w="9525">
              <a:noFill/>
              <a:miter lim="800000"/>
              <a:headEnd/>
              <a:tailEnd/>
            </a:ln>
          </p:spPr>
        </p:pic>
      </p:grpSp>
      <p:sp>
        <p:nvSpPr>
          <p:cNvPr id="9" name="Rounded Rectangle 8"/>
          <p:cNvSpPr/>
          <p:nvPr/>
        </p:nvSpPr>
        <p:spPr>
          <a:xfrm>
            <a:off x="6858000" y="2286000"/>
            <a:ext cx="838200" cy="1295400"/>
          </a:xfrm>
          <a:prstGeom prst="roundRect">
            <a:avLst/>
          </a:prstGeom>
          <a:no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553200" y="4800600"/>
            <a:ext cx="838200" cy="1295400"/>
          </a:xfrm>
          <a:prstGeom prst="roundRect">
            <a:avLst/>
          </a:prstGeom>
          <a:no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Break</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Assessments</a:t>
            </a:r>
            <a:endParaRPr lang="en-US" dirty="0"/>
          </a:p>
        </p:txBody>
      </p:sp>
      <p:pic>
        <p:nvPicPr>
          <p:cNvPr id="4" name="Picture 2"/>
          <p:cNvPicPr>
            <a:picLocks noChangeAspect="1" noChangeArrowheads="1"/>
          </p:cNvPicPr>
          <p:nvPr/>
        </p:nvPicPr>
        <p:blipFill>
          <a:blip r:embed="rId2" cstate="print"/>
          <a:srcRect l="17835" t="6667" r="66708"/>
          <a:stretch>
            <a:fillRect/>
          </a:stretch>
        </p:blipFill>
        <p:spPr bwMode="auto">
          <a:xfrm>
            <a:off x="228600" y="152400"/>
            <a:ext cx="1447800" cy="1559169"/>
          </a:xfrm>
          <a:prstGeom prst="rect">
            <a:avLst/>
          </a:prstGeom>
          <a:noFill/>
          <a:ln w="9525">
            <a:noFill/>
            <a:miter lim="800000"/>
            <a:headEnd/>
            <a:tailEnd/>
          </a:ln>
        </p:spPr>
      </p:pic>
      <p:pic>
        <p:nvPicPr>
          <p:cNvPr id="5" name="Picture 4"/>
          <p:cNvPicPr/>
          <p:nvPr/>
        </p:nvPicPr>
        <p:blipFill>
          <a:blip r:embed="rId3" cstate="print"/>
          <a:srcRect b="11382"/>
          <a:stretch>
            <a:fillRect/>
          </a:stretch>
        </p:blipFill>
        <p:spPr bwMode="auto">
          <a:xfrm>
            <a:off x="457200" y="2057400"/>
            <a:ext cx="3083117" cy="1158949"/>
          </a:xfrm>
          <a:prstGeom prst="rect">
            <a:avLst/>
          </a:prstGeom>
          <a:noFill/>
          <a:ln w="9525">
            <a:noFill/>
            <a:miter lim="800000"/>
            <a:headEnd/>
            <a:tailEnd/>
          </a:ln>
        </p:spPr>
      </p:pic>
      <p:pic>
        <p:nvPicPr>
          <p:cNvPr id="6" name="Picture 5"/>
          <p:cNvPicPr/>
          <p:nvPr/>
        </p:nvPicPr>
        <p:blipFill>
          <a:blip r:embed="rId4" cstate="print"/>
          <a:srcRect t="5086" b="10139"/>
          <a:stretch>
            <a:fillRect/>
          </a:stretch>
        </p:blipFill>
        <p:spPr bwMode="auto">
          <a:xfrm>
            <a:off x="4495800" y="2133600"/>
            <a:ext cx="3346391" cy="1063256"/>
          </a:xfrm>
          <a:prstGeom prst="rect">
            <a:avLst/>
          </a:prstGeom>
          <a:noFill/>
          <a:ln w="9525">
            <a:noFill/>
            <a:miter lim="800000"/>
            <a:headEnd/>
            <a:tailEnd/>
          </a:ln>
        </p:spPr>
      </p:pic>
      <p:pic>
        <p:nvPicPr>
          <p:cNvPr id="7" name="Picture 6"/>
          <p:cNvPicPr/>
          <p:nvPr/>
        </p:nvPicPr>
        <p:blipFill>
          <a:blip r:embed="rId5" cstate="print"/>
          <a:srcRect/>
          <a:stretch>
            <a:fillRect/>
          </a:stretch>
        </p:blipFill>
        <p:spPr bwMode="auto">
          <a:xfrm>
            <a:off x="685800" y="3505200"/>
            <a:ext cx="75438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r>
              <a:rPr lang="en-US" dirty="0" smtClean="0"/>
              <a:t>Introductions</a:t>
            </a:r>
          </a:p>
          <a:p>
            <a:r>
              <a:rPr lang="en-US" dirty="0" smtClean="0"/>
              <a:t>Why DataDirector? / What is DataDirector?</a:t>
            </a:r>
          </a:p>
          <a:p>
            <a:r>
              <a:rPr lang="en-US" dirty="0" smtClean="0"/>
              <a:t>Navigation and Menus</a:t>
            </a:r>
          </a:p>
          <a:p>
            <a:r>
              <a:rPr lang="en-US" dirty="0" smtClean="0"/>
              <a:t>Assessments – Why?</a:t>
            </a:r>
          </a:p>
          <a:p>
            <a:r>
              <a:rPr lang="en-US" dirty="0" smtClean="0"/>
              <a:t>Break</a:t>
            </a:r>
          </a:p>
          <a:p>
            <a:r>
              <a:rPr lang="en-US" dirty="0" smtClean="0"/>
              <a:t>Assessments – How?</a:t>
            </a:r>
          </a:p>
          <a:p>
            <a:r>
              <a:rPr lang="en-US" dirty="0" smtClean="0"/>
              <a:t>Pre-Built Reports</a:t>
            </a:r>
          </a:p>
          <a:p>
            <a:r>
              <a:rPr lang="en-US" dirty="0" smtClean="0"/>
              <a:t>Reflections and Next Steps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Assessments</a:t>
            </a:r>
            <a:endParaRPr lang="en-US" dirty="0"/>
          </a:p>
        </p:txBody>
      </p:sp>
      <p:pic>
        <p:nvPicPr>
          <p:cNvPr id="4" name="Picture 2"/>
          <p:cNvPicPr>
            <a:picLocks noChangeAspect="1" noChangeArrowheads="1"/>
          </p:cNvPicPr>
          <p:nvPr/>
        </p:nvPicPr>
        <p:blipFill>
          <a:blip r:embed="rId2" cstate="print"/>
          <a:srcRect l="17835" t="6667" r="66708"/>
          <a:stretch>
            <a:fillRect/>
          </a:stretch>
        </p:blipFill>
        <p:spPr bwMode="auto">
          <a:xfrm>
            <a:off x="228600" y="152400"/>
            <a:ext cx="1447800" cy="1559169"/>
          </a:xfrm>
          <a:prstGeom prst="rect">
            <a:avLst/>
          </a:prstGeom>
          <a:noFill/>
          <a:ln w="9525">
            <a:noFill/>
            <a:miter lim="800000"/>
            <a:headEnd/>
            <a:tailEnd/>
          </a:ln>
        </p:spPr>
      </p:pic>
      <p:pic>
        <p:nvPicPr>
          <p:cNvPr id="8" name="Picture 7"/>
          <p:cNvPicPr/>
          <p:nvPr/>
        </p:nvPicPr>
        <p:blipFill>
          <a:blip r:embed="rId3" cstate="print"/>
          <a:srcRect/>
          <a:stretch>
            <a:fillRect/>
          </a:stretch>
        </p:blipFill>
        <p:spPr bwMode="auto">
          <a:xfrm>
            <a:off x="685800" y="1600200"/>
            <a:ext cx="7772400" cy="4419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r>
              <a:rPr lang="en-US" dirty="0" smtClean="0"/>
              <a:t>I have shared an assessment called “DataDirector for </a:t>
            </a:r>
            <a:r>
              <a:rPr lang="en-US" dirty="0" smtClean="0"/>
              <a:t>Teachers – </a:t>
            </a:r>
            <a:r>
              <a:rPr lang="en-US" dirty="0" smtClean="0"/>
              <a:t>Beginner” with you. It is in the 2011-2012 school year and the subject is “Other”. Please access this assessment. </a:t>
            </a:r>
            <a:endParaRPr lang="en-US" dirty="0"/>
          </a:p>
        </p:txBody>
      </p:sp>
      <p:pic>
        <p:nvPicPr>
          <p:cNvPr id="4" name="Picture 2"/>
          <p:cNvPicPr>
            <a:picLocks noChangeAspect="1" noChangeArrowheads="1"/>
          </p:cNvPicPr>
          <p:nvPr/>
        </p:nvPicPr>
        <p:blipFill>
          <a:blip r:embed="rId2" cstate="print"/>
          <a:srcRect l="17835" t="6667" r="66708"/>
          <a:stretch>
            <a:fillRect/>
          </a:stretch>
        </p:blipFill>
        <p:spPr bwMode="auto">
          <a:xfrm>
            <a:off x="228600" y="152400"/>
            <a:ext cx="1447800" cy="15591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Assessments</a:t>
            </a:r>
            <a:endParaRPr lang="en-US" dirty="0"/>
          </a:p>
        </p:txBody>
      </p:sp>
      <p:sp>
        <p:nvSpPr>
          <p:cNvPr id="3" name="Content Placeholder 2"/>
          <p:cNvSpPr>
            <a:spLocks noGrp="1"/>
          </p:cNvSpPr>
          <p:nvPr>
            <p:ph idx="1"/>
          </p:nvPr>
        </p:nvSpPr>
        <p:spPr/>
        <p:txBody>
          <a:bodyPr>
            <a:normAutofit/>
          </a:bodyPr>
          <a:lstStyle/>
          <a:p>
            <a:r>
              <a:rPr lang="en-US" sz="4800" dirty="0" smtClean="0">
                <a:hlinkClick r:id="rId2"/>
              </a:rPr>
              <a:t>Creating</a:t>
            </a:r>
            <a:endParaRPr lang="en-US" sz="4800" dirty="0" smtClean="0"/>
          </a:p>
          <a:p>
            <a:r>
              <a:rPr lang="en-US" sz="4800" dirty="0" smtClean="0">
                <a:hlinkClick r:id="rId3"/>
              </a:rPr>
              <a:t>Adding Standards</a:t>
            </a:r>
            <a:endParaRPr lang="en-US" sz="4800" dirty="0" smtClean="0"/>
          </a:p>
          <a:p>
            <a:r>
              <a:rPr lang="en-US" sz="4800" dirty="0" smtClean="0">
                <a:hlinkClick r:id="rId4"/>
              </a:rPr>
              <a:t>Administering</a:t>
            </a:r>
            <a:endParaRPr lang="en-US" sz="4800" dirty="0" smtClean="0"/>
          </a:p>
          <a:p>
            <a:r>
              <a:rPr lang="en-US" sz="4800" dirty="0" smtClean="0">
                <a:hlinkClick r:id="rId5"/>
              </a:rPr>
              <a:t>Sharing</a:t>
            </a:r>
            <a:endParaRPr lang="en-US" sz="4800" dirty="0"/>
          </a:p>
        </p:txBody>
      </p:sp>
      <p:pic>
        <p:nvPicPr>
          <p:cNvPr id="4" name="Picture 2"/>
          <p:cNvPicPr>
            <a:picLocks noChangeAspect="1" noChangeArrowheads="1"/>
          </p:cNvPicPr>
          <p:nvPr/>
        </p:nvPicPr>
        <p:blipFill>
          <a:blip r:embed="rId6" cstate="print"/>
          <a:srcRect l="17835" t="6667" r="66708"/>
          <a:stretch>
            <a:fillRect/>
          </a:stretch>
        </p:blipFill>
        <p:spPr bwMode="auto">
          <a:xfrm>
            <a:off x="228600" y="152400"/>
            <a:ext cx="1447800" cy="1559169"/>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r>
              <a:rPr lang="en-US" dirty="0" smtClean="0"/>
              <a:t>Consider any upcoming assessment you may be administering soon. Take some time and create an Answer Sheet Assessment for this assessment. </a:t>
            </a:r>
          </a:p>
          <a:p>
            <a:r>
              <a:rPr lang="en-US" dirty="0" smtClean="0"/>
              <a:t>If you do not have one in mind, create one matching the description I </a:t>
            </a:r>
            <a:r>
              <a:rPr lang="en-US" smtClean="0"/>
              <a:t>have provided.</a:t>
            </a:r>
            <a:endParaRPr lang="en-US" dirty="0" smtClean="0"/>
          </a:p>
        </p:txBody>
      </p:sp>
      <p:pic>
        <p:nvPicPr>
          <p:cNvPr id="4" name="Picture 2"/>
          <p:cNvPicPr>
            <a:picLocks noChangeAspect="1" noChangeArrowheads="1"/>
          </p:cNvPicPr>
          <p:nvPr/>
        </p:nvPicPr>
        <p:blipFill>
          <a:blip r:embed="rId2" cstate="print"/>
          <a:srcRect l="17835" t="6667" r="66708"/>
          <a:stretch>
            <a:fillRect/>
          </a:stretch>
        </p:blipFill>
        <p:spPr bwMode="auto">
          <a:xfrm>
            <a:off x="228600" y="152400"/>
            <a:ext cx="1447800" cy="15591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Built Reports</a:t>
            </a:r>
            <a:endParaRPr lang="en-US" dirty="0"/>
          </a:p>
        </p:txBody>
      </p:sp>
      <p:pic>
        <p:nvPicPr>
          <p:cNvPr id="4" name="Picture 2"/>
          <p:cNvPicPr>
            <a:picLocks noChangeAspect="1" noChangeArrowheads="1"/>
          </p:cNvPicPr>
          <p:nvPr/>
        </p:nvPicPr>
        <p:blipFill>
          <a:blip r:embed="rId2" cstate="print"/>
          <a:srcRect l="34481" t="6667" r="51251"/>
          <a:stretch>
            <a:fillRect/>
          </a:stretch>
        </p:blipFill>
        <p:spPr bwMode="auto">
          <a:xfrm>
            <a:off x="152400" y="0"/>
            <a:ext cx="1371600" cy="1600200"/>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l="3497" t="7815" r="77622"/>
          <a:stretch>
            <a:fillRect/>
          </a:stretch>
        </p:blipFill>
        <p:spPr bwMode="auto">
          <a:xfrm>
            <a:off x="2590800" y="1371600"/>
            <a:ext cx="2057400" cy="4662488"/>
          </a:xfrm>
          <a:prstGeom prst="rect">
            <a:avLst/>
          </a:prstGeom>
          <a:noFill/>
          <a:ln w="9525">
            <a:noFill/>
            <a:miter lim="800000"/>
            <a:headEnd/>
            <a:tailEnd/>
          </a:ln>
        </p:spPr>
      </p:pic>
      <p:grpSp>
        <p:nvGrpSpPr>
          <p:cNvPr id="13" name="Group 12"/>
          <p:cNvGrpSpPr/>
          <p:nvPr/>
        </p:nvGrpSpPr>
        <p:grpSpPr>
          <a:xfrm>
            <a:off x="2362200" y="1905000"/>
            <a:ext cx="2209800" cy="3352800"/>
            <a:chOff x="2362200" y="1905000"/>
            <a:chExt cx="2209800" cy="3352800"/>
          </a:xfrm>
        </p:grpSpPr>
        <p:sp>
          <p:nvSpPr>
            <p:cNvPr id="6" name="Rounded Rectangle 5"/>
            <p:cNvSpPr/>
            <p:nvPr/>
          </p:nvSpPr>
          <p:spPr>
            <a:xfrm>
              <a:off x="2362200" y="1905000"/>
              <a:ext cx="22098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362200" y="2514600"/>
              <a:ext cx="2209800" cy="30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362200" y="3810000"/>
              <a:ext cx="2209800" cy="228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362200" y="4267200"/>
              <a:ext cx="2209800" cy="30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362200" y="4876800"/>
              <a:ext cx="22098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2362200" y="2286000"/>
            <a:ext cx="2209800" cy="2590800"/>
            <a:chOff x="2362200" y="2286000"/>
            <a:chExt cx="2209800" cy="2590800"/>
          </a:xfrm>
        </p:grpSpPr>
        <p:sp>
          <p:nvSpPr>
            <p:cNvPr id="14" name="Rounded Rectangle 13"/>
            <p:cNvSpPr/>
            <p:nvPr/>
          </p:nvSpPr>
          <p:spPr>
            <a:xfrm>
              <a:off x="2362200" y="2286000"/>
              <a:ext cx="22098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362200" y="2819400"/>
              <a:ext cx="22098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362200" y="4038600"/>
              <a:ext cx="22098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362200" y="4572000"/>
              <a:ext cx="22098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4800600" y="2743200"/>
            <a:ext cx="2743200" cy="523220"/>
          </a:xfrm>
          <a:prstGeom prst="rect">
            <a:avLst/>
          </a:prstGeom>
          <a:noFill/>
        </p:spPr>
        <p:txBody>
          <a:bodyPr wrap="square" rtlCol="0">
            <a:spAutoFit/>
          </a:bodyPr>
          <a:lstStyle/>
          <a:p>
            <a:r>
              <a:rPr lang="en-US" sz="2800" b="1" dirty="0" smtClean="0">
                <a:solidFill>
                  <a:schemeClr val="tx2"/>
                </a:solidFill>
              </a:rPr>
              <a:t>Primary / K-8</a:t>
            </a:r>
            <a:endParaRPr lang="en-US" sz="2800" b="1" dirty="0">
              <a:solidFill>
                <a:schemeClr val="tx2"/>
              </a:solidFill>
            </a:endParaRPr>
          </a:p>
        </p:txBody>
      </p:sp>
      <p:sp>
        <p:nvSpPr>
          <p:cNvPr id="20" name="TextBox 19"/>
          <p:cNvSpPr txBox="1"/>
          <p:nvPr/>
        </p:nvSpPr>
        <p:spPr>
          <a:xfrm>
            <a:off x="4800600" y="3962400"/>
            <a:ext cx="2743200" cy="523220"/>
          </a:xfrm>
          <a:prstGeom prst="rect">
            <a:avLst/>
          </a:prstGeom>
          <a:noFill/>
        </p:spPr>
        <p:txBody>
          <a:bodyPr wrap="square" rtlCol="0">
            <a:spAutoFit/>
          </a:bodyPr>
          <a:lstStyle/>
          <a:p>
            <a:r>
              <a:rPr lang="en-US" sz="2800" b="1" dirty="0" smtClean="0">
                <a:solidFill>
                  <a:srgbClr val="FF0000"/>
                </a:solidFill>
              </a:rPr>
              <a:t>Secondary/ 9-12</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 Proficient Report</a:t>
            </a:r>
            <a:endParaRPr lang="en-US" dirty="0"/>
          </a:p>
        </p:txBody>
      </p:sp>
      <p:pic>
        <p:nvPicPr>
          <p:cNvPr id="4098" name="Picture 2"/>
          <p:cNvPicPr>
            <a:picLocks noGrp="1" noChangeAspect="1" noChangeArrowheads="1"/>
          </p:cNvPicPr>
          <p:nvPr>
            <p:ph idx="1"/>
          </p:nvPr>
        </p:nvPicPr>
        <p:blipFill>
          <a:blip r:embed="rId2" cstate="print"/>
          <a:srcRect l="17006" t="31254" r="46948" b="14135"/>
          <a:stretch>
            <a:fillRect/>
          </a:stretch>
        </p:blipFill>
        <p:spPr bwMode="auto">
          <a:xfrm>
            <a:off x="1295400" y="1600200"/>
            <a:ext cx="5562600" cy="509168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34481" t="6667" r="51251"/>
          <a:stretch>
            <a:fillRect/>
          </a:stretch>
        </p:blipFill>
        <p:spPr bwMode="auto">
          <a:xfrm>
            <a:off x="152400" y="0"/>
            <a:ext cx="13716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 Proficient Report</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510319" y="1600200"/>
            <a:ext cx="6123361" cy="4525963"/>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34481" t="6667" r="51251"/>
          <a:stretch>
            <a:fillRect/>
          </a:stretch>
        </p:blipFill>
        <p:spPr bwMode="auto">
          <a:xfrm>
            <a:off x="152400" y="0"/>
            <a:ext cx="13716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GLCE and Strand Analysis Report</a:t>
            </a:r>
            <a:endParaRPr lang="en-US" sz="3600"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265258" y="1600200"/>
            <a:ext cx="6613484" cy="4525963"/>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34481" t="6667" r="51251"/>
          <a:stretch>
            <a:fillRect/>
          </a:stretch>
        </p:blipFill>
        <p:spPr bwMode="auto">
          <a:xfrm>
            <a:off x="152400" y="0"/>
            <a:ext cx="13716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GLCE and Strand Analysis Report</a:t>
            </a:r>
            <a:endParaRPr lang="en-US" sz="3600" dirty="0"/>
          </a:p>
        </p:txBody>
      </p:sp>
      <p:pic>
        <p:nvPicPr>
          <p:cNvPr id="7170" name="Picture 2"/>
          <p:cNvPicPr>
            <a:picLocks noGrp="1" noChangeAspect="1" noChangeArrowheads="1"/>
          </p:cNvPicPr>
          <p:nvPr>
            <p:ph idx="1"/>
          </p:nvPr>
        </p:nvPicPr>
        <p:blipFill>
          <a:blip r:embed="rId2" cstate="print"/>
          <a:srcRect l="16433" t="43774" r="33725" b="15819"/>
          <a:stretch>
            <a:fillRect/>
          </a:stretch>
        </p:blipFill>
        <p:spPr bwMode="auto">
          <a:xfrm>
            <a:off x="1295400" y="2057400"/>
            <a:ext cx="5911850" cy="28956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34481" t="6667" r="51251"/>
          <a:stretch>
            <a:fillRect/>
          </a:stretch>
        </p:blipFill>
        <p:spPr bwMode="auto">
          <a:xfrm>
            <a:off x="152400" y="0"/>
            <a:ext cx="13716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GLCE and Strand Analysis Report</a:t>
            </a:r>
            <a:endParaRPr lang="en-US" sz="3600"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1614857" y="2239372"/>
            <a:ext cx="5914286" cy="3247619"/>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34481" t="6667" r="51251"/>
          <a:stretch>
            <a:fillRect/>
          </a:stretch>
        </p:blipFill>
        <p:spPr bwMode="auto">
          <a:xfrm>
            <a:off x="152400" y="0"/>
            <a:ext cx="13716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533400" y="1447800"/>
            <a:ext cx="3687097" cy="22860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1600200" y="4114800"/>
            <a:ext cx="1733550" cy="2230501"/>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5334000" y="3886200"/>
            <a:ext cx="2376920" cy="2324100"/>
          </a:xfrm>
          <a:prstGeom prst="rect">
            <a:avLst/>
          </a:prstGeom>
          <a:noFill/>
          <a:ln w="9525">
            <a:noFill/>
            <a:miter lim="800000"/>
            <a:headEnd/>
            <a:tailEnd/>
          </a:ln>
        </p:spPr>
      </p:pic>
      <p:sp>
        <p:nvSpPr>
          <p:cNvPr id="9" name="TextBox 8"/>
          <p:cNvSpPr txBox="1"/>
          <p:nvPr/>
        </p:nvSpPr>
        <p:spPr>
          <a:xfrm>
            <a:off x="4953000" y="2057400"/>
            <a:ext cx="3352800" cy="923330"/>
          </a:xfrm>
          <a:prstGeom prst="rect">
            <a:avLst/>
          </a:prstGeom>
          <a:noFill/>
        </p:spPr>
        <p:txBody>
          <a:bodyPr wrap="square" rtlCol="0">
            <a:spAutoFit/>
          </a:bodyPr>
          <a:lstStyle/>
          <a:p>
            <a:r>
              <a:rPr lang="en-US" sz="5400" b="1" dirty="0" smtClean="0"/>
              <a:t>I believe…</a:t>
            </a:r>
            <a:endParaRPr lang="en-US" sz="5400" b="1" dirty="0"/>
          </a:p>
        </p:txBody>
      </p:sp>
      <p:pic>
        <p:nvPicPr>
          <p:cNvPr id="3" name="Picture 2"/>
          <p:cNvPicPr>
            <a:picLocks noChangeAspect="1" noChangeArrowheads="1"/>
          </p:cNvPicPr>
          <p:nvPr/>
        </p:nvPicPr>
        <p:blipFill>
          <a:blip r:embed="rId5" cstate="print"/>
          <a:srcRect/>
          <a:stretch>
            <a:fillRect/>
          </a:stretch>
        </p:blipFill>
        <p:spPr bwMode="auto">
          <a:xfrm>
            <a:off x="2819400" y="1371600"/>
            <a:ext cx="6096000" cy="3124200"/>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762000" y="3048000"/>
            <a:ext cx="6096000" cy="3371850"/>
          </a:xfrm>
          <a:prstGeom prst="rect">
            <a:avLst/>
          </a:prstGeom>
          <a:noFill/>
          <a:ln w="9525">
            <a:noFill/>
            <a:miter lim="800000"/>
            <a:headEnd/>
            <a:tailEnd/>
          </a:ln>
        </p:spPr>
      </p:pic>
      <p:pic>
        <p:nvPicPr>
          <p:cNvPr id="4" name="Picture 4"/>
          <p:cNvPicPr>
            <a:picLocks noChangeAspect="1" noChangeArrowheads="1"/>
          </p:cNvPicPr>
          <p:nvPr/>
        </p:nvPicPr>
        <p:blipFill>
          <a:blip r:embed="rId7" cstate="print"/>
          <a:srcRect/>
          <a:stretch>
            <a:fillRect/>
          </a:stretch>
        </p:blipFill>
        <p:spPr bwMode="auto">
          <a:xfrm>
            <a:off x="1066800" y="1219200"/>
            <a:ext cx="6257925" cy="472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childTnLst>
                                  <p:subTnLst>
                                    <p:set>
                                      <p:cBhvr override="childStyle">
                                        <p:cTn dur="1" fill="hold" display="0" masterRel="nextClick" afterEffect="1"/>
                                        <p:tgtEl>
                                          <p:spTgt spid="102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GLCE and Strand Analysis Report</a:t>
            </a:r>
            <a:endParaRPr lang="en-US" sz="3600"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609600" y="2209800"/>
            <a:ext cx="7769150" cy="2252121"/>
          </a:xfrm>
          <a:prstGeom prst="rect">
            <a:avLst/>
          </a:prstGeom>
          <a:noFill/>
          <a:ln w="9525">
            <a:noFill/>
            <a:miter lim="800000"/>
            <a:headEnd/>
            <a:tailEnd/>
          </a:ln>
        </p:spPr>
      </p:pic>
      <p:sp>
        <p:nvSpPr>
          <p:cNvPr id="5" name="Rounded Rectangle 4"/>
          <p:cNvSpPr/>
          <p:nvPr/>
        </p:nvSpPr>
        <p:spPr>
          <a:xfrm>
            <a:off x="685800" y="2133600"/>
            <a:ext cx="19812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667000" y="2133600"/>
            <a:ext cx="4572000" cy="914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3" cstate="print"/>
          <a:srcRect l="34481" t="6667" r="51251"/>
          <a:stretch>
            <a:fillRect/>
          </a:stretch>
        </p:blipFill>
        <p:spPr bwMode="auto">
          <a:xfrm>
            <a:off x="152400" y="0"/>
            <a:ext cx="13716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r>
              <a:rPr lang="en-US" dirty="0" smtClean="0"/>
              <a:t>According to your MEAP or MME data, what was the subject with the lowest percent proficient last year? What was the percent proficient?</a:t>
            </a:r>
          </a:p>
          <a:p>
            <a:r>
              <a:rPr lang="en-US" dirty="0" smtClean="0"/>
              <a:t>Next, within the lowest subject, what was the lowest strand? If you are primary, what was the lowest GLCE within your lowest strand?</a:t>
            </a:r>
          </a:p>
        </p:txBody>
      </p:sp>
      <p:pic>
        <p:nvPicPr>
          <p:cNvPr id="4" name="Picture 2"/>
          <p:cNvPicPr>
            <a:picLocks noChangeAspect="1" noChangeArrowheads="1"/>
          </p:cNvPicPr>
          <p:nvPr/>
        </p:nvPicPr>
        <p:blipFill>
          <a:blip r:embed="rId2" cstate="print"/>
          <a:srcRect l="34481" t="6667" r="51251"/>
          <a:stretch>
            <a:fillRect/>
          </a:stretch>
        </p:blipFill>
        <p:spPr bwMode="auto">
          <a:xfrm>
            <a:off x="152400" y="0"/>
            <a:ext cx="13716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Expectations for </a:t>
            </a:r>
            <a:br>
              <a:rPr lang="en-US" dirty="0" smtClean="0"/>
            </a:br>
            <a:r>
              <a:rPr lang="en-US" dirty="0" smtClean="0"/>
              <a:t>Assessment Reports</a:t>
            </a:r>
            <a:endParaRPr lang="en-US" dirty="0"/>
          </a:p>
        </p:txBody>
      </p:sp>
      <p:graphicFrame>
        <p:nvGraphicFramePr>
          <p:cNvPr id="4" name="Content Placeholder 3"/>
          <p:cNvGraphicFramePr>
            <a:graphicFrameLocks noGrp="1"/>
          </p:cNvGraphicFramePr>
          <p:nvPr>
            <p:ph idx="1"/>
          </p:nvPr>
        </p:nvGraphicFramePr>
        <p:xfrm>
          <a:off x="457200" y="1600200"/>
          <a:ext cx="8229600" cy="4724882"/>
        </p:xfrm>
        <a:graphic>
          <a:graphicData uri="http://schemas.openxmlformats.org/drawingml/2006/table">
            <a:tbl>
              <a:tblPr firstRow="1" bandRow="1">
                <a:tableStyleId>{5C22544A-7EE6-4342-B048-85BDC9FD1C3A}</a:tableStyleId>
              </a:tblPr>
              <a:tblGrid>
                <a:gridCol w="1371600"/>
                <a:gridCol w="1676400"/>
                <a:gridCol w="5181600"/>
              </a:tblGrid>
              <a:tr h="395758">
                <a:tc>
                  <a:txBody>
                    <a:bodyPr/>
                    <a:lstStyle/>
                    <a:p>
                      <a:r>
                        <a:rPr lang="en-US" dirty="0" smtClean="0"/>
                        <a:t>Assessment</a:t>
                      </a:r>
                      <a:endParaRPr lang="en-US" dirty="0"/>
                    </a:p>
                  </a:txBody>
                  <a:tcPr/>
                </a:tc>
                <a:tc>
                  <a:txBody>
                    <a:bodyPr/>
                    <a:lstStyle/>
                    <a:p>
                      <a:r>
                        <a:rPr lang="en-US" dirty="0" smtClean="0"/>
                        <a:t>Report</a:t>
                      </a:r>
                      <a:endParaRPr lang="en-US" dirty="0"/>
                    </a:p>
                  </a:txBody>
                  <a:tcPr/>
                </a:tc>
                <a:tc>
                  <a:txBody>
                    <a:bodyPr/>
                    <a:lstStyle/>
                    <a:p>
                      <a:r>
                        <a:rPr lang="en-US" dirty="0" smtClean="0"/>
                        <a:t>Question</a:t>
                      </a:r>
                      <a:endParaRPr lang="en-US" dirty="0"/>
                    </a:p>
                  </a:txBody>
                  <a:tcPr/>
                </a:tc>
              </a:tr>
              <a:tr h="975842">
                <a:tc>
                  <a:txBody>
                    <a:bodyPr/>
                    <a:lstStyle/>
                    <a:p>
                      <a:r>
                        <a:rPr lang="en-US" dirty="0" smtClean="0"/>
                        <a:t>Pre Test</a:t>
                      </a:r>
                      <a:endParaRPr lang="en-US" dirty="0"/>
                    </a:p>
                  </a:txBody>
                  <a:tcPr/>
                </a:tc>
                <a:tc>
                  <a:txBody>
                    <a:bodyPr/>
                    <a:lstStyle/>
                    <a:p>
                      <a:r>
                        <a:rPr lang="en-US" dirty="0" smtClean="0"/>
                        <a:t>Classroom Assessment Report</a:t>
                      </a:r>
                      <a:endParaRPr lang="en-US" dirty="0"/>
                    </a:p>
                  </a:txBody>
                  <a:tcPr/>
                </a:tc>
                <a:tc>
                  <a:txBody>
                    <a:bodyPr/>
                    <a:lstStyle/>
                    <a:p>
                      <a:r>
                        <a:rPr lang="en-US" dirty="0" smtClean="0"/>
                        <a:t>What topics do students know a lot about? A little?</a:t>
                      </a:r>
                    </a:p>
                    <a:p>
                      <a:r>
                        <a:rPr lang="en-US" dirty="0" smtClean="0"/>
                        <a:t>How</a:t>
                      </a:r>
                      <a:r>
                        <a:rPr lang="en-US" baseline="0" dirty="0" smtClean="0"/>
                        <a:t> will you change your pacing based on the results?</a:t>
                      </a:r>
                      <a:endParaRPr lang="en-US" dirty="0"/>
                    </a:p>
                  </a:txBody>
                  <a:tcPr/>
                </a:tc>
              </a:tr>
              <a:tr h="975842">
                <a:tc>
                  <a:txBody>
                    <a:bodyPr/>
                    <a:lstStyle/>
                    <a:p>
                      <a:r>
                        <a:rPr lang="en-US" dirty="0" smtClean="0"/>
                        <a:t>Pre Test</a:t>
                      </a:r>
                      <a:endParaRPr lang="en-US" dirty="0"/>
                    </a:p>
                  </a:txBody>
                  <a:tcPr/>
                </a:tc>
                <a:tc>
                  <a:txBody>
                    <a:bodyPr/>
                    <a:lstStyle/>
                    <a:p>
                      <a:r>
                        <a:rPr lang="en-US" dirty="0" smtClean="0"/>
                        <a:t>Classroom Performance</a:t>
                      </a:r>
                      <a:r>
                        <a:rPr lang="en-US" baseline="0" dirty="0" smtClean="0"/>
                        <a:t> Summary Report</a:t>
                      </a:r>
                      <a:endParaRPr lang="en-US" dirty="0"/>
                    </a:p>
                  </a:txBody>
                  <a:tcPr/>
                </a:tc>
                <a:tc>
                  <a:txBody>
                    <a:bodyPr/>
                    <a:lstStyle/>
                    <a:p>
                      <a:r>
                        <a:rPr lang="en-US" dirty="0" smtClean="0"/>
                        <a:t>What</a:t>
                      </a:r>
                      <a:r>
                        <a:rPr lang="en-US" baseline="0" dirty="0" smtClean="0"/>
                        <a:t> students are demonstrating proficiency?</a:t>
                      </a:r>
                    </a:p>
                    <a:p>
                      <a:r>
                        <a:rPr lang="en-US" baseline="0" dirty="0" smtClean="0"/>
                        <a:t>How will the pacing and delivery of content change for these students?</a:t>
                      </a:r>
                      <a:endParaRPr lang="en-US" dirty="0"/>
                    </a:p>
                  </a:txBody>
                  <a:tcPr/>
                </a:tc>
              </a:tr>
              <a:tr h="975842">
                <a:tc>
                  <a:txBody>
                    <a:bodyPr/>
                    <a:lstStyle/>
                    <a:p>
                      <a:r>
                        <a:rPr lang="en-US" dirty="0" smtClean="0"/>
                        <a:t>Post Test</a:t>
                      </a:r>
                      <a:endParaRPr lang="en-US" dirty="0"/>
                    </a:p>
                  </a:txBody>
                  <a:tcPr/>
                </a:tc>
                <a:tc>
                  <a:txBody>
                    <a:bodyPr/>
                    <a:lstStyle/>
                    <a:p>
                      <a:r>
                        <a:rPr lang="en-US" dirty="0" smtClean="0"/>
                        <a:t>Classroom Assessment Report</a:t>
                      </a:r>
                      <a:endParaRPr lang="en-US" dirty="0"/>
                    </a:p>
                  </a:txBody>
                  <a:tcPr/>
                </a:tc>
                <a:tc>
                  <a:txBody>
                    <a:bodyPr/>
                    <a:lstStyle/>
                    <a:p>
                      <a:r>
                        <a:rPr lang="en-US" dirty="0" smtClean="0"/>
                        <a:t>What topics were a strength</a:t>
                      </a:r>
                      <a:r>
                        <a:rPr lang="en-US" baseline="0" dirty="0" smtClean="0"/>
                        <a:t> for all students? A challenge? Why do you believe this was the case?</a:t>
                      </a:r>
                    </a:p>
                    <a:p>
                      <a:endParaRPr lang="en-US" dirty="0"/>
                    </a:p>
                  </a:txBody>
                  <a:tcPr/>
                </a:tc>
              </a:tr>
              <a:tr h="975842">
                <a:tc>
                  <a:txBody>
                    <a:bodyPr/>
                    <a:lstStyle/>
                    <a:p>
                      <a:r>
                        <a:rPr lang="en-US" dirty="0" smtClean="0"/>
                        <a:t>Post Test</a:t>
                      </a:r>
                      <a:endParaRPr lang="en-US" dirty="0"/>
                    </a:p>
                  </a:txBody>
                  <a:tcPr/>
                </a:tc>
                <a:tc>
                  <a:txBody>
                    <a:bodyPr/>
                    <a:lstStyle/>
                    <a:p>
                      <a:r>
                        <a:rPr lang="en-US" dirty="0" smtClean="0"/>
                        <a:t>Classroom</a:t>
                      </a:r>
                      <a:r>
                        <a:rPr lang="en-US" baseline="0" dirty="0" smtClean="0"/>
                        <a:t> Performance Summary Report</a:t>
                      </a:r>
                      <a:endParaRPr lang="en-US" dirty="0"/>
                    </a:p>
                  </a:txBody>
                  <a:tcPr/>
                </a:tc>
                <a:tc>
                  <a:txBody>
                    <a:bodyPr/>
                    <a:lstStyle/>
                    <a:p>
                      <a:r>
                        <a:rPr lang="en-US" dirty="0" smtClean="0"/>
                        <a:t>What</a:t>
                      </a:r>
                      <a:r>
                        <a:rPr lang="en-US" baseline="0" dirty="0" smtClean="0"/>
                        <a:t> students did not meet minimum proficiency? How will these students receive the content they did not master during this unit?</a:t>
                      </a:r>
                      <a:endParaRPr lang="en-US" dirty="0"/>
                    </a:p>
                  </a:txBody>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Navigation</a:t>
            </a:r>
            <a:endParaRPr lang="en-US" dirty="0"/>
          </a:p>
        </p:txBody>
      </p:sp>
      <p:pic>
        <p:nvPicPr>
          <p:cNvPr id="4" name="Content Placeholder 3"/>
          <p:cNvPicPr>
            <a:picLocks noGrp="1"/>
          </p:cNvPicPr>
          <p:nvPr>
            <p:ph idx="1"/>
          </p:nvPr>
        </p:nvPicPr>
        <p:blipFill>
          <a:blip r:embed="rId2" cstate="print"/>
          <a:srcRect/>
          <a:stretch>
            <a:fillRect/>
          </a:stretch>
        </p:blipFill>
        <p:spPr bwMode="auto">
          <a:xfrm>
            <a:off x="683924" y="1600200"/>
            <a:ext cx="7776151"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Menus</a:t>
            </a:r>
            <a:endParaRPr lang="en-US" dirty="0"/>
          </a:p>
        </p:txBody>
      </p:sp>
      <p:pic>
        <p:nvPicPr>
          <p:cNvPr id="2050" name="Picture 2"/>
          <p:cNvPicPr>
            <a:picLocks noChangeAspect="1" noChangeArrowheads="1"/>
          </p:cNvPicPr>
          <p:nvPr/>
        </p:nvPicPr>
        <p:blipFill>
          <a:blip r:embed="rId2" cstate="print"/>
          <a:srcRect t="6667" r="84543"/>
          <a:stretch>
            <a:fillRect/>
          </a:stretch>
        </p:blipFill>
        <p:spPr bwMode="auto">
          <a:xfrm>
            <a:off x="762000" y="1524000"/>
            <a:ext cx="990600" cy="1066800"/>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17835" t="6667" r="66708"/>
          <a:stretch>
            <a:fillRect/>
          </a:stretch>
        </p:blipFill>
        <p:spPr bwMode="auto">
          <a:xfrm>
            <a:off x="838200" y="3048000"/>
            <a:ext cx="990600" cy="1066800"/>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l="34481" t="6667" r="51251"/>
          <a:stretch>
            <a:fillRect/>
          </a:stretch>
        </p:blipFill>
        <p:spPr bwMode="auto">
          <a:xfrm>
            <a:off x="838200" y="4572000"/>
            <a:ext cx="914400" cy="1066800"/>
          </a:xfrm>
          <a:prstGeom prst="rect">
            <a:avLst/>
          </a:prstGeom>
          <a:noFill/>
          <a:ln w="9525">
            <a:noFill/>
            <a:miter lim="800000"/>
            <a:headEnd/>
            <a:tailEnd/>
          </a:ln>
        </p:spPr>
      </p:pic>
      <p:pic>
        <p:nvPicPr>
          <p:cNvPr id="7" name="Picture 2"/>
          <p:cNvPicPr>
            <a:picLocks noChangeAspect="1" noChangeArrowheads="1"/>
          </p:cNvPicPr>
          <p:nvPr/>
        </p:nvPicPr>
        <p:blipFill>
          <a:blip r:embed="rId2" cstate="print"/>
          <a:srcRect l="51127" t="6667" r="33416"/>
          <a:stretch>
            <a:fillRect/>
          </a:stretch>
        </p:blipFill>
        <p:spPr bwMode="auto">
          <a:xfrm>
            <a:off x="4267200" y="1524000"/>
            <a:ext cx="990600" cy="1066800"/>
          </a:xfrm>
          <a:prstGeom prst="rect">
            <a:avLst/>
          </a:prstGeom>
          <a:noFill/>
          <a:ln w="9525">
            <a:noFill/>
            <a:miter lim="800000"/>
            <a:headEnd/>
            <a:tailEnd/>
          </a:ln>
        </p:spPr>
      </p:pic>
      <p:pic>
        <p:nvPicPr>
          <p:cNvPr id="8" name="Picture 2"/>
          <p:cNvPicPr>
            <a:picLocks noChangeAspect="1" noChangeArrowheads="1"/>
          </p:cNvPicPr>
          <p:nvPr/>
        </p:nvPicPr>
        <p:blipFill>
          <a:blip r:embed="rId2" cstate="print"/>
          <a:srcRect l="68962" t="6667" r="16770"/>
          <a:stretch>
            <a:fillRect/>
          </a:stretch>
        </p:blipFill>
        <p:spPr bwMode="auto">
          <a:xfrm>
            <a:off x="4343400" y="2971800"/>
            <a:ext cx="914400" cy="1066800"/>
          </a:xfrm>
          <a:prstGeom prst="rect">
            <a:avLst/>
          </a:prstGeom>
          <a:noFill/>
          <a:ln w="9525">
            <a:noFill/>
            <a:miter lim="800000"/>
            <a:headEnd/>
            <a:tailEnd/>
          </a:ln>
        </p:spPr>
      </p:pic>
      <p:pic>
        <p:nvPicPr>
          <p:cNvPr id="9" name="Picture 2"/>
          <p:cNvPicPr>
            <a:picLocks noChangeAspect="1" noChangeArrowheads="1"/>
          </p:cNvPicPr>
          <p:nvPr/>
        </p:nvPicPr>
        <p:blipFill>
          <a:blip r:embed="rId2" cstate="print"/>
          <a:srcRect l="85608" t="6667" r="2502"/>
          <a:stretch>
            <a:fillRect/>
          </a:stretch>
        </p:blipFill>
        <p:spPr bwMode="auto">
          <a:xfrm>
            <a:off x="4419600" y="4495800"/>
            <a:ext cx="762000" cy="1066800"/>
          </a:xfrm>
          <a:prstGeom prst="rect">
            <a:avLst/>
          </a:prstGeom>
          <a:noFill/>
          <a:ln w="9525">
            <a:noFill/>
            <a:miter lim="800000"/>
            <a:headEnd/>
            <a:tailEnd/>
          </a:ln>
        </p:spPr>
      </p:pic>
      <p:sp>
        <p:nvSpPr>
          <p:cNvPr id="10" name="TextBox 9"/>
          <p:cNvSpPr txBox="1"/>
          <p:nvPr/>
        </p:nvSpPr>
        <p:spPr>
          <a:xfrm>
            <a:off x="1752600" y="1600200"/>
            <a:ext cx="2438400" cy="923330"/>
          </a:xfrm>
          <a:prstGeom prst="rect">
            <a:avLst/>
          </a:prstGeom>
          <a:noFill/>
        </p:spPr>
        <p:txBody>
          <a:bodyPr wrap="square" rtlCol="0">
            <a:spAutoFit/>
          </a:bodyPr>
          <a:lstStyle/>
          <a:p>
            <a:r>
              <a:rPr lang="en-US" dirty="0" smtClean="0"/>
              <a:t>Links to updates and information from DataDirector </a:t>
            </a:r>
            <a:endParaRPr lang="en-US" dirty="0"/>
          </a:p>
        </p:txBody>
      </p:sp>
      <p:sp>
        <p:nvSpPr>
          <p:cNvPr id="11" name="TextBox 10"/>
          <p:cNvSpPr txBox="1"/>
          <p:nvPr/>
        </p:nvSpPr>
        <p:spPr>
          <a:xfrm>
            <a:off x="1752600" y="3124200"/>
            <a:ext cx="2438400" cy="646331"/>
          </a:xfrm>
          <a:prstGeom prst="rect">
            <a:avLst/>
          </a:prstGeom>
          <a:noFill/>
        </p:spPr>
        <p:txBody>
          <a:bodyPr wrap="square" rtlCol="0">
            <a:spAutoFit/>
          </a:bodyPr>
          <a:lstStyle/>
          <a:p>
            <a:r>
              <a:rPr lang="en-US" dirty="0" smtClean="0"/>
              <a:t>Access, edit, and create classroom assessments</a:t>
            </a:r>
            <a:endParaRPr lang="en-US" dirty="0"/>
          </a:p>
        </p:txBody>
      </p:sp>
      <p:sp>
        <p:nvSpPr>
          <p:cNvPr id="12" name="TextBox 11"/>
          <p:cNvSpPr txBox="1"/>
          <p:nvPr/>
        </p:nvSpPr>
        <p:spPr>
          <a:xfrm>
            <a:off x="1752600" y="4648200"/>
            <a:ext cx="2438400" cy="923330"/>
          </a:xfrm>
          <a:prstGeom prst="rect">
            <a:avLst/>
          </a:prstGeom>
          <a:noFill/>
        </p:spPr>
        <p:txBody>
          <a:bodyPr wrap="square" rtlCol="0">
            <a:spAutoFit/>
          </a:bodyPr>
          <a:lstStyle/>
          <a:p>
            <a:r>
              <a:rPr lang="en-US" dirty="0" smtClean="0"/>
              <a:t>Access pre built MEAP, MME, and DIBELS reports</a:t>
            </a:r>
            <a:endParaRPr lang="en-US" dirty="0"/>
          </a:p>
        </p:txBody>
      </p:sp>
      <p:sp>
        <p:nvSpPr>
          <p:cNvPr id="13" name="TextBox 12"/>
          <p:cNvSpPr txBox="1"/>
          <p:nvPr/>
        </p:nvSpPr>
        <p:spPr>
          <a:xfrm>
            <a:off x="5181600" y="1600200"/>
            <a:ext cx="2438400" cy="646331"/>
          </a:xfrm>
          <a:prstGeom prst="rect">
            <a:avLst/>
          </a:prstGeom>
          <a:noFill/>
        </p:spPr>
        <p:txBody>
          <a:bodyPr wrap="square" rtlCol="0">
            <a:spAutoFit/>
          </a:bodyPr>
          <a:lstStyle/>
          <a:p>
            <a:r>
              <a:rPr lang="en-US" dirty="0" smtClean="0"/>
              <a:t>View state and national standards</a:t>
            </a:r>
            <a:endParaRPr lang="en-US" dirty="0"/>
          </a:p>
        </p:txBody>
      </p:sp>
      <p:sp>
        <p:nvSpPr>
          <p:cNvPr id="14" name="TextBox 13"/>
          <p:cNvSpPr txBox="1"/>
          <p:nvPr/>
        </p:nvSpPr>
        <p:spPr>
          <a:xfrm>
            <a:off x="5257800" y="3124200"/>
            <a:ext cx="2438400" cy="923330"/>
          </a:xfrm>
          <a:prstGeom prst="rect">
            <a:avLst/>
          </a:prstGeom>
          <a:noFill/>
        </p:spPr>
        <p:txBody>
          <a:bodyPr wrap="square" rtlCol="0">
            <a:spAutoFit/>
          </a:bodyPr>
          <a:lstStyle/>
          <a:p>
            <a:r>
              <a:rPr lang="en-US" dirty="0" smtClean="0"/>
              <a:t>Access district students with filters, create custom reports.</a:t>
            </a:r>
            <a:endParaRPr lang="en-US" dirty="0"/>
          </a:p>
        </p:txBody>
      </p:sp>
      <p:sp>
        <p:nvSpPr>
          <p:cNvPr id="15" name="TextBox 14"/>
          <p:cNvSpPr txBox="1"/>
          <p:nvPr/>
        </p:nvSpPr>
        <p:spPr>
          <a:xfrm>
            <a:off x="5257800" y="4572000"/>
            <a:ext cx="2438400" cy="923330"/>
          </a:xfrm>
          <a:prstGeom prst="rect">
            <a:avLst/>
          </a:prstGeom>
          <a:noFill/>
        </p:spPr>
        <p:txBody>
          <a:bodyPr wrap="square" rtlCol="0">
            <a:spAutoFit/>
          </a:bodyPr>
          <a:lstStyle/>
          <a:p>
            <a:r>
              <a:rPr lang="en-US" dirty="0" smtClean="0"/>
              <a:t>Create cohorts in order to efficiently track progress.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819400" y="1219200"/>
            <a:ext cx="3668843" cy="50292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6000" b="1" dirty="0" smtClean="0"/>
              <a:t>Available Reports</a:t>
            </a:r>
            <a:endParaRPr lang="en-US" sz="6000" b="1" dirty="0"/>
          </a:p>
        </p:txBody>
      </p:sp>
      <p:sp>
        <p:nvSpPr>
          <p:cNvPr id="9" name="Right Brace 8"/>
          <p:cNvSpPr/>
          <p:nvPr/>
        </p:nvSpPr>
        <p:spPr>
          <a:xfrm>
            <a:off x="6553200" y="1600200"/>
            <a:ext cx="609600" cy="12192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7239000" y="1905000"/>
            <a:ext cx="1676400" cy="369332"/>
          </a:xfrm>
          <a:prstGeom prst="rect">
            <a:avLst/>
          </a:prstGeom>
          <a:noFill/>
        </p:spPr>
        <p:txBody>
          <a:bodyPr wrap="square" rtlCol="0">
            <a:spAutoFit/>
          </a:bodyPr>
          <a:lstStyle/>
          <a:p>
            <a:r>
              <a:rPr lang="en-US" dirty="0" smtClean="0"/>
              <a:t>District Level</a:t>
            </a:r>
            <a:endParaRPr lang="en-US" dirty="0"/>
          </a:p>
        </p:txBody>
      </p:sp>
      <p:sp>
        <p:nvSpPr>
          <p:cNvPr id="11" name="Right Brace 10"/>
          <p:cNvSpPr/>
          <p:nvPr/>
        </p:nvSpPr>
        <p:spPr>
          <a:xfrm flipH="1">
            <a:off x="2209800" y="2819400"/>
            <a:ext cx="533400" cy="457200"/>
          </a:xfrm>
          <a:prstGeom prst="rightBrace">
            <a:avLst>
              <a:gd name="adj1" fmla="val 8333"/>
              <a:gd name="adj2" fmla="val 47222"/>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533400" y="2819400"/>
            <a:ext cx="1676400" cy="369332"/>
          </a:xfrm>
          <a:prstGeom prst="rect">
            <a:avLst/>
          </a:prstGeom>
          <a:noFill/>
        </p:spPr>
        <p:txBody>
          <a:bodyPr wrap="square" rtlCol="0">
            <a:spAutoFit/>
          </a:bodyPr>
          <a:lstStyle/>
          <a:p>
            <a:r>
              <a:rPr lang="en-US" dirty="0" smtClean="0"/>
              <a:t>School Level</a:t>
            </a:r>
            <a:endParaRPr lang="en-US" dirty="0"/>
          </a:p>
        </p:txBody>
      </p:sp>
      <p:sp>
        <p:nvSpPr>
          <p:cNvPr id="13" name="Right Brace 12"/>
          <p:cNvSpPr/>
          <p:nvPr/>
        </p:nvSpPr>
        <p:spPr>
          <a:xfrm flipH="1">
            <a:off x="2286000" y="3429000"/>
            <a:ext cx="457200" cy="1447800"/>
          </a:xfrm>
          <a:prstGeom prst="rightBrace">
            <a:avLst>
              <a:gd name="adj1" fmla="val 8333"/>
              <a:gd name="adj2" fmla="val 47222"/>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381000" y="3962400"/>
            <a:ext cx="1676400" cy="369332"/>
          </a:xfrm>
          <a:prstGeom prst="rect">
            <a:avLst/>
          </a:prstGeom>
          <a:noFill/>
        </p:spPr>
        <p:txBody>
          <a:bodyPr wrap="square" rtlCol="0">
            <a:spAutoFit/>
          </a:bodyPr>
          <a:lstStyle/>
          <a:p>
            <a:r>
              <a:rPr lang="en-US" dirty="0" smtClean="0"/>
              <a:t>Classroom Level</a:t>
            </a:r>
            <a:endParaRPr lang="en-US" dirty="0"/>
          </a:p>
        </p:txBody>
      </p:sp>
      <p:sp>
        <p:nvSpPr>
          <p:cNvPr id="15" name="Right Brace 14"/>
          <p:cNvSpPr/>
          <p:nvPr/>
        </p:nvSpPr>
        <p:spPr>
          <a:xfrm flipH="1">
            <a:off x="2209800" y="5029200"/>
            <a:ext cx="533400" cy="1143000"/>
          </a:xfrm>
          <a:prstGeom prst="rightBrace">
            <a:avLst>
              <a:gd name="adj1" fmla="val 8333"/>
              <a:gd name="adj2" fmla="val 47222"/>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457200" y="5410200"/>
            <a:ext cx="1676400" cy="369332"/>
          </a:xfrm>
          <a:prstGeom prst="rect">
            <a:avLst/>
          </a:prstGeom>
          <a:noFill/>
        </p:spPr>
        <p:txBody>
          <a:bodyPr wrap="square" rtlCol="0">
            <a:spAutoFit/>
          </a:bodyPr>
          <a:lstStyle/>
          <a:p>
            <a:r>
              <a:rPr lang="en-US" dirty="0" smtClean="0"/>
              <a:t>Student Level</a:t>
            </a:r>
            <a:endParaRPr lang="en-US" dirty="0"/>
          </a:p>
        </p:txBody>
      </p:sp>
      <p:sp>
        <p:nvSpPr>
          <p:cNvPr id="17" name="Rounded Rectangle 16"/>
          <p:cNvSpPr/>
          <p:nvPr/>
        </p:nvSpPr>
        <p:spPr>
          <a:xfrm>
            <a:off x="2895600" y="2819400"/>
            <a:ext cx="3581400" cy="381000"/>
          </a:xfrm>
          <a:prstGeom prst="roundRect">
            <a:avLst/>
          </a:prstGeom>
          <a:no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895600" y="3276600"/>
            <a:ext cx="3581400" cy="381000"/>
          </a:xfrm>
          <a:prstGeom prst="roundRect">
            <a:avLst/>
          </a:prstGeom>
          <a:no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895600" y="4038600"/>
            <a:ext cx="3581400" cy="457200"/>
          </a:xfrm>
          <a:prstGeom prst="roundRect">
            <a:avLst/>
          </a:prstGeom>
          <a:no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p:cNvPicPr>
            <a:picLocks noChangeAspect="1" noChangeArrowheads="1"/>
          </p:cNvPicPr>
          <p:nvPr/>
        </p:nvPicPr>
        <p:blipFill>
          <a:blip r:embed="rId3" cstate="print"/>
          <a:srcRect l="17835" t="6667" r="66708"/>
          <a:stretch>
            <a:fillRect/>
          </a:stretch>
        </p:blipFill>
        <p:spPr bwMode="auto">
          <a:xfrm>
            <a:off x="228600" y="152400"/>
            <a:ext cx="1447800" cy="155916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animBg="1"/>
      <p:bldP spid="14" grpId="0"/>
      <p:bldP spid="15" grpId="0" animBg="1"/>
      <p:bldP spid="16" grpId="0"/>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School Assessment Report</a:t>
            </a:r>
            <a:endParaRPr lang="en-US" sz="4000" b="1" dirty="0"/>
          </a:p>
        </p:txBody>
      </p:sp>
      <p:grpSp>
        <p:nvGrpSpPr>
          <p:cNvPr id="3" name="Group 9"/>
          <p:cNvGrpSpPr/>
          <p:nvPr/>
        </p:nvGrpSpPr>
        <p:grpSpPr>
          <a:xfrm>
            <a:off x="914400" y="1524000"/>
            <a:ext cx="6934200" cy="4798148"/>
            <a:chOff x="914400" y="1524000"/>
            <a:chExt cx="6934200" cy="4798148"/>
          </a:xfrm>
        </p:grpSpPr>
        <p:pic>
          <p:nvPicPr>
            <p:cNvPr id="1026" name="Picture 2"/>
            <p:cNvPicPr>
              <a:picLocks noChangeAspect="1" noChangeArrowheads="1"/>
            </p:cNvPicPr>
            <p:nvPr/>
          </p:nvPicPr>
          <p:blipFill>
            <a:blip r:embed="rId2" cstate="print"/>
            <a:srcRect/>
            <a:stretch>
              <a:fillRect/>
            </a:stretch>
          </p:blipFill>
          <p:spPr bwMode="auto">
            <a:xfrm>
              <a:off x="914400" y="1524000"/>
              <a:ext cx="6934200" cy="4798148"/>
            </a:xfrm>
            <a:prstGeom prst="rect">
              <a:avLst/>
            </a:prstGeom>
            <a:noFill/>
            <a:ln w="9525">
              <a:noFill/>
              <a:miter lim="800000"/>
              <a:headEnd/>
              <a:tailEnd/>
            </a:ln>
          </p:spPr>
        </p:pic>
        <p:sp>
          <p:nvSpPr>
            <p:cNvPr id="5" name="TextBox 4"/>
            <p:cNvSpPr txBox="1"/>
            <p:nvPr/>
          </p:nvSpPr>
          <p:spPr>
            <a:xfrm>
              <a:off x="2819400" y="1676400"/>
              <a:ext cx="1371600" cy="369332"/>
            </a:xfrm>
            <a:prstGeom prst="rect">
              <a:avLst/>
            </a:prstGeom>
            <a:solidFill>
              <a:schemeClr val="bg1"/>
            </a:solidFill>
          </p:spPr>
          <p:txBody>
            <a:bodyPr wrap="square" rtlCol="0">
              <a:spAutoFit/>
            </a:bodyPr>
            <a:lstStyle/>
            <a:p>
              <a:r>
                <a:rPr lang="en-US" dirty="0" smtClean="0"/>
                <a:t>Teacher A</a:t>
              </a:r>
              <a:endParaRPr lang="en-US" dirty="0"/>
            </a:p>
          </p:txBody>
        </p:sp>
        <p:sp>
          <p:nvSpPr>
            <p:cNvPr id="6" name="TextBox 5"/>
            <p:cNvSpPr txBox="1"/>
            <p:nvPr/>
          </p:nvSpPr>
          <p:spPr>
            <a:xfrm>
              <a:off x="4191000" y="1676400"/>
              <a:ext cx="1371600" cy="369332"/>
            </a:xfrm>
            <a:prstGeom prst="rect">
              <a:avLst/>
            </a:prstGeom>
            <a:solidFill>
              <a:schemeClr val="bg1"/>
            </a:solidFill>
          </p:spPr>
          <p:txBody>
            <a:bodyPr wrap="square" rtlCol="0">
              <a:spAutoFit/>
            </a:bodyPr>
            <a:lstStyle/>
            <a:p>
              <a:r>
                <a:rPr lang="en-US" dirty="0" smtClean="0"/>
                <a:t>Teacher B</a:t>
              </a:r>
              <a:endParaRPr lang="en-US" dirty="0"/>
            </a:p>
          </p:txBody>
        </p:sp>
        <p:sp>
          <p:nvSpPr>
            <p:cNvPr id="7" name="TextBox 6"/>
            <p:cNvSpPr txBox="1"/>
            <p:nvPr/>
          </p:nvSpPr>
          <p:spPr>
            <a:xfrm>
              <a:off x="5486400" y="1676400"/>
              <a:ext cx="1371600" cy="369332"/>
            </a:xfrm>
            <a:prstGeom prst="rect">
              <a:avLst/>
            </a:prstGeom>
            <a:solidFill>
              <a:schemeClr val="bg1"/>
            </a:solidFill>
          </p:spPr>
          <p:txBody>
            <a:bodyPr wrap="square" rtlCol="0">
              <a:spAutoFit/>
            </a:bodyPr>
            <a:lstStyle/>
            <a:p>
              <a:r>
                <a:rPr lang="en-US" dirty="0" smtClean="0"/>
                <a:t>Teacher C</a:t>
              </a:r>
              <a:endParaRPr lang="en-US" dirty="0"/>
            </a:p>
          </p:txBody>
        </p:sp>
      </p:grpSp>
      <p:sp>
        <p:nvSpPr>
          <p:cNvPr id="8" name="Rounded Rectangle 7"/>
          <p:cNvSpPr/>
          <p:nvPr/>
        </p:nvSpPr>
        <p:spPr>
          <a:xfrm>
            <a:off x="914400" y="3200400"/>
            <a:ext cx="7010400" cy="1295400"/>
          </a:xfrm>
          <a:prstGeom prst="roundRect">
            <a:avLst/>
          </a:prstGeom>
          <a:no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914400" y="2590800"/>
            <a:ext cx="7010400" cy="533400"/>
          </a:xfrm>
          <a:prstGeom prst="roundRect">
            <a:avLst/>
          </a:prstGeom>
          <a:no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p:cNvPicPr>
            <a:picLocks noChangeAspect="1" noChangeArrowheads="1"/>
          </p:cNvPicPr>
          <p:nvPr/>
        </p:nvPicPr>
        <p:blipFill>
          <a:blip r:embed="rId3" cstate="print"/>
          <a:srcRect l="17835" t="6667" r="66708"/>
          <a:stretch>
            <a:fillRect/>
          </a:stretch>
        </p:blipFill>
        <p:spPr bwMode="auto">
          <a:xfrm>
            <a:off x="228600" y="152400"/>
            <a:ext cx="1447800" cy="155916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Classroom Assessment Report</a:t>
            </a:r>
            <a:endParaRPr lang="en-US" sz="3600" b="1"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19858" y="1676400"/>
            <a:ext cx="9024142" cy="3039175"/>
          </a:xfrm>
          <a:prstGeom prst="rect">
            <a:avLst/>
          </a:prstGeom>
          <a:noFill/>
          <a:ln w="9525">
            <a:noFill/>
            <a:miter lim="800000"/>
            <a:headEnd/>
            <a:tailEnd/>
          </a:ln>
        </p:spPr>
      </p:pic>
      <p:pic>
        <p:nvPicPr>
          <p:cNvPr id="9" name="Picture 2"/>
          <p:cNvPicPr>
            <a:picLocks noChangeAspect="1" noChangeArrowheads="1"/>
          </p:cNvPicPr>
          <p:nvPr/>
        </p:nvPicPr>
        <p:blipFill>
          <a:blip r:embed="rId2" cstate="print"/>
          <a:srcRect r="87334"/>
          <a:stretch>
            <a:fillRect/>
          </a:stretch>
        </p:blipFill>
        <p:spPr bwMode="auto">
          <a:xfrm>
            <a:off x="228600" y="1600200"/>
            <a:ext cx="1808588" cy="4808938"/>
          </a:xfrm>
          <a:prstGeom prst="rect">
            <a:avLst/>
          </a:prstGeom>
          <a:noFill/>
          <a:ln w="9525">
            <a:noFill/>
            <a:miter lim="800000"/>
            <a:headEnd/>
            <a:tailEnd/>
          </a:ln>
        </p:spPr>
      </p:pic>
      <p:pic>
        <p:nvPicPr>
          <p:cNvPr id="10" name="Picture 2"/>
          <p:cNvPicPr>
            <a:picLocks noChangeAspect="1" noChangeArrowheads="1"/>
          </p:cNvPicPr>
          <p:nvPr/>
        </p:nvPicPr>
        <p:blipFill>
          <a:blip r:embed="rId2" cstate="print"/>
          <a:srcRect l="12182" r="29554" b="62391"/>
          <a:stretch>
            <a:fillRect/>
          </a:stretch>
        </p:blipFill>
        <p:spPr bwMode="auto">
          <a:xfrm>
            <a:off x="457200" y="2362200"/>
            <a:ext cx="8412480" cy="1828800"/>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l="78046"/>
          <a:stretch>
            <a:fillRect/>
          </a:stretch>
        </p:blipFill>
        <p:spPr bwMode="auto">
          <a:xfrm>
            <a:off x="4953000" y="1066800"/>
            <a:ext cx="3429000" cy="5260111"/>
          </a:xfrm>
          <a:prstGeom prst="rect">
            <a:avLst/>
          </a:prstGeom>
          <a:noFill/>
          <a:ln w="9525">
            <a:noFill/>
            <a:miter lim="800000"/>
            <a:headEnd/>
            <a:tailEnd/>
          </a:ln>
        </p:spPr>
      </p:pic>
      <p:sp>
        <p:nvSpPr>
          <p:cNvPr id="11" name="Rounded Rectangle 10"/>
          <p:cNvSpPr/>
          <p:nvPr/>
        </p:nvSpPr>
        <p:spPr>
          <a:xfrm>
            <a:off x="4495800" y="3048000"/>
            <a:ext cx="4038600" cy="533400"/>
          </a:xfrm>
          <a:prstGeom prst="roundRect">
            <a:avLst/>
          </a:prstGeom>
          <a:no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495800" y="4191000"/>
            <a:ext cx="4038600" cy="1143000"/>
          </a:xfrm>
          <a:prstGeom prst="roundRect">
            <a:avLst/>
          </a:prstGeom>
          <a:no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p:cNvPicPr>
            <a:picLocks noChangeAspect="1" noChangeArrowheads="1"/>
          </p:cNvPicPr>
          <p:nvPr/>
        </p:nvPicPr>
        <p:blipFill>
          <a:blip r:embed="rId3" cstate="print"/>
          <a:srcRect l="17835" t="6667" r="66708"/>
          <a:stretch>
            <a:fillRect/>
          </a:stretch>
        </p:blipFill>
        <p:spPr bwMode="auto">
          <a:xfrm>
            <a:off x="228600" y="152400"/>
            <a:ext cx="1447800" cy="155916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subTnLst>
                                    <p:set>
                                      <p:cBhvr override="childStyle">
                                        <p:cTn dur="1" fill="hold" display="0" masterRel="nextClick" afterEffect="1"/>
                                        <p:tgtEl>
                                          <p:spTgt spid="205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Classroom Assessment Report</a:t>
            </a:r>
            <a:endParaRPr lang="en-US" sz="3600" b="1" dirty="0"/>
          </a:p>
        </p:txBody>
      </p:sp>
      <p:pic>
        <p:nvPicPr>
          <p:cNvPr id="11" name="Picture 2"/>
          <p:cNvPicPr>
            <a:picLocks noGrp="1" noChangeAspect="1" noChangeArrowheads="1"/>
          </p:cNvPicPr>
          <p:nvPr>
            <p:ph idx="1"/>
          </p:nvPr>
        </p:nvPicPr>
        <p:blipFill>
          <a:blip r:embed="rId2" cstate="print"/>
          <a:stretch>
            <a:fillRect/>
          </a:stretch>
        </p:blipFill>
        <p:spPr bwMode="auto">
          <a:xfrm>
            <a:off x="822414" y="1600200"/>
            <a:ext cx="7499172" cy="4525963"/>
          </a:xfrm>
          <a:prstGeom prst="rect">
            <a:avLst/>
          </a:prstGeom>
          <a:noFill/>
          <a:ln w="9525">
            <a:noFill/>
            <a:miter lim="800000"/>
            <a:headEnd/>
            <a:tailEnd/>
          </a:ln>
        </p:spPr>
      </p:pic>
      <p:grpSp>
        <p:nvGrpSpPr>
          <p:cNvPr id="3" name="Group 9"/>
          <p:cNvGrpSpPr/>
          <p:nvPr/>
        </p:nvGrpSpPr>
        <p:grpSpPr>
          <a:xfrm>
            <a:off x="381000" y="2133600"/>
            <a:ext cx="8763000" cy="3200400"/>
            <a:chOff x="4191000" y="1524000"/>
            <a:chExt cx="3841572" cy="914400"/>
          </a:xfrm>
        </p:grpSpPr>
        <p:pic>
          <p:nvPicPr>
            <p:cNvPr id="8" name="Picture 2"/>
            <p:cNvPicPr>
              <a:picLocks noChangeAspect="1" noChangeArrowheads="1"/>
            </p:cNvPicPr>
            <p:nvPr/>
          </p:nvPicPr>
          <p:blipFill>
            <a:blip r:embed="rId2" cstate="print"/>
            <a:srcRect l="48773" t="1684" b="91582"/>
            <a:stretch>
              <a:fillRect/>
            </a:stretch>
          </p:blipFill>
          <p:spPr bwMode="auto">
            <a:xfrm>
              <a:off x="4191000" y="1524000"/>
              <a:ext cx="3841572" cy="304800"/>
            </a:xfrm>
            <a:prstGeom prst="rect">
              <a:avLst/>
            </a:prstGeom>
            <a:noFill/>
            <a:ln w="9525">
              <a:noFill/>
              <a:miter lim="800000"/>
              <a:headEnd/>
              <a:tailEnd/>
            </a:ln>
          </p:spPr>
        </p:pic>
        <p:pic>
          <p:nvPicPr>
            <p:cNvPr id="9" name="Picture 2"/>
            <p:cNvPicPr>
              <a:picLocks noChangeAspect="1" noChangeArrowheads="1"/>
            </p:cNvPicPr>
            <p:nvPr/>
          </p:nvPicPr>
          <p:blipFill>
            <a:blip r:embed="rId2" cstate="print"/>
            <a:srcRect l="48773" t="33672" b="52859"/>
            <a:stretch>
              <a:fillRect/>
            </a:stretch>
          </p:blipFill>
          <p:spPr bwMode="auto">
            <a:xfrm>
              <a:off x="4191000" y="1828800"/>
              <a:ext cx="3841572" cy="609600"/>
            </a:xfrm>
            <a:prstGeom prst="rect">
              <a:avLst/>
            </a:prstGeom>
            <a:noFill/>
            <a:ln w="9525">
              <a:noFill/>
              <a:miter lim="800000"/>
              <a:headEnd/>
              <a:tailEnd/>
            </a:ln>
          </p:spPr>
        </p:pic>
      </p:grpSp>
      <p:sp>
        <p:nvSpPr>
          <p:cNvPr id="10" name="Rounded Rectangle 9"/>
          <p:cNvSpPr/>
          <p:nvPr/>
        </p:nvSpPr>
        <p:spPr>
          <a:xfrm>
            <a:off x="304800" y="3276600"/>
            <a:ext cx="2133600" cy="685800"/>
          </a:xfrm>
          <a:prstGeom prst="roundRect">
            <a:avLst/>
          </a:prstGeom>
          <a:no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828800" y="4267200"/>
            <a:ext cx="533400" cy="838200"/>
          </a:xfrm>
          <a:prstGeom prst="roundRect">
            <a:avLst/>
          </a:prstGeom>
          <a:no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533400" y="4267200"/>
            <a:ext cx="533400" cy="838200"/>
          </a:xfrm>
          <a:prstGeom prst="roundRect">
            <a:avLst/>
          </a:prstGeom>
          <a:no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3" cstate="print"/>
          <a:srcRect l="17835" t="6667" r="66708"/>
          <a:stretch>
            <a:fillRect/>
          </a:stretch>
        </p:blipFill>
        <p:spPr bwMode="auto">
          <a:xfrm>
            <a:off x="228600" y="152400"/>
            <a:ext cx="1447800" cy="155916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Lst>
  </p:timing>
</p:sld>
</file>

<file path=ppt/theme/theme1.xml><?xml version="1.0" encoding="utf-8"?>
<a:theme xmlns:a="http://schemas.openxmlformats.org/drawingml/2006/main" name="Mitch CISD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Mitch CISD Theme</Template>
  <TotalTime>4552</TotalTime>
  <Words>647</Words>
  <Application>Microsoft Office PowerPoint</Application>
  <PresentationFormat>On-screen Show (4:3)</PresentationFormat>
  <Paragraphs>105</Paragraphs>
  <Slides>32</Slides>
  <Notes>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Mitch CISD Theme</vt:lpstr>
      <vt:lpstr>DataDirector for Teachers - Beginner</vt:lpstr>
      <vt:lpstr>Agenda</vt:lpstr>
      <vt:lpstr>Why?</vt:lpstr>
      <vt:lpstr>Navigation</vt:lpstr>
      <vt:lpstr>Menus</vt:lpstr>
      <vt:lpstr>Available Reports</vt:lpstr>
      <vt:lpstr>School Assessment Report</vt:lpstr>
      <vt:lpstr>Classroom Assessment Report</vt:lpstr>
      <vt:lpstr>Classroom Assessment Report</vt:lpstr>
      <vt:lpstr>Classroom Performance  Summary Report</vt:lpstr>
      <vt:lpstr>Student Assessment Report</vt:lpstr>
      <vt:lpstr>Activity</vt:lpstr>
      <vt:lpstr>Using Reports with Teachers</vt:lpstr>
      <vt:lpstr>Using Reports with Teachers</vt:lpstr>
      <vt:lpstr>Pre-Test / Post-Test Exams</vt:lpstr>
      <vt:lpstr>Pre-Test/Post-Test Exams</vt:lpstr>
      <vt:lpstr>Pre-Test/Post-Test Exams</vt:lpstr>
      <vt:lpstr>Break</vt:lpstr>
      <vt:lpstr>Accessing Assessments</vt:lpstr>
      <vt:lpstr>Accessing Assessments</vt:lpstr>
      <vt:lpstr>Activity</vt:lpstr>
      <vt:lpstr>Assessments</vt:lpstr>
      <vt:lpstr>Activity</vt:lpstr>
      <vt:lpstr>Pre Built Reports</vt:lpstr>
      <vt:lpstr>Percent Proficient Report</vt:lpstr>
      <vt:lpstr>Percent Proficient Report</vt:lpstr>
      <vt:lpstr>GLCE and Strand Analysis Report</vt:lpstr>
      <vt:lpstr>GLCE and Strand Analysis Report</vt:lpstr>
      <vt:lpstr>GLCE and Strand Analysis Report</vt:lpstr>
      <vt:lpstr>GLCE and Strand Analysis Report</vt:lpstr>
      <vt:lpstr>Activity</vt:lpstr>
      <vt:lpstr>Sample Expectations for  Assessment Reports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DataDirector for Administrators - Beginner</dc:title>
  <dc:creator>Mitch Fowler</dc:creator>
  <cp:lastModifiedBy>Mitch Fowler</cp:lastModifiedBy>
  <cp:revision>10</cp:revision>
  <dcterms:created xsi:type="dcterms:W3CDTF">2012-01-08T02:43:27Z</dcterms:created>
  <dcterms:modified xsi:type="dcterms:W3CDTF">2012-01-16T01:05:38Z</dcterms:modified>
</cp:coreProperties>
</file>